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802" r:id="rId2"/>
    <p:sldMasterId id="2147483824" r:id="rId3"/>
    <p:sldMasterId id="2147483855" r:id="rId4"/>
  </p:sldMasterIdLst>
  <p:notesMasterIdLst>
    <p:notesMasterId r:id="rId18"/>
  </p:notesMasterIdLst>
  <p:handoutMasterIdLst>
    <p:handoutMasterId r:id="rId19"/>
  </p:handoutMasterIdLst>
  <p:sldIdLst>
    <p:sldId id="545" r:id="rId5"/>
    <p:sldId id="526" r:id="rId6"/>
    <p:sldId id="529" r:id="rId7"/>
    <p:sldId id="546" r:id="rId8"/>
    <p:sldId id="522" r:id="rId9"/>
    <p:sldId id="519" r:id="rId10"/>
    <p:sldId id="550" r:id="rId11"/>
    <p:sldId id="539" r:id="rId12"/>
    <p:sldId id="700" r:id="rId13"/>
    <p:sldId id="704" r:id="rId14"/>
    <p:sldId id="701" r:id="rId15"/>
    <p:sldId id="702" r:id="rId16"/>
    <p:sldId id="703" r:id="rId17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Charts" id="{557CAB8D-5FA0-454A-AC72-24B729E93BAF}">
          <p14:sldIdLst>
            <p14:sldId id="545"/>
            <p14:sldId id="526"/>
            <p14:sldId id="529"/>
            <p14:sldId id="546"/>
            <p14:sldId id="522"/>
            <p14:sldId id="519"/>
            <p14:sldId id="550"/>
            <p14:sldId id="539"/>
            <p14:sldId id="700"/>
            <p14:sldId id="704"/>
            <p14:sldId id="701"/>
            <p14:sldId id="702"/>
            <p14:sldId id="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Fusch Krause" initials="lfk" lastIdx="5" clrIdx="0"/>
  <p:cmAuthor id="1" name="MBevins" initials="MB" lastIdx="64" clrIdx="1"/>
  <p:cmAuthor id="2" name="Silva, Nicole" initials="SN" lastIdx="4" clrIdx="2"/>
  <p:cmAuthor id="3" name="EXT-Barenfanger, Celia B" initials="ECB" lastIdx="26" clrIdx="3"/>
  <p:cmAuthor id="4" name="EXT-Dempewolf, Shawn S" initials="ESS" lastIdx="55" clrIdx="4"/>
  <p:cmAuthor id="5" name="Microsoft Office User" initials="Office" lastIdx="10" clrIdx="5"/>
  <p:cmAuthor id="6" name="Microsoft Office User" initials="Office [2]" lastIdx="1" clrIdx="6"/>
  <p:cmAuthor id="7" name="Microsoft Office User" initials="Office [3]" lastIdx="1" clrIdx="7"/>
  <p:cmAuthor id="8" name="Microsoft Office User" initials="Office [4]" lastIdx="1" clrIdx="8"/>
  <p:cmAuthor id="9" name="Microsoft Office User" initials="Office [5]" lastIdx="1" clrIdx="9"/>
  <p:cmAuthor id="10" name="Microsoft Office User" initials="Office [6]" lastIdx="1" clrIdx="10"/>
  <p:cmAuthor id="11" name="Microsoft Office User" initials="Office [7]" lastIdx="1" clrIdx="11"/>
  <p:cmAuthor id="12" name="Microsoft Office User" initials="Office [8]" lastIdx="1" clrIdx="12"/>
  <p:cmAuthor id="13" name="Microsoft Office User" initials="Office [8] [2]" lastIdx="1" clrIdx="13"/>
  <p:cmAuthor id="14" name="Microsoft Office User" initials="Office [9]" lastIdx="1" clrIdx="14"/>
  <p:cmAuthor id="15" name="Microsoft Office User" initials="Office [10]" lastIdx="1" clrIdx="15"/>
  <p:cmAuthor id="16" name="Microsoft Office User" initials="Office [11]" lastIdx="1" clrIdx="16"/>
  <p:cmAuthor id="17" name="Thompson (US), Emily C" initials="T(EC" lastIdx="11" clrIdx="17">
    <p:extLst>
      <p:ext uri="{19B8F6BF-5375-455C-9EA6-DF929625EA0E}">
        <p15:presenceInfo xmlns:p15="http://schemas.microsoft.com/office/powerpoint/2012/main" userId="S-1-5-21-1177238915-1303643608-1606980848-521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FD"/>
    <a:srgbClr val="C5ECFB"/>
    <a:srgbClr val="A2E0F8"/>
    <a:srgbClr val="EDEEEF"/>
    <a:srgbClr val="0F2645"/>
    <a:srgbClr val="ECF1F8"/>
    <a:srgbClr val="FFFFFF"/>
    <a:srgbClr val="009BDF"/>
    <a:srgbClr val="0033A1"/>
    <a:srgbClr val="85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AB1D4-417E-44F4-AE61-75B07ADA5FDD}" v="1" dt="2022-06-06T15:48:04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3918" autoAdjust="0"/>
  </p:normalViewPr>
  <p:slideViewPr>
    <p:cSldViewPr snapToGrid="0" showGuides="1">
      <p:cViewPr varScale="1">
        <p:scale>
          <a:sx n="56" d="100"/>
          <a:sy n="56" d="100"/>
        </p:scale>
        <p:origin x="1156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>
        <p:scale>
          <a:sx n="90" d="100"/>
          <a:sy n="90" d="100"/>
        </p:scale>
        <p:origin x="2010" y="-103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Knaack" userId="b0c2ed47-4648-49fa-844f-7e5ecaf53b85" providerId="ADAL" clId="{4BCAB1D4-417E-44F4-AE61-75B07ADA5FDD}"/>
    <pc:docChg chg="modNotesMaster modHandout">
      <pc:chgData name="Debbie Knaack" userId="b0c2ed47-4648-49fa-844f-7e5ecaf53b85" providerId="ADAL" clId="{4BCAB1D4-417E-44F4-AE61-75B07ADA5FDD}" dt="2022-06-06T15:48:04.813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r">
              <a:defRPr sz="1200"/>
            </a:lvl1pPr>
          </a:lstStyle>
          <a:p>
            <a:fld id="{51EED160-CCAF-4F80-91F0-8A4C0FDEBF8F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r">
              <a:defRPr sz="1200"/>
            </a:lvl1pPr>
          </a:lstStyle>
          <a:p>
            <a:fld id="{CDE9BC44-BB94-4369-907F-F6B1D1B58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2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4850"/>
            <a:ext cx="62611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7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sec-to-propose-more-disclosure-requirements-for-esg-funds-1165349800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Libby</a:t>
            </a:r>
          </a:p>
          <a:p>
            <a:endParaRPr lang="en-US" dirty="0"/>
          </a:p>
          <a:p>
            <a:r>
              <a:rPr lang="en-US" dirty="0"/>
              <a:t>Thank everyone for joining, express excitement to be presenting on ESG today with a great panel</a:t>
            </a:r>
          </a:p>
          <a:p>
            <a:endParaRPr lang="en-US" dirty="0"/>
          </a:p>
          <a:p>
            <a:r>
              <a:rPr lang="en-US" dirty="0"/>
              <a:t>Each speaker introduce themselves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Transition: We’ve been looking forward to sharing our thoughts ESG, expectations for corporations and the opportunity for HR – but more importantly also interested in hearing your thoughts as well in a discussion.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Dan</a:t>
            </a:r>
          </a:p>
          <a:p>
            <a:r>
              <a:rPr lang="en-US" u="sng" dirty="0">
                <a:hlinkClick r:id="rId3"/>
              </a:rPr>
              <a:t>https://www.wsj.com/articles/sec-to-propose-more-disclosure-requirements-for-esg-funds-11653498000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3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0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0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Facilitated by Tracy</a:t>
            </a:r>
          </a:p>
          <a:p>
            <a:r>
              <a:rPr lang="en-US" dirty="0"/>
              <a:t>Break into groups</a:t>
            </a:r>
          </a:p>
          <a:p>
            <a:r>
              <a:rPr lang="en-US" dirty="0"/>
              <a:t>Discuss missteps &amp; what happened</a:t>
            </a:r>
          </a:p>
          <a:p>
            <a:r>
              <a:rPr lang="en-US" dirty="0"/>
              <a:t>Q&amp;A during breakout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0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5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</a:t>
            </a:r>
          </a:p>
          <a:p>
            <a:r>
              <a:rPr lang="en-US" dirty="0"/>
              <a:t>Reference board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F220-C8DA-4DF0-8005-B99B7AD212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 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r>
              <a:rPr lang="en-US" dirty="0"/>
              <a:t>Linking HR Strategy to business strategy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r>
              <a:rPr lang="en-US" dirty="0"/>
              <a:t>CHROs and compensation expectations / metrics &amp; discussion around what great looks like, implications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F220-C8DA-4DF0-8005-B99B7AD212E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9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420">
              <a:defRPr/>
            </a:pPr>
            <a:fld id="{AF9FE3DE-7828-4F44-9238-72F545DC5F8C}" type="slidenum">
              <a:rPr lang="en-US">
                <a:solidFill>
                  <a:prstClr val="black"/>
                </a:solidFill>
              </a:rPr>
              <a:pPr defTabSz="93342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Marcia turn over to Dan 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r>
              <a:rPr lang="en-US" b="0" dirty="0"/>
              <a:t>Paradigm shift on how policy is done &gt; away from the government 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r>
              <a:rPr lang="en-US" b="0" dirty="0"/>
              <a:t>Holistic 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0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0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Dan</a:t>
            </a:r>
          </a:p>
          <a:p>
            <a:pPr marL="175016" indent="-175016">
              <a:buFont typeface="Arial" panose="020B0604020202020204" pitchFamily="34" charset="0"/>
              <a:buChar char="•"/>
            </a:pPr>
            <a:r>
              <a:rPr lang="en-US" b="0" baseline="0" dirty="0"/>
              <a:t>Confidence in business increased, surpassing all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420">
              <a:defRPr/>
            </a:pPr>
            <a:fld id="{739F009B-AA83-4291-81BE-194F11CE1901}" type="slidenum">
              <a:rPr lang="en-US">
                <a:solidFill>
                  <a:srgbClr val="000000"/>
                </a:solidFill>
              </a:rPr>
              <a:pPr defTabSz="933420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8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40012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400129" fontAlgn="auto">
              <a:spcBef>
                <a:spcPts val="0"/>
              </a:spcBef>
              <a:spcAft>
                <a:spcPts val="0"/>
              </a:spcAft>
              <a:defRPr/>
            </a:pPr>
            <a:fld id="{5FAEE16B-65C9-4BCD-B768-A13834648DA8}" type="slidenum">
              <a:rPr lang="en-US">
                <a:solidFill>
                  <a:prstClr val="black"/>
                </a:solidFill>
                <a:latin typeface="Calibri"/>
              </a:rPr>
              <a:pPr defTabSz="1400129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9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6B81-1E31-444D-8BD3-0FC4F55FE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137" y="480051"/>
            <a:ext cx="6024563" cy="2154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  <p:pic>
        <p:nvPicPr>
          <p:cNvPr id="8" name="Picture 47" descr="Boeing_white_standard">
            <a:extLst>
              <a:ext uri="{FF2B5EF4-FFF2-40B4-BE49-F238E27FC236}">
                <a16:creationId xmlns:a16="http://schemas.microsoft.com/office/drawing/2014/main" id="{BAEB649E-2EA5-EE4A-84FA-AA15DC61E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_Picture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21917-118D-AF4C-B482-E50B88C6C1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85066" y="1577083"/>
            <a:ext cx="41148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F219F5-F627-DE43-9CE5-F3DAD848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3E8FCEC5-54E7-BD4B-ABA6-2B80671BE2CB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823768" y="1577084"/>
            <a:ext cx="41148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B212007-9CCB-E743-9DC0-8C0F290E5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3E5F7F-ABA0-9948-A552-408FC083B0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9571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qua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9379" y="3817792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437530" y="3817792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83E4890-D76A-9D4D-9448-103642AF7C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373147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59FE9C1-5DB4-454A-992E-A8F2B6E64D7E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1513" y="1373147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9B6AE58-64EC-5C46-9C7C-5385A3D4242F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441513" y="4227289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EFBC3E8-3090-734F-BA07-3A15C0FCE63C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466627" y="4227289"/>
            <a:ext cx="5255187" cy="1394228"/>
          </a:xfrm>
        </p:spPr>
        <p:txBody>
          <a:bodyPr/>
          <a:lstStyle>
            <a:lvl1pPr>
              <a:defRPr sz="1800">
                <a:solidFill>
                  <a:srgbClr val="5B6770"/>
                </a:solidFill>
              </a:defRPr>
            </a:lvl1pPr>
            <a:lvl2pPr>
              <a:defRPr sz="16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2F4776C-A8A7-FD4F-B5C3-C00C8494B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513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qua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2645" y="96427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83E4890-D76A-9D4D-9448-103642AF7C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48287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59FE9C1-5DB4-454A-992E-A8F2B6E64D7E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1513" y="148287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9B6AE58-64EC-5C46-9C7C-5385A3D4242F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441513" y="434231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EFBC3E8-3090-734F-BA07-3A15C0FCE63C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466627" y="4342315"/>
            <a:ext cx="525518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24C1626-714D-A24D-9738-2241F18D51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530" y="96427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20AC434-9BCE-2B45-A662-FA12A7E8E5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2645" y="3826348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636DD09-B856-624E-8792-8B8866B0A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41513" y="3826348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FCE8E8-4723-0F43-A724-82B5326402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06760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3D385F-05A2-844B-9FC6-FA9E2469E9CA}"/>
              </a:ext>
            </a:extLst>
          </p:cNvPr>
          <p:cNvCxnSpPr>
            <a:cxnSpLocks/>
          </p:cNvCxnSpPr>
          <p:nvPr userDrawn="1"/>
        </p:nvCxnSpPr>
        <p:spPr>
          <a:xfrm>
            <a:off x="6437376" y="1306760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98A35A-EF29-AF4F-A202-AE18E4B6EE8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17797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B407E4-1BCC-6D46-ADF0-B674E5DA1F9D}"/>
              </a:ext>
            </a:extLst>
          </p:cNvPr>
          <p:cNvCxnSpPr>
            <a:cxnSpLocks/>
          </p:cNvCxnSpPr>
          <p:nvPr userDrawn="1"/>
        </p:nvCxnSpPr>
        <p:spPr>
          <a:xfrm>
            <a:off x="6437376" y="417797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F254D1F-80C1-C04F-B79D-0A7BD8310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558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65E970-E83A-0A48-9DD3-67237A2B137F}"/>
              </a:ext>
            </a:extLst>
          </p:cNvPr>
          <p:cNvCxnSpPr/>
          <p:nvPr userDrawn="1"/>
        </p:nvCxnSpPr>
        <p:spPr>
          <a:xfrm flipV="1">
            <a:off x="4196381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6D77B6-B71B-DD44-BDC8-7B993EA4ACBE}"/>
              </a:ext>
            </a:extLst>
          </p:cNvPr>
          <p:cNvCxnSpPr/>
          <p:nvPr userDrawn="1"/>
        </p:nvCxnSpPr>
        <p:spPr>
          <a:xfrm flipV="1">
            <a:off x="8068126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95D660C-BBB7-2345-8873-54DEDA9926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1373147"/>
            <a:ext cx="3438144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2BE43185-3C89-FB42-9760-03D6814485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5421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0F05990-D1A3-6544-B20D-9FD4BA08E06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89404" y="1373147"/>
            <a:ext cx="3438144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B5D8FCEF-3666-5440-A2E2-89FC86F0B8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7165" y="964276"/>
            <a:ext cx="3439456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7FD94BA-73E9-234E-A8A6-17BBA9DD78C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61149" y="1373147"/>
            <a:ext cx="3435552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80F542-62F4-3C44-BB0C-E1A2BED96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67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75-F864-5E4C-A9C2-BC3D4E95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2791845"/>
            <a:ext cx="3694802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5E95190-3F4A-2045-929E-292D81F2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C858C-4456-354F-9D02-B5CF00B776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21" name="Footer Placeholder 82">
            <a:extLst>
              <a:ext uri="{FF2B5EF4-FFF2-40B4-BE49-F238E27FC236}">
                <a16:creationId xmlns:a16="http://schemas.microsoft.com/office/drawing/2014/main" id="{79337AF9-6A73-2748-A591-1E2302E90C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CF000F-A62C-394D-9ADC-4237E9FD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A376E6-B939-5043-B18C-296BAF1908A4}"/>
              </a:ext>
            </a:extLst>
          </p:cNvPr>
          <p:cNvGrpSpPr/>
          <p:nvPr userDrawn="1"/>
        </p:nvGrpSpPr>
        <p:grpSpPr>
          <a:xfrm>
            <a:off x="4160127" y="2289810"/>
            <a:ext cx="3871745" cy="2286000"/>
            <a:chOff x="4196381" y="914400"/>
            <a:chExt cx="3871745" cy="2286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65E970-E83A-0A48-9DD3-67237A2B137F}"/>
                </a:ext>
              </a:extLst>
            </p:cNvPr>
            <p:cNvCxnSpPr/>
            <p:nvPr userDrawn="1"/>
          </p:nvCxnSpPr>
          <p:spPr>
            <a:xfrm flipV="1">
              <a:off x="4196381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6D77B6-B71B-DD44-BDC8-7B993EA4ACBE}"/>
                </a:ext>
              </a:extLst>
            </p:cNvPr>
            <p:cNvCxnSpPr/>
            <p:nvPr userDrawn="1"/>
          </p:nvCxnSpPr>
          <p:spPr>
            <a:xfrm flipV="1">
              <a:off x="8068126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95D660C-BBB7-2345-8873-54DEDA9926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3834718"/>
            <a:ext cx="3694802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E7A69C4-3DB2-234E-8274-42E5BFE3B2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76277" y="2791845"/>
            <a:ext cx="3438144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3B732F-A735-7E42-B7F0-45522C18B065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80260" y="3834718"/>
            <a:ext cx="3438144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CF752F2-B18E-6040-A662-85D39EAE28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30570" y="2791845"/>
            <a:ext cx="3642619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2E4C90A-A6BF-A64F-BFA4-A10D4F0B68EB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8034553" y="3834718"/>
            <a:ext cx="3642619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B6770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E07EE3C-4FC4-5744-9B6A-E697A880E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375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_No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F75486F-D489-FA4F-9F69-D2EA99E5C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571DF6-5585-F641-89A6-DD873F64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FCD064-92A0-1846-B504-724519C3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2018 Boeing.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719108" y="6484648"/>
            <a:ext cx="2753783" cy="1415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algn="ctr" defTabSz="820738" eaLnBrk="0" hangingPunct="0"/>
            <a:r>
              <a:rPr lang="en-US" sz="800" b="1" dirty="0">
                <a:solidFill>
                  <a:srgbClr val="A3AAAE"/>
                </a:solidFill>
              </a:rPr>
              <a:t>BOEING PROPRIETARY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F87193-C373-294B-B8B1-E6A2C6337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991321-AE61-4349-9E0B-5F5B59E1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027E8E-2997-9E40-B102-D4A9F5D8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iving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3" y="2907323"/>
            <a:ext cx="4466414" cy="104335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-NO / FOOTER-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45CEC42-746A-A440-9068-68D7739A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818"/>
            <a:ext cx="12192000" cy="6877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7FD62B-EB27-BF47-AEA7-04AEDF4A3C8D}"/>
              </a:ext>
            </a:extLst>
          </p:cNvPr>
          <p:cNvSpPr/>
          <p:nvPr userDrawn="1"/>
        </p:nvSpPr>
        <p:spPr>
          <a:xfrm>
            <a:off x="0" y="6586355"/>
            <a:ext cx="12192000" cy="281414"/>
          </a:xfrm>
          <a:prstGeom prst="rect">
            <a:avLst/>
          </a:prstGeom>
          <a:solidFill>
            <a:srgbClr val="25374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D4585C-A744-9446-977E-F60FBA99A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3465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6" b="1" i="0" cap="all" baseline="0">
                <a:solidFill>
                  <a:schemeClr val="bg1"/>
                </a:solidFill>
              </a:defRPr>
            </a:lvl1pPr>
            <a:lvl2pPr marL="128591" indent="0" algn="r">
              <a:buNone/>
              <a:defRPr/>
            </a:lvl2pPr>
            <a:lvl3pPr marL="331000" indent="0" algn="r">
              <a:buNone/>
              <a:defRPr/>
            </a:lvl3pPr>
            <a:lvl4pPr marL="471495" indent="0" algn="r">
              <a:buNone/>
              <a:defRPr/>
            </a:lvl4pPr>
            <a:lvl5pPr marL="595322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2D368-F3D8-AF49-930B-6F83D6BFD1A3}"/>
              </a:ext>
            </a:extLst>
          </p:cNvPr>
          <p:cNvSpPr/>
          <p:nvPr userDrawn="1"/>
        </p:nvSpPr>
        <p:spPr>
          <a:xfrm>
            <a:off x="1" y="875071"/>
            <a:ext cx="12192000" cy="5747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61DEA7-FD79-194A-978D-AD21ABD97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  <a:prstGeom prst="rect">
            <a:avLst/>
          </a:prstGeom>
          <a:solidFill>
            <a:srgbClr val="5B6770"/>
          </a:solidFill>
        </p:spPr>
        <p:txBody>
          <a:bodyPr/>
          <a:lstStyle>
            <a:lvl1pPr marL="0" indent="0" algn="ctr">
              <a:buNone/>
              <a:defRPr sz="1300" b="1" i="1" cap="none" spc="38" baseline="0">
                <a:noFill/>
              </a:defRPr>
            </a:lvl1pPr>
            <a:lvl2pPr marL="96467" indent="0" algn="r">
              <a:buNone/>
              <a:defRPr/>
            </a:lvl2pPr>
            <a:lvl3pPr marL="248312" indent="0" algn="r">
              <a:buNone/>
              <a:defRPr/>
            </a:lvl3pPr>
            <a:lvl4pPr marL="353710" indent="0" algn="r">
              <a:buNone/>
              <a:defRPr/>
            </a:lvl4pPr>
            <a:lvl5pPr marL="446603" indent="0" algn="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2DA0-EF3E-DB44-9E9B-E434410F3426}"/>
              </a:ext>
            </a:extLst>
          </p:cNvPr>
          <p:cNvSpPr txBox="1"/>
          <p:nvPr userDrawn="1"/>
        </p:nvSpPr>
        <p:spPr>
          <a:xfrm>
            <a:off x="11747500" y="6657946"/>
            <a:ext cx="444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6DE197-BED4-CE4E-9398-CBABC5AAF997}" type="slidenum">
              <a:rPr lang="en-US" sz="7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5A841-9091-3240-B102-8DE8751C873E}"/>
              </a:ext>
            </a:extLst>
          </p:cNvPr>
          <p:cNvSpPr/>
          <p:nvPr userDrawn="1"/>
        </p:nvSpPr>
        <p:spPr>
          <a:xfrm>
            <a:off x="1" y="837717"/>
            <a:ext cx="12192000" cy="45719"/>
          </a:xfrm>
          <a:prstGeom prst="rect">
            <a:avLst/>
          </a:prstGeom>
          <a:solidFill>
            <a:srgbClr val="8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E58FAA-4CE7-458B-9C3D-471CB5428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648154"/>
            <a:ext cx="10721009" cy="166968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A2B70A-9CDE-474E-8D2A-B64BD243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EA82-E1E9-4F11-B90A-A72A7A3EA63C}" type="slidenum">
              <a:rPr kumimoji="0" lang="en-US" sz="21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5C44EDC-6C8F-4828-A19A-C3A90B2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13898"/>
            <a:ext cx="10972800" cy="1259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rgbClr val="27639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7606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  <p:pic>
        <p:nvPicPr>
          <p:cNvPr id="11" name="Picture 47" descr="Boeing_white_standard">
            <a:extLst>
              <a:ext uri="{FF2B5EF4-FFF2-40B4-BE49-F238E27FC236}">
                <a16:creationId xmlns:a16="http://schemas.microsoft.com/office/drawing/2014/main" id="{ABC026F6-CC0B-B143-811C-556E89FCB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02ECEF-7814-C44D-84E0-E4D97E07F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2137" y="480051"/>
            <a:ext cx="6024563" cy="2154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1534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4728" r="23943" b="13"/>
          <a:stretch/>
        </p:blipFill>
        <p:spPr>
          <a:xfrm>
            <a:off x="-1" y="0"/>
            <a:ext cx="12192001" cy="685559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Copyright © 2021 Boeing. All rights reserved.</a:t>
            </a:r>
          </a:p>
        </p:txBody>
      </p:sp>
      <p:pic>
        <p:nvPicPr>
          <p:cNvPr id="8" name="Picture 47" descr="Boeing_white_standard">
            <a:extLst>
              <a:ext uri="{FF2B5EF4-FFF2-40B4-BE49-F238E27FC236}">
                <a16:creationId xmlns:a16="http://schemas.microsoft.com/office/drawing/2014/main" id="{A0DFB473-9A5B-2949-8859-D54F0245A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23D8A0-B192-6E47-AD7E-A43B38B3F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0237" y="468830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243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Copyright © 2021 Boeing. All rights reserved.</a:t>
            </a:r>
          </a:p>
        </p:txBody>
      </p:sp>
      <p:pic>
        <p:nvPicPr>
          <p:cNvPr id="9" name="Picture 47" descr="Boeing_white_standard">
            <a:extLst>
              <a:ext uri="{FF2B5EF4-FFF2-40B4-BE49-F238E27FC236}">
                <a16:creationId xmlns:a16="http://schemas.microsoft.com/office/drawing/2014/main" id="{601B7DB9-31F1-0749-BC63-F523FC6A5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226"/>
            <a:ext cx="1855788" cy="447675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307DB6-548D-614C-A5C6-6027EAB3AE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0237" y="468830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7417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D677E-EB9B-2345-9B11-068682EA6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4728" r="23943" b="13"/>
          <a:stretch/>
        </p:blipFill>
        <p:spPr>
          <a:xfrm>
            <a:off x="-1" y="0"/>
            <a:ext cx="12192001" cy="6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7862A-2D29-6F47-97BC-457AB4A4D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BEEA5-8E01-B64C-9ADF-6D580C3B0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63615" r="54643" b="1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376"/>
            <a:ext cx="11239500" cy="623248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9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655093F-2A6A-CD48-B216-7BC623D5446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587D12-EB46-774B-B598-092C13B1D8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3990BE-157D-E04D-966C-1D03E45C47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9C8113-DF5C-AA45-8F89-3495A53E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20F803-7997-A54D-9F01-DE6AA0885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4627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F4419-8A54-D949-AEAA-9E1B5C239431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8110D9-AC1D-D741-86FB-D57BD3931D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5411D6-C0E0-CD42-B997-F0B88ABB90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627" y="1390242"/>
            <a:ext cx="10980835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0050983-E59D-724D-95D3-9F68FB24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2BA636-6C34-5E4B-BFB0-9E043A67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D01FB25-3A6D-3243-87F3-D1DF9BE3F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6488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9A2E19E-10B1-7D45-8834-CFC308B56F6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CC7390-F976-864F-926F-81161612C9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29905E-0DAB-8547-A0F2-83E163EB11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7" y="1386634"/>
            <a:ext cx="543136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06761" y="1386634"/>
            <a:ext cx="5433483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0578351-4FF5-B34F-AAF7-D2C32B254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E54027-8E3C-BA44-84BD-15732645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190A8E-F6B7-5A46-9D28-D3EB9DA27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8799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01D1BA8-A153-BB48-BA93-0ADD5009204E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48EC8C-BDF6-CE4F-8D1F-8E76667133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9AEC07-6368-B441-B918-79FB964A6A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946835"/>
            <a:ext cx="5386917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946797"/>
            <a:ext cx="5389033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6238" indent="-20478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627063" indent="-185738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7921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957263" indent="-163513">
              <a:lnSpc>
                <a:spcPct val="100000"/>
              </a:lnSpc>
              <a:buClr>
                <a:srgbClr val="009BD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BD23B03-4C34-D449-8FBD-7A4A0CF5C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FBD9A23-95CD-4A4A-B90F-C55EA825A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9299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_Picture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4F6DCE-52F2-4D48-A9EA-9CC8B3400BE2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558056-D66A-0F45-8D81-D131E33479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00EAB0-AF51-674A-B714-72738EE643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F219F5-F627-DE43-9CE5-F3DAD848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4331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47D4937-570D-054C-8595-4F69BD89A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E1A8DB2-7C37-B540-A72E-F98D4385F2C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85066" y="1577083"/>
            <a:ext cx="41148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Media Placeholder 10">
            <a:extLst>
              <a:ext uri="{FF2B5EF4-FFF2-40B4-BE49-F238E27FC236}">
                <a16:creationId xmlns:a16="http://schemas.microsoft.com/office/drawing/2014/main" id="{DDC40365-375C-EF47-8D6E-9768C9FFBF3A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823768" y="1577084"/>
            <a:ext cx="41148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82BA32-D92F-FB4D-BF88-EBC69EA8C0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865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qa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151C326-8BF7-2147-B8B1-8B4C34FD28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5E66A04-12F1-A94F-89B5-B12CB8DEB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1E193B8B-AFE2-B844-A8B9-7734FDF9B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379" y="3856227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B0CECE50-6837-AD4B-8747-BB264B07F0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37530" y="3856227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B0BDE6-16B4-F141-B881-8938715DF4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1386634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B19AB9-7D9B-0B44-A4D0-92C885EE250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46956" y="1382339"/>
            <a:ext cx="52497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DC37C7-A53B-474E-A7B4-75782A69A92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475772" y="4274290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6632140-4324-3846-B3C5-E34D3DFCD5E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437530" y="4274290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ADC75DF-E3A6-2D42-BBCC-1CCC81E9C3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8025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qua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3639F285-C50A-F84C-9858-C74F90B820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645" y="100999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7E1F168-025E-4F42-B6FE-296538F14977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66627" y="1492019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D67E86-8625-F741-822C-AECEDDA3678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6898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A194232C-791F-1641-A290-A3903D737B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42821" y="1009996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9103472A-EE47-414D-8184-A15B8EB4AD22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6446803" y="1492019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1D9EC32-17AE-4349-AE21-607E673A8E61}"/>
              </a:ext>
            </a:extLst>
          </p:cNvPr>
          <p:cNvCxnSpPr>
            <a:cxnSpLocks/>
          </p:cNvCxnSpPr>
          <p:nvPr userDrawn="1"/>
        </p:nvCxnSpPr>
        <p:spPr>
          <a:xfrm>
            <a:off x="6437376" y="1368986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5650D5C7-CA4F-A043-802B-FDAB4E94FA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2645" y="3859135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1944AC43-91C1-5042-8768-5D5BB8624184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66627" y="4341158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FDCBABE-1DB4-6644-BECB-F67134DD8FA0}"/>
              </a:ext>
            </a:extLst>
          </p:cNvPr>
          <p:cNvCxnSpPr>
            <a:cxnSpLocks/>
          </p:cNvCxnSpPr>
          <p:nvPr userDrawn="1"/>
        </p:nvCxnSpPr>
        <p:spPr>
          <a:xfrm>
            <a:off x="457200" y="4218125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7188A552-E68D-C241-9A37-43FE0398FC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42821" y="3859135"/>
            <a:ext cx="5259170" cy="3291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5914981-8744-EE45-882B-8E4204313292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6446803" y="4341158"/>
            <a:ext cx="5255187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81D331-71D3-6E4D-B6E8-FB1CF5D2FE2F}"/>
              </a:ext>
            </a:extLst>
          </p:cNvPr>
          <p:cNvCxnSpPr>
            <a:cxnSpLocks/>
          </p:cNvCxnSpPr>
          <p:nvPr userDrawn="1"/>
        </p:nvCxnSpPr>
        <p:spPr>
          <a:xfrm>
            <a:off x="6437376" y="4218125"/>
            <a:ext cx="5264614" cy="0"/>
          </a:xfrm>
          <a:prstGeom prst="line">
            <a:avLst/>
          </a:prstGeom>
          <a:ln w="20320">
            <a:gradFill>
              <a:gsLst>
                <a:gs pos="100000">
                  <a:srgbClr val="85C2EF"/>
                </a:gs>
                <a:gs pos="21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C0C49F-E01C-444A-A131-6EC188F60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2558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151C326-8BF7-2147-B8B1-8B4C34FD28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1E193B8B-AFE2-B844-A8B9-7734FDF9B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5933" y="964276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B0CECE50-6837-AD4B-8747-BB264B07F0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52675" y="968571"/>
            <a:ext cx="3438144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B0BDE6-16B4-F141-B881-8938715DF4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9" y="138663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DC37C7-A53B-474E-A7B4-75782A69A92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4385933" y="139252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6632140-4324-3846-B3C5-E34D3DFCD5E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252675" y="1386634"/>
            <a:ext cx="3438144" cy="1477328"/>
          </a:xfrm>
        </p:spPr>
        <p:txBody>
          <a:bodyPr/>
          <a:lstStyle>
            <a:lvl1pPr>
              <a:lnSpc>
                <a:spcPct val="100000"/>
              </a:lnSpc>
              <a:buClr>
                <a:srgbClr val="009BDF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9BDF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9BDF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6A010-4F3E-C741-832D-DEFD5D2A4395}"/>
              </a:ext>
            </a:extLst>
          </p:cNvPr>
          <p:cNvCxnSpPr/>
          <p:nvPr userDrawn="1"/>
        </p:nvCxnSpPr>
        <p:spPr>
          <a:xfrm flipV="1">
            <a:off x="4196381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7552DD-F6C1-8949-A8BC-E205E380D62A}"/>
              </a:ext>
            </a:extLst>
          </p:cNvPr>
          <p:cNvCxnSpPr/>
          <p:nvPr userDrawn="1"/>
        </p:nvCxnSpPr>
        <p:spPr>
          <a:xfrm flipV="1">
            <a:off x="8068126" y="914400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3A1"/>
                </a:gs>
                <a:gs pos="50000">
                  <a:srgbClr val="85C2EF"/>
                </a:gs>
                <a:gs pos="80000">
                  <a:srgbClr val="0033A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0AFAA6-9CE4-084F-90A2-C44D4DE46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39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C505-1541-9B43-9538-C4D36645D0A5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FA52FB-7C2B-3849-985C-4FAB9F5C6A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6BAF14-559E-154D-83F4-F1D604010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ED6B13-A369-0D42-90A2-FA69C71E990A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B48476E-D185-EE48-B224-EBE8C62D6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3810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4046E1B0-5AB0-B745-87FF-1C5A20F37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42220" y="6515100"/>
            <a:ext cx="1554480" cy="91440"/>
          </a:xfrm>
        </p:spPr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0A9D4-6529-B949-A7E3-2DCDDF944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44" name="Footer Placeholder 82">
            <a:extLst>
              <a:ext uri="{FF2B5EF4-FFF2-40B4-BE49-F238E27FC236}">
                <a16:creationId xmlns:a16="http://schemas.microsoft.com/office/drawing/2014/main" id="{A49341B2-67A5-1E43-A834-746205F9F6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4DC9910-E348-1648-AF93-710A6A1A4A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645" y="2791845"/>
            <a:ext cx="3694802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A88D4A-890D-AD48-A4E9-6551533EAFF3}"/>
              </a:ext>
            </a:extLst>
          </p:cNvPr>
          <p:cNvGrpSpPr/>
          <p:nvPr userDrawn="1"/>
        </p:nvGrpSpPr>
        <p:grpSpPr>
          <a:xfrm>
            <a:off x="4160127" y="2289810"/>
            <a:ext cx="3871745" cy="2286000"/>
            <a:chOff x="4196381" y="914400"/>
            <a:chExt cx="3871745" cy="2286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C003F4-82FF-3C4F-9BEB-277F9F2429E6}"/>
                </a:ext>
              </a:extLst>
            </p:cNvPr>
            <p:cNvCxnSpPr/>
            <p:nvPr userDrawn="1"/>
          </p:nvCxnSpPr>
          <p:spPr>
            <a:xfrm flipV="1">
              <a:off x="4196381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475980-F93C-7347-9993-5D0059E9B75A}"/>
                </a:ext>
              </a:extLst>
            </p:cNvPr>
            <p:cNvCxnSpPr/>
            <p:nvPr userDrawn="1"/>
          </p:nvCxnSpPr>
          <p:spPr>
            <a:xfrm flipV="1">
              <a:off x="8068126" y="914400"/>
              <a:ext cx="0" cy="2286000"/>
            </a:xfrm>
            <a:prstGeom prst="line">
              <a:avLst/>
            </a:prstGeom>
            <a:ln w="15875" cap="rnd" cmpd="sng">
              <a:gradFill>
                <a:gsLst>
                  <a:gs pos="20000">
                    <a:srgbClr val="0033A1"/>
                  </a:gs>
                  <a:gs pos="50000">
                    <a:srgbClr val="85C2EF"/>
                  </a:gs>
                  <a:gs pos="80000">
                    <a:srgbClr val="0033A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62B300B-C5EA-3442-A31E-CBDEE981159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628" y="3834718"/>
            <a:ext cx="3694802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C567B9D-8BF9-BC49-B939-4FB2965A40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76277" y="2791845"/>
            <a:ext cx="3438144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E884B7-4102-2F41-AAE3-22E77D348DA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80260" y="3834718"/>
            <a:ext cx="3438144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042F60B-C07D-7741-9920-76363DA86A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30570" y="2791845"/>
            <a:ext cx="3642619" cy="830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35D7071-497C-154D-BA0A-BF0E8712852B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8034553" y="3834718"/>
            <a:ext cx="3642619" cy="2492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71450" indent="0" algn="ctr">
              <a:buNone/>
              <a:defRPr sz="1600">
                <a:solidFill>
                  <a:srgbClr val="5B6770"/>
                </a:solidFill>
              </a:defRPr>
            </a:lvl2pPr>
            <a:lvl3pPr marL="441325" indent="0" algn="ctr">
              <a:buNone/>
              <a:defRPr sz="1600">
                <a:solidFill>
                  <a:srgbClr val="5B6770"/>
                </a:solidFill>
              </a:defRPr>
            </a:lvl3pPr>
            <a:lvl4pPr marL="628650" indent="0" algn="ctr">
              <a:buNone/>
              <a:defRPr sz="1400">
                <a:solidFill>
                  <a:srgbClr val="5B6770"/>
                </a:solidFill>
              </a:defRPr>
            </a:lvl4pPr>
            <a:lvl5pPr marL="793750" indent="0" algn="ctr">
              <a:buNone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F049BC9-AFFF-8947-91AE-DC97B14B3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336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F5CC17-D414-1342-A8EE-D4CE8422777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C3828A-0275-8848-AEFF-DBCA68B7C9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26AE7-1C74-4245-9EBD-04C0F7B81B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2018 Boeing.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719108" y="6484648"/>
            <a:ext cx="2753783" cy="1415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algn="ctr" defTabSz="820738" eaLnBrk="0" hangingPunct="0"/>
            <a:r>
              <a:rPr lang="en-US" sz="800" b="1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B18A11-267E-E447-BEB8-0821F195F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1DF6B2-89F5-5D48-BB8B-7C97AABB8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7874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_No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2A2227-8872-8C4A-B720-3BB66EF770A9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F288AF-0976-AC4C-9DE2-FF5A9C865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9" t="87015" r="7268" b="10155"/>
            <a:stretch/>
          </p:blipFill>
          <p:spPr>
            <a:xfrm rot="10800000"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2BDA70-B60F-1E4F-97A7-04FCBDF8F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" y="599782"/>
              <a:ext cx="12192000" cy="0"/>
            </a:xfrm>
            <a:prstGeom prst="line">
              <a:avLst/>
            </a:prstGeom>
            <a:ln w="20320">
              <a:gradFill>
                <a:gsLst>
                  <a:gs pos="50000">
                    <a:srgbClr val="85C2EF"/>
                  </a:gs>
                  <a:gs pos="80000">
                    <a:srgbClr val="0033A1"/>
                  </a:gs>
                  <a:gs pos="20000">
                    <a:srgbClr val="0033A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6441990-62FF-EA45-B6C7-113D08A38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EBA277-4065-ED4A-97B8-A7256E17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26046D-7C13-F445-A514-4983B5AF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219399"/>
            <a:ext cx="6024563" cy="19595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9920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iving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D0A09-3106-EA48-91AB-704FCBF97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87015" r="7268" b="1015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3" y="2907323"/>
            <a:ext cx="4466414" cy="104335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chemeClr val="bg1"/>
                </a:solidFill>
              </a:rPr>
              <a:t>Copyright © 2021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2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Living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/>
          </p:cNvSpPr>
          <p:nvPr>
            <p:ph type="ctrTitle" sz="quarter"/>
          </p:nvPr>
        </p:nvSpPr>
        <p:spPr>
          <a:xfrm>
            <a:off x="522465" y="3024186"/>
            <a:ext cx="11002433" cy="498598"/>
          </a:xfrm>
        </p:spPr>
        <p:txBody>
          <a:bodyPr/>
          <a:lstStyle>
            <a:lvl1pPr>
              <a:defRPr sz="36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22465" y="3725801"/>
            <a:ext cx="10993967" cy="249299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" y="423321"/>
            <a:ext cx="2589226" cy="604843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5C6DC-4B30-DB45-B139-7EC47B758B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" y="422286"/>
            <a:ext cx="2589226" cy="6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" y="900499"/>
            <a:ext cx="10976889" cy="304699"/>
          </a:xfrm>
        </p:spPr>
        <p:txBody>
          <a:bodyPr/>
          <a:lstStyle>
            <a:lvl1pPr>
              <a:defRPr sz="2200">
                <a:solidFill>
                  <a:srgbClr val="0033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CFF0BC-AE86-D740-931D-0EFD2B36EF67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4">
            <a:extLst>
              <a:ext uri="{FF2B5EF4-FFF2-40B4-BE49-F238E27FC236}">
                <a16:creationId xmlns:a16="http://schemas.microsoft.com/office/drawing/2014/main" id="{1ABFBAD5-7F70-8E41-9594-3E9F854601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14256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627" y="1595519"/>
            <a:ext cx="10980835" cy="1357295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 marL="627063" indent="-185738">
              <a:buClr>
                <a:srgbClr val="0033A1"/>
              </a:buClr>
              <a:buFont typeface="Arial" panose="020B0604020202020204" pitchFamily="34" charset="0"/>
              <a:buChar char="–"/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64FB2F2-2A9F-434E-A56E-9DDF137F0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BBA1-3B99-394E-84DE-61C4C92955D3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6C42EC5-DEF1-9943-A265-6F6A8CFCA49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6D9E677A-E46A-534B-866A-B99B53C376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30236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ingBlue_BG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69269-3964-4743-8C8F-6000A3DCA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5293" y="1606479"/>
            <a:ext cx="5431367" cy="1394228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05427" y="1606479"/>
            <a:ext cx="5433483" cy="1357295"/>
          </a:xfr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969DFAA-C9CD-5A45-8D02-494FC06C9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6A81AD-DBDA-C145-9F3E-381BC5131067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3DA94F2-EBF3-BE42-B82C-77DFFB5A127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45498228-F150-9845-B0C1-AE1034B57D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39823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6A1BD7A-7FB1-684B-A418-A36ADDA7E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87015" r="7268" b="10155"/>
          <a:stretch/>
        </p:blipFill>
        <p:spPr>
          <a:xfrm rot="10800000">
            <a:off x="0" y="-1023430"/>
            <a:ext cx="12192000" cy="533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891971"/>
            <a:ext cx="5386917" cy="1394228"/>
          </a:xfrm>
          <a:prstGeom prst="rect">
            <a:avLst/>
          </a:prstGeo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891933"/>
            <a:ext cx="5389033" cy="1394228"/>
          </a:xfrm>
          <a:prstGeom prst="rect">
            <a:avLst/>
          </a:prstGeom>
        </p:spPr>
        <p:txBody>
          <a:bodyPr/>
          <a:lstStyle>
            <a:lvl1pPr>
              <a:buClr>
                <a:srgbClr val="0033A1"/>
              </a:buClr>
              <a:defRPr sz="1800">
                <a:solidFill>
                  <a:srgbClr val="5B6770"/>
                </a:solidFill>
              </a:defRPr>
            </a:lvl1pPr>
            <a:lvl2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2pPr>
            <a:lvl3pPr>
              <a:buClr>
                <a:srgbClr val="0033A1"/>
              </a:buClr>
              <a:defRPr sz="1600">
                <a:solidFill>
                  <a:srgbClr val="5B6770"/>
                </a:solidFill>
              </a:defRPr>
            </a:lvl3pPr>
            <a:lvl4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4pPr>
            <a:lvl5pPr>
              <a:buClr>
                <a:srgbClr val="0033A1"/>
              </a:buClr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CE1C61A-3FA3-DC4A-939E-7F5F2CABC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0C416-A163-994E-B0E1-6F1FCDE8697B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CBDD8DD-752E-544A-8E0C-BDC7091007D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19F9826-3ACB-A747-A735-69DA72608C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20341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3AAAE">
                    <a:alpha val="50000"/>
                  </a:srgbClr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Copyright © 2021 Boeing. All rights reserved.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21917-118D-AF4C-B482-E50B88C6C1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6725" y="1707280"/>
            <a:ext cx="4114800" cy="4114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3E8FCEC5-54E7-BD4B-ABA6-2B80671BE2CB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105427" y="170728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82">
            <a:extLst>
              <a:ext uri="{FF2B5EF4-FFF2-40B4-BE49-F238E27FC236}">
                <a16:creationId xmlns:a16="http://schemas.microsoft.com/office/drawing/2014/main" id="{37B0ABB4-3B4D-AD4C-A169-B7CC260A12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>
                    <a:alpha val="50000"/>
                  </a:srgbClr>
                </a:solidFill>
              </a:rPr>
              <a:t>BOEING PROPRIETARY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589980B-6F9B-C94B-9154-952FE92F9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59D865-876C-3E40-A6BD-814D7BA54FD6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3A112BAC-6DFA-1F42-A4CD-10C55DF29F6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6628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33A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A8EB8EEB-4777-5B4B-9C8D-A30443398E1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42518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2017_K_4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432978" y="6492241"/>
            <a:ext cx="241548" cy="12590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100" b="0">
                <a:solidFill>
                  <a:srgbClr val="E145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07A4BA-34C2-4863-88CB-5ECD796D2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pyright"/>
          <p:cNvSpPr>
            <a:spLocks noChangeArrowheads="1"/>
          </p:cNvSpPr>
          <p:nvPr userDrawn="1"/>
        </p:nvSpPr>
        <p:spPr bwMode="auto">
          <a:xfrm>
            <a:off x="640247" y="6495039"/>
            <a:ext cx="2733975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895287" eaLnBrk="0" hangingPunct="0"/>
            <a:r>
              <a:rPr lang="en-US" sz="8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2021</a:t>
            </a:r>
            <a:r>
              <a:rPr lang="en-US" sz="800" baseline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Boeing. All rights reserved.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6096000" y="964276"/>
            <a:ext cx="0" cy="5299364"/>
          </a:xfrm>
          <a:prstGeom prst="line">
            <a:avLst/>
          </a:prstGeom>
          <a:ln w="15875" cap="rnd" cmpd="sng">
            <a:gradFill>
              <a:gsLst>
                <a:gs pos="20000">
                  <a:srgbClr val="00369D"/>
                </a:gs>
                <a:gs pos="50000">
                  <a:srgbClr val="85C2EF"/>
                </a:gs>
                <a:gs pos="80000">
                  <a:srgbClr val="00369D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H="1">
            <a:off x="457201" y="3584863"/>
            <a:ext cx="11239499" cy="1"/>
          </a:xfrm>
          <a:prstGeom prst="line">
            <a:avLst/>
          </a:prstGeom>
          <a:ln w="15875" cap="rnd" cmpd="sng">
            <a:gradFill>
              <a:gsLst>
                <a:gs pos="50000">
                  <a:srgbClr val="85C2EF"/>
                </a:gs>
                <a:gs pos="20000">
                  <a:srgbClr val="00369D"/>
                </a:gs>
                <a:gs pos="80000">
                  <a:srgbClr val="00369D"/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sz="quarter" idx="17"/>
          </p:nvPr>
        </p:nvSpPr>
        <p:spPr>
          <a:xfrm>
            <a:off x="462645" y="1354907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62645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0"/>
          </p:nvPr>
        </p:nvSpPr>
        <p:spPr>
          <a:xfrm>
            <a:off x="6437530" y="1354907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37530" y="964276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22"/>
          </p:nvPr>
        </p:nvSpPr>
        <p:spPr>
          <a:xfrm>
            <a:off x="469379" y="4131425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9379" y="3740794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24"/>
          </p:nvPr>
        </p:nvSpPr>
        <p:spPr>
          <a:xfrm>
            <a:off x="6437530" y="4131425"/>
            <a:ext cx="5259170" cy="307777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369D"/>
              </a:buClr>
              <a:buFont typeface="Wingdings" panose="05000000000000000000" pitchFamily="2" charset="2"/>
              <a:buChar char="§"/>
              <a:defRPr sz="2000" b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2pPr>
            <a:lvl3pPr marL="731520" indent="-1857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1450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  <a:latin typeface="HelveticaNeueLT Std" panose="020B0604020202020204" pitchFamily="34" charset="0"/>
              </a:defRPr>
            </a:lvl3pPr>
            <a:lvl4pPr marL="792163" indent="-163513">
              <a:buFont typeface="Wingdings" panose="05000000000000000000" pitchFamily="2" charset="2"/>
              <a:buChar char="§"/>
              <a:defRPr>
                <a:solidFill>
                  <a:srgbClr val="5B677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437530" y="3740794"/>
            <a:ext cx="5259170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628650" indent="0">
              <a:buNone/>
              <a:defRPr/>
            </a:lvl4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260D59E-62E9-6246-8F2E-6E91C801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7" y="219399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33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B79AA1-3ED9-CF45-A235-145339628675}"/>
              </a:ext>
            </a:extLst>
          </p:cNvPr>
          <p:cNvCxnSpPr>
            <a:cxnSpLocks/>
          </p:cNvCxnSpPr>
          <p:nvPr userDrawn="1"/>
        </p:nvCxnSpPr>
        <p:spPr>
          <a:xfrm>
            <a:off x="-1" y="599782"/>
            <a:ext cx="12192000" cy="0"/>
          </a:xfrm>
          <a:prstGeom prst="line">
            <a:avLst/>
          </a:prstGeom>
          <a:ln w="20320">
            <a:gradFill>
              <a:gsLst>
                <a:gs pos="50000">
                  <a:srgbClr val="85C2EF"/>
                </a:gs>
                <a:gs pos="80000">
                  <a:srgbClr val="0033A1"/>
                </a:gs>
                <a:gs pos="20000">
                  <a:srgbClr val="0033A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4">
            <a:extLst>
              <a:ext uri="{FF2B5EF4-FFF2-40B4-BE49-F238E27FC236}">
                <a16:creationId xmlns:a16="http://schemas.microsoft.com/office/drawing/2014/main" id="{AD867622-8CF8-0F4D-943A-19A7BA7DCC1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07180" y="261728"/>
            <a:ext cx="75895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b="1" kern="0" dirty="0">
                <a:solidFill>
                  <a:srgbClr val="A3AAAE"/>
                </a:solidFill>
              </a:rPr>
              <a:t>Communications </a:t>
            </a:r>
            <a:r>
              <a:rPr lang="en-US" sz="1000" kern="0" dirty="0">
                <a:solidFill>
                  <a:srgbClr val="A3AAAE"/>
                </a:solidFill>
              </a:rPr>
              <a:t>| Creative Studio</a:t>
            </a:r>
          </a:p>
        </p:txBody>
      </p:sp>
    </p:spTree>
    <p:extLst>
      <p:ext uri="{BB962C8B-B14F-4D97-AF65-F5344CB8AC3E}">
        <p14:creationId xmlns:p14="http://schemas.microsoft.com/office/powerpoint/2010/main" val="1584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6" y="2907323"/>
            <a:ext cx="4451168" cy="10433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B3E8AA-AAEA-6F40-A235-53ECB1AC6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0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F2C556-9ACD-425A-BD0F-0C88728C5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78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0B13C11-861E-4CF3-9EDD-DAC734F7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898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0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0C152E-D7A2-488C-ACC6-81D6603E1A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73202"/>
            <a:ext cx="10972800" cy="406132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0B3F54-74FA-49C6-8F92-32A6F9B3D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94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33800"/>
            <a:ext cx="10972800" cy="16002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Speaker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54A9-706B-4944-A87B-81AABF53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26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05328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387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4865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9343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3821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77EDF7-2428-4253-97BF-26F5FF81C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26558-49F4-47DE-94F8-205F680145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967830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3C505B4-DA52-4CA9-A80C-5215F6B32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400927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EFE0A23-9605-4DFA-9C75-F6D09D4E9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848728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</p:spTree>
    <p:extLst>
      <p:ext uri="{BB962C8B-B14F-4D97-AF65-F5344CB8AC3E}">
        <p14:creationId xmlns:p14="http://schemas.microsoft.com/office/powerpoint/2010/main" val="258044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E58FAA-4CE7-458B-9C3D-471CB5428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648154"/>
            <a:ext cx="10721009" cy="375385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A2B70A-9CDE-474E-8D2A-B64BD243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5C44EDC-6C8F-4828-A19A-C3A90B2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13898"/>
            <a:ext cx="10972800" cy="1259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rgbClr val="27639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876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181" r="2898" b="36029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376"/>
            <a:ext cx="11239500" cy="623248"/>
          </a:xfrm>
        </p:spPr>
        <p:txBody>
          <a:bodyPr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5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E14DACB7-6934-474B-A533-D4469DADD0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3C31D-0571-524B-A9E3-B95B800E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F2436D-8FE8-0E49-A967-F8A9058C47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0182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9E8DD-FF81-1940-903D-167F49162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484" y="1432908"/>
            <a:ext cx="10980835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Footer Placeholder 82">
            <a:extLst>
              <a:ext uri="{FF2B5EF4-FFF2-40B4-BE49-F238E27FC236}">
                <a16:creationId xmlns:a16="http://schemas.microsoft.com/office/drawing/2014/main" id="{C68FC903-7584-354B-BEBC-16207367C7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D37AAF8-24EE-0342-993F-8BF332F0E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1AB674-AA43-3C41-A5B8-C461D178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EB4F12-802E-D643-81B6-02F8AAD3A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4503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AB1A9-3101-5446-B86B-B4A8D581A9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432908"/>
            <a:ext cx="5431367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0F0798-937A-0F4F-BC3E-58C03146B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432908"/>
            <a:ext cx="5433483" cy="1477328"/>
          </a:xfr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Footer Placeholder 82">
            <a:extLst>
              <a:ext uri="{FF2B5EF4-FFF2-40B4-BE49-F238E27FC236}">
                <a16:creationId xmlns:a16="http://schemas.microsoft.com/office/drawing/2014/main" id="{6B832A1C-FD80-1C46-A52A-8382D7322B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D010B04-6E1C-604B-A564-A869CFD73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C443CE-CB7D-E44F-87A8-24D5945C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B5BE2BC-4BB7-3B48-8AFA-08EF339DFB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5761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_Page_HeaderBar_2Content_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34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" y="6493880"/>
            <a:ext cx="275378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0">
            <a:spAutoFit/>
          </a:bodyPr>
          <a:lstStyle/>
          <a:p>
            <a:pPr defTabSz="820738" eaLnBrk="0" hangingPunct="0"/>
            <a:r>
              <a:rPr lang="en-US" sz="800" dirty="0">
                <a:solidFill>
                  <a:srgbClr val="A3AAAE"/>
                </a:solidFill>
              </a:rPr>
              <a:t>Copyright © 2021 Boeing. All rights reserved.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4F7367-5BBA-514E-99CC-4BC56B9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11" y="1516935"/>
            <a:ext cx="5386917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260942-4AA0-E141-8289-9B265CA8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11" y="1946835"/>
            <a:ext cx="5386917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2234CDA-553A-AA45-8EAD-77E05EC2E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427" y="1516897"/>
            <a:ext cx="5389033" cy="3046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5B67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680ECA-6127-E14C-9E8C-6D7CD20F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427" y="1946797"/>
            <a:ext cx="5389033" cy="1477328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rgbClr val="5B6770"/>
                </a:solidFill>
              </a:defRPr>
            </a:lvl1pPr>
            <a:lvl2pPr marL="376238" indent="-20478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2pPr>
            <a:lvl3pPr marL="627063" indent="-185738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5B6770"/>
                </a:solidFill>
              </a:defRPr>
            </a:lvl3pPr>
            <a:lvl4pPr marL="7921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4pPr>
            <a:lvl5pPr marL="957263" indent="-163513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rgbClr val="5B677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82">
            <a:extLst>
              <a:ext uri="{FF2B5EF4-FFF2-40B4-BE49-F238E27FC236}">
                <a16:creationId xmlns:a16="http://schemas.microsoft.com/office/drawing/2014/main" id="{C22583EE-EBAA-3744-A615-6144D88DD4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71405" y="6251768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A3AAAE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3AAAE"/>
                </a:solidFill>
              </a:rPr>
              <a:t>BOEING PROPRIETARY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B884C9B-648F-F240-93FB-D00F229CD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28" y="188083"/>
            <a:ext cx="7772400" cy="193899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67412-485A-3F41-9D5E-8CF0517E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8" y="952500"/>
            <a:ext cx="10976889" cy="304699"/>
          </a:xfrm>
        </p:spPr>
        <p:txBody>
          <a:bodyPr/>
          <a:lstStyle>
            <a:lvl1pPr>
              <a:defRPr sz="22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28D49B1-F861-B84E-8BAC-2F990E63D3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2137" y="188083"/>
            <a:ext cx="6024563" cy="193899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171450" indent="0" algn="r">
              <a:buNone/>
              <a:defRPr/>
            </a:lvl2pPr>
            <a:lvl3pPr marL="441325" indent="0" algn="r">
              <a:buNone/>
              <a:defRPr/>
            </a:lvl3pPr>
            <a:lvl4pPr marL="628650" indent="0" algn="r">
              <a:buNone/>
              <a:defRPr/>
            </a:lvl4pPr>
            <a:lvl5pPr marL="793750" indent="0" algn="r">
              <a:buNone/>
              <a:defRPr/>
            </a:lvl5pPr>
          </a:lstStyle>
          <a:p>
            <a:pPr lvl="0"/>
            <a:r>
              <a:rPr lang="en-US"/>
              <a:t>Click to edit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033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696" r:id="rId2"/>
    <p:sldLayoutId id="2147483770" r:id="rId3"/>
    <p:sldLayoutId id="2147483771" r:id="rId4"/>
    <p:sldLayoutId id="2147483764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17" r:id="rId11"/>
    <p:sldLayoutId id="2147483844" r:id="rId12"/>
    <p:sldLayoutId id="2147483842" r:id="rId13"/>
    <p:sldLayoutId id="2147483846" r:id="rId14"/>
    <p:sldLayoutId id="2147483769" r:id="rId15"/>
    <p:sldLayoutId id="2147483767" r:id="rId16"/>
    <p:sldLayoutId id="2147483765" r:id="rId17"/>
    <p:sldLayoutId id="2147483850" r:id="rId18"/>
    <p:sldLayoutId id="214748386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rgbClr val="5B6770"/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480" userDrawn="1">
          <p15:clr>
            <a:srgbClr val="F26B43"/>
          </p15:clr>
        </p15:guide>
        <p15:guide id="9" orient="horz" pos="6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AE84AB-D1AA-FF4A-9A3A-72C14E53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00499"/>
            <a:ext cx="10976889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5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48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41" r:id="rId11"/>
    <p:sldLayoutId id="2147483845" r:id="rId12"/>
    <p:sldLayoutId id="2147483843" r:id="rId13"/>
    <p:sldLayoutId id="2147483847" r:id="rId14"/>
    <p:sldLayoutId id="2147483814" r:id="rId15"/>
    <p:sldLayoutId id="2147483813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rgbClr val="5B6770"/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5B6770"/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5B6770"/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845099"/>
            <a:ext cx="10976889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1174"/>
            <a:ext cx="10980835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42220" y="6515100"/>
            <a:ext cx="1554480" cy="91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A3AAAE"/>
                </a:solidFill>
              </a:defRPr>
            </a:lvl1pPr>
          </a:lstStyle>
          <a:p>
            <a:fld id="{48FFE6E1-85EB-9E42-824B-7CC9267ED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40" r:id="rId7"/>
    <p:sldLayoutId id="214748383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b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376238" indent="-20478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627063" indent="-1857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7921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1F8DB-3D57-40E8-9292-764F3F60660E}"/>
              </a:ext>
            </a:extLst>
          </p:cNvPr>
          <p:cNvSpPr/>
          <p:nvPr userDrawn="1"/>
        </p:nvSpPr>
        <p:spPr>
          <a:xfrm>
            <a:off x="0" y="6162676"/>
            <a:ext cx="12192000" cy="695325"/>
          </a:xfrm>
          <a:prstGeom prst="rect">
            <a:avLst/>
          </a:prstGeom>
          <a:solidFill>
            <a:srgbClr val="27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81FF6-D71F-4A43-A138-E9BDA38F3B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6" y="6385885"/>
            <a:ext cx="1759808" cy="2489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C4A6-C142-40F7-AE0C-9F03A91D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BBEA82-E1E9-4F11-B90A-A72A7A3EA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</p:sldLayoutIdLst>
  <p:hf sldNum="0" hdr="0" ftr="0" dt="0"/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lobalreporting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lobalreporting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jpe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jpeg"/><Relationship Id="rId29" Type="http://schemas.openxmlformats.org/officeDocument/2006/relationships/image" Target="../media/image52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gif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jpeg"/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0" Type="http://schemas.openxmlformats.org/officeDocument/2006/relationships/image" Target="../media/image43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8E66D6-777B-41F7-9DE7-3D1554EAA896}"/>
              </a:ext>
            </a:extLst>
          </p:cNvPr>
          <p:cNvSpPr txBox="1">
            <a:spLocks/>
          </p:cNvSpPr>
          <p:nvPr/>
        </p:nvSpPr>
        <p:spPr>
          <a:xfrm>
            <a:off x="5672137" y="480051"/>
            <a:ext cx="6024563" cy="215444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b="1" kern="0" dirty="0">
                <a:solidFill>
                  <a:schemeClr val="bg1"/>
                </a:solidFill>
              </a:rPr>
              <a:t>NAHR </a:t>
            </a:r>
            <a:r>
              <a:rPr lang="en-US" kern="0" dirty="0">
                <a:solidFill>
                  <a:schemeClr val="bg1"/>
                </a:solidFill>
              </a:rPr>
              <a:t>CHRO</a:t>
            </a:r>
            <a:r>
              <a:rPr lang="en-US" b="1" kern="0" dirty="0">
                <a:solidFill>
                  <a:schemeClr val="bg1"/>
                </a:solidFill>
              </a:rPr>
              <a:t> Academy XXI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kern="0" dirty="0">
                <a:solidFill>
                  <a:schemeClr val="bg1"/>
                </a:solidFill>
              </a:rPr>
              <a:t>June 9, 2022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kern="0" dirty="0">
                <a:solidFill>
                  <a:schemeClr val="bg1"/>
                </a:solidFill>
              </a:rPr>
              <a:t>Session 9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07129D2-409B-474B-8539-421D8DA8896E}"/>
              </a:ext>
            </a:extLst>
          </p:cNvPr>
          <p:cNvSpPr txBox="1">
            <a:spLocks/>
          </p:cNvSpPr>
          <p:nvPr/>
        </p:nvSpPr>
        <p:spPr>
          <a:xfrm>
            <a:off x="590550" y="1912084"/>
            <a:ext cx="11002433" cy="1107611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66" b="1" cap="all" dirty="0">
                <a:solidFill>
                  <a:schemeClr val="bg1"/>
                </a:solidFill>
              </a:rPr>
              <a:t>New Expectations for Corporations, </a:t>
            </a:r>
          </a:p>
          <a:p>
            <a:r>
              <a:rPr lang="en-US" sz="2666" b="1" cap="all" dirty="0">
                <a:solidFill>
                  <a:schemeClr val="bg1"/>
                </a:solidFill>
              </a:rPr>
              <a:t>the Greater Focus on Environmental, Social and Corporate Governance (ESG) </a:t>
            </a:r>
          </a:p>
          <a:p>
            <a:r>
              <a:rPr lang="en-US" sz="2666" b="1" cap="all" dirty="0">
                <a:solidFill>
                  <a:schemeClr val="bg1"/>
                </a:solidFill>
              </a:rPr>
              <a:t>and the Opportunity for HR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726A3A6-44D5-440B-83B7-6E12E877C84F}"/>
              </a:ext>
            </a:extLst>
          </p:cNvPr>
          <p:cNvSpPr txBox="1">
            <a:spLocks/>
          </p:cNvSpPr>
          <p:nvPr/>
        </p:nvSpPr>
        <p:spPr>
          <a:xfrm>
            <a:off x="590550" y="3807995"/>
            <a:ext cx="11002433" cy="1107611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Marcia Avedon</a:t>
            </a: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Dan Yager</a:t>
            </a:r>
          </a:p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Tracy Keogh</a:t>
            </a:r>
          </a:p>
        </p:txBody>
      </p:sp>
    </p:spTree>
    <p:extLst>
      <p:ext uri="{BB962C8B-B14F-4D97-AF65-F5344CB8AC3E}">
        <p14:creationId xmlns:p14="http://schemas.microsoft.com/office/powerpoint/2010/main" val="10403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15C85C-EB74-413C-A50D-EEC70456A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36768"/>
            <a:ext cx="8784732" cy="410241"/>
          </a:xfrm>
        </p:spPr>
        <p:txBody>
          <a:bodyPr/>
          <a:lstStyle/>
          <a:p>
            <a:r>
              <a:rPr lang="en-US" dirty="0"/>
              <a:t>Biden Administration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5AC60-9FEA-4759-97D6-B4C4F235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65062E-0014-4426-BBF1-DD1BFB0EF78B}"/>
              </a:ext>
            </a:extLst>
          </p:cNvPr>
          <p:cNvSpPr txBox="1">
            <a:spLocks/>
          </p:cNvSpPr>
          <p:nvPr/>
        </p:nvSpPr>
        <p:spPr>
          <a:xfrm>
            <a:off x="420791" y="1170204"/>
            <a:ext cx="10697524" cy="4351338"/>
          </a:xfrm>
          <a:prstGeom prst="rect">
            <a:avLst/>
          </a:prstGeom>
        </p:spPr>
        <p:txBody>
          <a:bodyPr/>
          <a:lstStyle>
            <a:lvl1pPr marL="169863" indent="-16986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Securities &amp; Exchange Commission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Expected to propose rules requiring disclosures of climate and human capital metrics, such as 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Workforce turnover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Skills and development training 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Compensation/benefits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Workforce demographics including diversity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Health and safety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Proposed rules governing investment funds claiming ESG focus, including new disclosure requirements regarding measure of progress (May 2022)</a:t>
            </a:r>
          </a:p>
          <a:p>
            <a:pPr marL="0" indent="0">
              <a:buClrTx/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Department of Labor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Proposed rule allowing (and potentially requiring) pension fund fiduciaries to consider ESG factors in investments (“social investing”) (October 2021)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Reversal of Trump DOL interpretation: “promotion of ESG does not necessarily result in a prudent investment”</a:t>
            </a:r>
          </a:p>
          <a:p>
            <a:pPr>
              <a:buClr>
                <a:srgbClr val="0F2645"/>
              </a:buClr>
              <a:buFont typeface="Arial" panose="020B0604020202020204" pitchFamily="34" charset="0"/>
              <a:buChar char="•"/>
            </a:pPr>
            <a:endParaRPr lang="en-US" sz="2200" kern="0" dirty="0">
              <a:solidFill>
                <a:srgbClr val="0F26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E4ACD-117A-499D-A0E7-A3B92ECF5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6" y="250024"/>
            <a:ext cx="8784732" cy="410241"/>
          </a:xfrm>
        </p:spPr>
        <p:txBody>
          <a:bodyPr/>
          <a:lstStyle/>
          <a:p>
            <a:r>
              <a:rPr lang="en-US" dirty="0"/>
              <a:t>What are companies doing today?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8A18B-190E-4CFB-82F3-3C473C074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companies doing today?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996F9F-DEA7-445E-AF2F-FA1E35BDF02C}"/>
              </a:ext>
            </a:extLst>
          </p:cNvPr>
          <p:cNvSpPr>
            <a:spLocks noGrp="1"/>
          </p:cNvSpPr>
          <p:nvPr/>
        </p:nvSpPr>
        <p:spPr>
          <a:xfrm>
            <a:off x="298685" y="2271514"/>
            <a:ext cx="11594630" cy="42056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514350" indent="-514350" algn="l" defTabSz="13716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1114425" indent="-428625" algn="l" defTabSz="1371600" rtl="0" eaLnBrk="1" latinLnBrk="0" hangingPunct="1">
              <a:spcBef>
                <a:spcPts val="900"/>
              </a:spcBef>
              <a:buFont typeface="Arial" pitchFamily="34" charset="0"/>
              <a:buChar char="◦"/>
              <a:defRPr sz="39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1714500" indent="-342900" algn="l" defTabSz="1371600" rtl="0" eaLnBrk="1" latinLnBrk="0" hangingPunct="1">
              <a:spcBef>
                <a:spcPts val="900"/>
              </a:spcBef>
              <a:buFont typeface="Arial" pitchFamily="34" charset="0"/>
              <a:buChar char="›"/>
              <a:defRPr sz="33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2400300" indent="-342900" algn="l" defTabSz="1371600" rtl="0" eaLnBrk="1" latinLnBrk="0" hangingPunct="1">
              <a:spcBef>
                <a:spcPts val="450"/>
              </a:spcBef>
              <a:buFont typeface="Arial" pitchFamily="34" charset="0"/>
              <a:buChar char="▪"/>
              <a:defRPr sz="27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30861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Recognized as one of the worlds most sustainable companies</a:t>
            </a:r>
          </a:p>
          <a:p>
            <a:pPr marL="396875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Ambitious goals set and overseen by Board of Directors</a:t>
            </a:r>
          </a:p>
          <a:p>
            <a:pPr marL="996950" lvl="1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“We aim to be the most sustainable and just technology company”</a:t>
            </a:r>
          </a:p>
          <a:p>
            <a:pPr marL="996950" lvl="1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Focus on Planet, People, Community</a:t>
            </a:r>
          </a:p>
          <a:p>
            <a:pPr marL="396875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Sustainable Impact fully integrated into all aspects of business</a:t>
            </a:r>
          </a:p>
          <a:p>
            <a:pPr marL="996950" lvl="1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Created the most sustainable portfolio of products – launched more than 300 products using recycled plastic since 2017</a:t>
            </a:r>
          </a:p>
          <a:p>
            <a:pPr marL="1597025" lvl="2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2.8M pounds of ocean-bound plastic used in HP products in the past 5 years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a-djr-micro"/>
              <a:ea typeface="+mn-ea"/>
              <a:cs typeface="Arial" pitchFamily="34" charset="0"/>
            </a:endParaRPr>
          </a:p>
          <a:p>
            <a:pPr marL="996950" lvl="1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Achieved zero deforestation associated with HP brand paper and paper-based product packaging in 2020</a:t>
            </a:r>
          </a:p>
          <a:p>
            <a:pPr marL="996950" lvl="1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Accelerating digital equity for 150 million people globally by 2030</a:t>
            </a:r>
          </a:p>
          <a:p>
            <a:pPr marL="396875" indent="-285750">
              <a:spcBef>
                <a:spcPts val="0"/>
              </a:spcBef>
              <a:spcAft>
                <a:spcPts val="60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Leadership held financially accountable for Sustainable Impact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B75FDB-2BCB-7D04-D976-EAE13EB4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19" y="892362"/>
            <a:ext cx="8027353" cy="132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P Logo, history, meaning, symbol, PNG">
            <a:extLst>
              <a:ext uri="{FF2B5EF4-FFF2-40B4-BE49-F238E27FC236}">
                <a16:creationId xmlns:a16="http://schemas.microsoft.com/office/drawing/2014/main" id="{2FF79806-E7D6-0EB4-3473-5D970C50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" y="924272"/>
            <a:ext cx="2304003" cy="12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52AF0-7890-43CF-B88C-4F9FECB28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Mini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321F-0389-4236-9BBD-49D6C3762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2F585-1979-4CFA-B126-99A5467DFD12}"/>
              </a:ext>
            </a:extLst>
          </p:cNvPr>
          <p:cNvSpPr txBox="1"/>
          <p:nvPr/>
        </p:nvSpPr>
        <p:spPr>
          <a:xfrm>
            <a:off x="718858" y="3707502"/>
            <a:ext cx="5987845" cy="2560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DISCUSSION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Breakout into table teams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Spend 20 minutes discussing: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are some other options Disney could have considered?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current situation, what do they do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8261A-36BD-4477-AEED-5E0399EB6769}"/>
              </a:ext>
            </a:extLst>
          </p:cNvPr>
          <p:cNvSpPr txBox="1"/>
          <p:nvPr/>
        </p:nvSpPr>
        <p:spPr>
          <a:xfrm>
            <a:off x="674613" y="1135709"/>
            <a:ext cx="108427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BACKGROUND</a:t>
            </a:r>
            <a:r>
              <a:rPr lang="en-US" b="1" spc="3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3/2022 – Florida Gov. DeSantis signed Parental Rights in Education (“Don’t Say Gay”) bill (H.B 1577) prohibiting teaching in the third grade and below about gender identity and sexual orientation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harsh vocal response from employees for not publicly opposing the bill, Disney CEO Bob </a:t>
            </a:r>
            <a:r>
              <a:rPr lang="en-US" dirty="0" err="1"/>
              <a:t>Chapek</a:t>
            </a:r>
            <a:r>
              <a:rPr lang="en-US" dirty="0"/>
              <a:t> apologized and condemned the new law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DeSantis responded by signing a bill eliminating Disney’s special tax and self-ruling status in central Florida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9D7DA-B57D-4231-A0F3-9CF514584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52"/>
          <a:stretch/>
        </p:blipFill>
        <p:spPr>
          <a:xfrm>
            <a:off x="7222382" y="3707502"/>
            <a:ext cx="425076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0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2794FE-0765-4309-99A3-F77D1FCF9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Key takeaways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C72CD-0619-46F4-8DED-315969404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E4160-2A12-4E1D-B551-993D30843847}"/>
              </a:ext>
            </a:extLst>
          </p:cNvPr>
          <p:cNvSpPr txBox="1"/>
          <p:nvPr/>
        </p:nvSpPr>
        <p:spPr>
          <a:xfrm>
            <a:off x="481263" y="1170968"/>
            <a:ext cx="11229474" cy="634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 plays a major role in ESG working with CEO, colleagues, and the Board of Directors – “a team sport” with many players and significant reputational capital at stake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Stakeholders are looking to companies to address ESG issues and authentically align ESG strategy to business strategy – what is important to your company and why?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Anticipate various stakeholder (employees, customers, etc.) reactions to legislation or events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before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they happen and conduct scenario planning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all stakeholders when making a statement – follow company values to avoid “taking sides”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commenting is a statement and not without consequences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086A31D-A0EC-496C-8B76-CB8B1854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34181" y="1423239"/>
            <a:ext cx="10980738" cy="3877985"/>
          </a:xfrm>
        </p:spPr>
        <p:txBody>
          <a:bodyPr/>
          <a:lstStyle/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do we mean by ESG?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the role of CHROs?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are key stakeholder expectations and how are they changing?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Impact of governmental and regulatory environment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the best-in-class companies are doing</a:t>
            </a:r>
          </a:p>
          <a:p>
            <a:pPr marL="284163" indent="-284163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Mini-case example </a:t>
            </a:r>
          </a:p>
        </p:txBody>
      </p:sp>
    </p:spTree>
    <p:extLst>
      <p:ext uri="{BB962C8B-B14F-4D97-AF65-F5344CB8AC3E}">
        <p14:creationId xmlns:p14="http://schemas.microsoft.com/office/powerpoint/2010/main" val="21689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D0B55F-FE49-4BF8-9C32-1F24524ABF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What is ESG?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Sustainability?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1" y="6092595"/>
            <a:ext cx="2537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5B6770"/>
                </a:solidFill>
              </a:rPr>
              <a:t>Reference: GRI Reporting Standards </a:t>
            </a:r>
            <a:r>
              <a:rPr lang="en-US" sz="600" dirty="0">
                <a:solidFill>
                  <a:srgbClr val="000000"/>
                </a:solidFill>
                <a:hlinkClick r:id="rId3"/>
              </a:rPr>
              <a:t>https://www.globalreporting.org</a:t>
            </a:r>
            <a:endParaRPr lang="en-US" sz="6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49418" y="969490"/>
            <a:ext cx="2856619" cy="1998233"/>
            <a:chOff x="750801" y="999128"/>
            <a:chExt cx="2856619" cy="1998233"/>
          </a:xfrm>
        </p:grpSpPr>
        <p:sp>
          <p:nvSpPr>
            <p:cNvPr id="32" name="TextBox 31"/>
            <p:cNvSpPr txBox="1"/>
            <p:nvPr/>
          </p:nvSpPr>
          <p:spPr>
            <a:xfrm>
              <a:off x="750801" y="999128"/>
              <a:ext cx="2856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ENVIRONMENTAL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(E)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CD45B-2077-DA46-ADB6-3E5DAA63A82C}"/>
                </a:ext>
              </a:extLst>
            </p:cNvPr>
            <p:cNvGrpSpPr/>
            <p:nvPr/>
          </p:nvGrpSpPr>
          <p:grpSpPr>
            <a:xfrm>
              <a:off x="1402810" y="1442881"/>
              <a:ext cx="1552602" cy="1554480"/>
              <a:chOff x="1440530" y="1656601"/>
              <a:chExt cx="2932293" cy="29322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590CA36-7102-BC40-9BED-A67920223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857" y="1738929"/>
                <a:ext cx="2767638" cy="276763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63FDBC-B44D-F04C-AD56-FCA3A415C793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57682" y="947638"/>
            <a:ext cx="2560320" cy="2002898"/>
            <a:chOff x="4941061" y="994463"/>
            <a:chExt cx="2560320" cy="20028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F86F39-7060-CD46-9F77-EFB647D365A1}"/>
                </a:ext>
              </a:extLst>
            </p:cNvPr>
            <p:cNvSpPr txBox="1"/>
            <p:nvPr/>
          </p:nvSpPr>
          <p:spPr>
            <a:xfrm>
              <a:off x="4941061" y="994463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SOCIAL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(S)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2454BD0-7393-CF4B-965A-DF0EEED3B3B7}"/>
                </a:ext>
              </a:extLst>
            </p:cNvPr>
            <p:cNvGrpSpPr/>
            <p:nvPr/>
          </p:nvGrpSpPr>
          <p:grpSpPr>
            <a:xfrm>
              <a:off x="5298989" y="1442881"/>
              <a:ext cx="1552602" cy="1554480"/>
              <a:chOff x="1440530" y="1656601"/>
              <a:chExt cx="2932293" cy="293229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053A58C-3B17-0444-917E-8EEB1308C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9" cy="2767639"/>
              </a:xfrm>
              <a:prstGeom prst="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A638F2-75FE-E34B-9A65-D7A72A030BAA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8725280" y="959007"/>
            <a:ext cx="2560320" cy="1974472"/>
            <a:chOff x="5842448" y="1030688"/>
            <a:chExt cx="2560320" cy="19744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F4CFE4-0093-BA49-AA87-51C989C90E39}"/>
                </a:ext>
              </a:extLst>
            </p:cNvPr>
            <p:cNvSpPr txBox="1"/>
            <p:nvPr/>
          </p:nvSpPr>
          <p:spPr>
            <a:xfrm>
              <a:off x="5842448" y="1030688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GOVERNANCE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(G)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8A2A5A-DFC4-6641-9C21-17B4DE183114}"/>
                </a:ext>
              </a:extLst>
            </p:cNvPr>
            <p:cNvGrpSpPr/>
            <p:nvPr/>
          </p:nvGrpSpPr>
          <p:grpSpPr>
            <a:xfrm>
              <a:off x="6164182" y="1450680"/>
              <a:ext cx="1552602" cy="1554480"/>
              <a:chOff x="1440530" y="1656601"/>
              <a:chExt cx="2932293" cy="2932293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3F14859-E696-B94F-B116-741C94BB9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8" cy="2767638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DA72A1B-849B-1149-93C2-D74277B6DAE1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493592" y="3091472"/>
            <a:ext cx="2110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Climate change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Energy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Water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Materials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Biodiversity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Emissions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Waste and pollution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Remediation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Supply chain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32285" y="3045607"/>
            <a:ext cx="326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Culture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Diversity &amp; equal opportunity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Product / Customer health &amp; safety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Employee safety &amp; well-being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Labor / Management relations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capital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Reskilling, upskilling, education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Community engagement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rights / stakeholder rights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Privacy &amp; security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Public policy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Rewards &amp; wages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25280" y="3059856"/>
            <a:ext cx="34747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Ethical business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Anti-corruption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Anti-competitive behavior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Management approach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Board composition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Executive compensation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Economic performance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Risk management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Procurement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DCCC8-A9BF-4009-8A70-D047C2642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18" y="1451954"/>
            <a:ext cx="1472184" cy="147676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56C10-374C-4836-9408-96FB171FAA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69" t="546" r="7514" b="-6753"/>
          <a:stretch/>
        </p:blipFill>
        <p:spPr>
          <a:xfrm>
            <a:off x="9090605" y="1432061"/>
            <a:ext cx="1463040" cy="14642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82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2BA60D-0231-4FCA-8141-B5B643AE6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Roles and Challenges: The “S” in ESG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Sustainability?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1" y="6092595"/>
            <a:ext cx="2537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5B6770"/>
                </a:solidFill>
              </a:rPr>
              <a:t>Reference: GRI Reporting Standards </a:t>
            </a:r>
            <a:r>
              <a:rPr lang="en-US" sz="600" dirty="0">
                <a:solidFill>
                  <a:srgbClr val="000000"/>
                </a:solidFill>
                <a:hlinkClick r:id="rId3"/>
              </a:rPr>
              <a:t>https://www.globalreporting.org</a:t>
            </a:r>
            <a:endParaRPr lang="en-US" sz="6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55351" y="976183"/>
            <a:ext cx="2844753" cy="1991540"/>
            <a:chOff x="756734" y="1005821"/>
            <a:chExt cx="2844753" cy="1991540"/>
          </a:xfrm>
        </p:grpSpPr>
        <p:sp>
          <p:nvSpPr>
            <p:cNvPr id="32" name="TextBox 31"/>
            <p:cNvSpPr txBox="1"/>
            <p:nvPr/>
          </p:nvSpPr>
          <p:spPr>
            <a:xfrm>
              <a:off x="756734" y="1005821"/>
              <a:ext cx="2844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ENVIRONMENTAL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(E)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CD45B-2077-DA46-ADB6-3E5DAA63A82C}"/>
                </a:ext>
              </a:extLst>
            </p:cNvPr>
            <p:cNvGrpSpPr/>
            <p:nvPr/>
          </p:nvGrpSpPr>
          <p:grpSpPr>
            <a:xfrm>
              <a:off x="1402810" y="1442881"/>
              <a:ext cx="1552602" cy="1554480"/>
              <a:chOff x="1440530" y="1656601"/>
              <a:chExt cx="2932293" cy="29322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590CA36-7102-BC40-9BED-A67920223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857" y="1738929"/>
                <a:ext cx="2767638" cy="276763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63FDBC-B44D-F04C-AD56-FCA3A415C793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57682" y="947638"/>
            <a:ext cx="2560320" cy="2002898"/>
            <a:chOff x="4941061" y="994463"/>
            <a:chExt cx="2560320" cy="20028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F86F39-7060-CD46-9F77-EFB647D365A1}"/>
                </a:ext>
              </a:extLst>
            </p:cNvPr>
            <p:cNvSpPr txBox="1"/>
            <p:nvPr/>
          </p:nvSpPr>
          <p:spPr>
            <a:xfrm>
              <a:off x="4941061" y="994463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SOCIAL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(S)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2454BD0-7393-CF4B-965A-DF0EEED3B3B7}"/>
                </a:ext>
              </a:extLst>
            </p:cNvPr>
            <p:cNvGrpSpPr/>
            <p:nvPr/>
          </p:nvGrpSpPr>
          <p:grpSpPr>
            <a:xfrm>
              <a:off x="5298989" y="1442881"/>
              <a:ext cx="1552602" cy="1554480"/>
              <a:chOff x="1440530" y="1656601"/>
              <a:chExt cx="2932293" cy="293229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053A58C-3B17-0444-917E-8EEB1308C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9" cy="2767639"/>
              </a:xfrm>
              <a:prstGeom prst="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A638F2-75FE-E34B-9A65-D7A72A030BAA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8725280" y="959007"/>
            <a:ext cx="2560320" cy="1974472"/>
            <a:chOff x="5842448" y="1030688"/>
            <a:chExt cx="2560320" cy="19744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F4CFE4-0093-BA49-AA87-51C989C90E39}"/>
                </a:ext>
              </a:extLst>
            </p:cNvPr>
            <p:cNvSpPr txBox="1"/>
            <p:nvPr/>
          </p:nvSpPr>
          <p:spPr>
            <a:xfrm>
              <a:off x="5842448" y="1030688"/>
              <a:ext cx="25603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A2240"/>
                  </a:solidFill>
                  <a:effectLst/>
                  <a:uLnTx/>
                  <a:uFillTx/>
                  <a:latin typeface="Arial"/>
                </a:rPr>
                <a:t>GOVERNANCE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1BC00"/>
                  </a:solidFill>
                  <a:effectLst/>
                  <a:uLnTx/>
                  <a:uFillTx/>
                  <a:latin typeface="Arial"/>
                </a:rPr>
                <a:t>(G)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8A2A5A-DFC4-6641-9C21-17B4DE183114}"/>
                </a:ext>
              </a:extLst>
            </p:cNvPr>
            <p:cNvGrpSpPr/>
            <p:nvPr/>
          </p:nvGrpSpPr>
          <p:grpSpPr>
            <a:xfrm>
              <a:off x="6164182" y="1450680"/>
              <a:ext cx="1552602" cy="1554480"/>
              <a:chOff x="1440530" y="1656601"/>
              <a:chExt cx="2932293" cy="2932293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3F14859-E696-B94F-B116-741C94BB9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2857" y="1738928"/>
                <a:ext cx="2767638" cy="2767638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DA72A1B-849B-1149-93C2-D74277B6DAE1}"/>
                  </a:ext>
                </a:extLst>
              </p:cNvPr>
              <p:cNvSpPr/>
              <p:nvPr/>
            </p:nvSpPr>
            <p:spPr>
              <a:xfrm>
                <a:off x="1440530" y="1656601"/>
                <a:ext cx="2932293" cy="293229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81B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493592" y="3091472"/>
            <a:ext cx="2110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Climate change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Energy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Water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Materials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Biodiversity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Emissions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Waste and pollution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Remediation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Supply chain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32285" y="3045607"/>
            <a:ext cx="326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Culture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Diversity &amp; equal opportunity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Product / Customer health &amp; safety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Employee safety &amp; well-being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Labor / Management relations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capital 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Reskilling, upskilling, education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Community engagement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Human rights / stakeholder rights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Privacy &amp; security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Public policy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Rewards &amp; wages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25280" y="3059856"/>
            <a:ext cx="34747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Ethical business practices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Anti-corruption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Anti-competitive behavior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Management approach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Board composition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Executive compensation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Economic performance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Risk management</a:t>
            </a:r>
          </a:p>
          <a:p>
            <a:pPr marL="182880" indent="-13716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Procurement practices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57BC40-7C18-4590-8AC8-CDFD2ECB8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18" y="1456716"/>
            <a:ext cx="1472184" cy="1464793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7EFAE9-4C59-46A0-A5F1-54AF37A181AC}"/>
              </a:ext>
            </a:extLst>
          </p:cNvPr>
          <p:cNvSpPr/>
          <p:nvPr/>
        </p:nvSpPr>
        <p:spPr>
          <a:xfrm>
            <a:off x="956403" y="935569"/>
            <a:ext cx="2794001" cy="494553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67514-6D99-46CA-81DF-93A61B7737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69" t="546" r="7514" b="-6753"/>
          <a:stretch/>
        </p:blipFill>
        <p:spPr>
          <a:xfrm>
            <a:off x="9090605" y="1432061"/>
            <a:ext cx="1463040" cy="1464210"/>
          </a:xfrm>
          <a:prstGeom prst="ellipse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375366-2223-4A60-BDD0-279775929A8A}"/>
              </a:ext>
            </a:extLst>
          </p:cNvPr>
          <p:cNvSpPr/>
          <p:nvPr/>
        </p:nvSpPr>
        <p:spPr>
          <a:xfrm>
            <a:off x="8491599" y="959007"/>
            <a:ext cx="2794001" cy="494553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784" y="271645"/>
            <a:ext cx="11646705" cy="346535"/>
          </a:xfrm>
        </p:spPr>
        <p:txBody>
          <a:bodyPr/>
          <a:lstStyle/>
          <a:p>
            <a:r>
              <a:rPr lang="en-US" dirty="0"/>
              <a:t>What are expectations from stakeholders today?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A7CC8F-0CFD-FC4A-AB6A-50F1E53F9122}"/>
              </a:ext>
            </a:extLst>
          </p:cNvPr>
          <p:cNvSpPr txBox="1"/>
          <p:nvPr/>
        </p:nvSpPr>
        <p:spPr>
          <a:xfrm>
            <a:off x="6308742" y="5060054"/>
            <a:ext cx="160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INVESTORS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1D8A5A-BAD2-1940-A2E8-6EE715C2DE84}"/>
              </a:ext>
            </a:extLst>
          </p:cNvPr>
          <p:cNvSpPr/>
          <p:nvPr/>
        </p:nvSpPr>
        <p:spPr>
          <a:xfrm>
            <a:off x="6657248" y="4117624"/>
            <a:ext cx="978408" cy="978408"/>
          </a:xfrm>
          <a:prstGeom prst="ellipse">
            <a:avLst/>
          </a:prstGeom>
          <a:solidFill>
            <a:srgbClr val="81BC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" name="Graphic 11">
            <a:extLst>
              <a:ext uri="{FF2B5EF4-FFF2-40B4-BE49-F238E27FC236}">
                <a16:creationId xmlns:a16="http://schemas.microsoft.com/office/drawing/2014/main" id="{D34B3021-9E73-8D43-93E3-7A05B1DE7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7486" y="4243693"/>
            <a:ext cx="722623" cy="78638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5AD28D6-34DD-6F46-B30E-66C8B71B5790}"/>
              </a:ext>
            </a:extLst>
          </p:cNvPr>
          <p:cNvSpPr/>
          <p:nvPr/>
        </p:nvSpPr>
        <p:spPr>
          <a:xfrm>
            <a:off x="8050093" y="4074974"/>
            <a:ext cx="39708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risk focus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SEC increasing attention; consistency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Carbon offset markets maturing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Company resilience and crisis management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Employee retention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Supply chain ethics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044AAC-AC96-DA47-B4FA-19F677EB041C}"/>
              </a:ext>
            </a:extLst>
          </p:cNvPr>
          <p:cNvSpPr txBox="1"/>
          <p:nvPr/>
        </p:nvSpPr>
        <p:spPr>
          <a:xfrm>
            <a:off x="6140027" y="2489990"/>
            <a:ext cx="193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REGULATORY &amp; GOVERNMENT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D2D6CF-9AE0-D645-9BD8-C06F78FBDB0B}"/>
              </a:ext>
            </a:extLst>
          </p:cNvPr>
          <p:cNvSpPr/>
          <p:nvPr/>
        </p:nvSpPr>
        <p:spPr>
          <a:xfrm>
            <a:off x="6605942" y="1505717"/>
            <a:ext cx="978408" cy="978408"/>
          </a:xfrm>
          <a:prstGeom prst="ellipse">
            <a:avLst/>
          </a:prstGeom>
          <a:solidFill>
            <a:srgbClr val="FFA4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6" name="Graphic 16">
            <a:extLst>
              <a:ext uri="{FF2B5EF4-FFF2-40B4-BE49-F238E27FC236}">
                <a16:creationId xmlns:a16="http://schemas.microsoft.com/office/drawing/2014/main" id="{1A28D873-C0A5-BA4C-A033-AC9FC5854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7486" y="1584477"/>
            <a:ext cx="655320" cy="78638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53E9350-B995-4D49-8947-2F39C11F0D07}"/>
              </a:ext>
            </a:extLst>
          </p:cNvPr>
          <p:cNvSpPr/>
          <p:nvPr/>
        </p:nvSpPr>
        <p:spPr>
          <a:xfrm>
            <a:off x="8135652" y="1490493"/>
            <a:ext cx="3652169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Net zero expectations, carbon prices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BoD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governance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Executive pay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Lobbying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Renewable energy R&amp;D focus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E35AC65-B481-9740-987C-7D793D924A42}"/>
              </a:ext>
            </a:extLst>
          </p:cNvPr>
          <p:cNvCxnSpPr>
            <a:cxnSpLocks/>
          </p:cNvCxnSpPr>
          <p:nvPr/>
        </p:nvCxnSpPr>
        <p:spPr>
          <a:xfrm>
            <a:off x="504821" y="3566463"/>
            <a:ext cx="5279136" cy="1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38DCEB-7D23-0340-A5B1-BA0F11C989AF}"/>
              </a:ext>
            </a:extLst>
          </p:cNvPr>
          <p:cNvCxnSpPr>
            <a:cxnSpLocks/>
          </p:cNvCxnSpPr>
          <p:nvPr/>
        </p:nvCxnSpPr>
        <p:spPr>
          <a:xfrm>
            <a:off x="6308742" y="3566463"/>
            <a:ext cx="5279136" cy="1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92D3AF-4772-E84A-B936-679D892B7E75}"/>
              </a:ext>
            </a:extLst>
          </p:cNvPr>
          <p:cNvCxnSpPr>
            <a:cxnSpLocks/>
          </p:cNvCxnSpPr>
          <p:nvPr/>
        </p:nvCxnSpPr>
        <p:spPr>
          <a:xfrm flipH="1">
            <a:off x="6040723" y="1313022"/>
            <a:ext cx="11253" cy="4674825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BC7C89A-A384-A14B-86FA-C98EC7D17ED4}"/>
              </a:ext>
            </a:extLst>
          </p:cNvPr>
          <p:cNvSpPr/>
          <p:nvPr/>
        </p:nvSpPr>
        <p:spPr>
          <a:xfrm>
            <a:off x="2037464" y="1148677"/>
            <a:ext cx="4043685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Safety, diversity, equity expectations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Data security and privacy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Connection with company purpose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Culture of Care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Employee Well-being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and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Flexible work</a:t>
            </a:r>
          </a:p>
          <a:p>
            <a:pPr marL="742950" marR="0" lvl="1" indent="-28575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Inclusion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B12A081-93BC-CE4A-B9AB-FA3DBC2F8602}"/>
              </a:ext>
            </a:extLst>
          </p:cNvPr>
          <p:cNvSpPr/>
          <p:nvPr/>
        </p:nvSpPr>
        <p:spPr>
          <a:xfrm>
            <a:off x="2034245" y="4152615"/>
            <a:ext cx="385247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Safe travel confidence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Rising environmental justice focus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Public – private partnerships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Inequality concerns </a:t>
            </a:r>
          </a:p>
          <a:p>
            <a:pPr marL="118872" marR="0" lvl="0" indent="-118872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Community outreach and volunteering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F50D9F-FC9F-1A4F-86CD-9003D6BE966E}"/>
              </a:ext>
            </a:extLst>
          </p:cNvPr>
          <p:cNvSpPr txBox="1"/>
          <p:nvPr/>
        </p:nvSpPr>
        <p:spPr>
          <a:xfrm>
            <a:off x="354448" y="5069513"/>
            <a:ext cx="175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CUSTOMERS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COMMUNITIES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05404" y="4083681"/>
            <a:ext cx="987539" cy="987308"/>
            <a:chOff x="8781528" y="1339201"/>
            <a:chExt cx="542682" cy="54268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B97DA5-5D58-D247-B8CC-59711D58F82C}"/>
                </a:ext>
              </a:extLst>
            </p:cNvPr>
            <p:cNvSpPr/>
            <p:nvPr/>
          </p:nvSpPr>
          <p:spPr>
            <a:xfrm>
              <a:off x="8781528" y="1339201"/>
              <a:ext cx="542682" cy="542682"/>
            </a:xfrm>
            <a:prstGeom prst="ellipse">
              <a:avLst/>
            </a:prstGeom>
            <a:solidFill>
              <a:srgbClr val="5C0F8C"/>
            </a:solidFill>
            <a:ln w="15875" cap="flat" cmpd="sng" algn="ctr">
              <a:solidFill>
                <a:srgbClr val="FFFFFF">
                  <a:alpha val="7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5C0F8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82" name="Graphic 32">
              <a:extLst>
                <a:ext uri="{FF2B5EF4-FFF2-40B4-BE49-F238E27FC236}">
                  <a16:creationId xmlns:a16="http://schemas.microsoft.com/office/drawing/2014/main" id="{26206457-2873-1145-9B1C-60038CF6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68001" y="1414509"/>
              <a:ext cx="334346" cy="354609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78CF8CC-9443-004B-A30E-778CEB0A4843}"/>
              </a:ext>
            </a:extLst>
          </p:cNvPr>
          <p:cNvSpPr txBox="1"/>
          <p:nvPr/>
        </p:nvSpPr>
        <p:spPr>
          <a:xfrm>
            <a:off x="430207" y="2476704"/>
            <a:ext cx="160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224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EMPLOYEES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C3D27F-F0AF-7C49-8D8C-E9E8ABD44896}"/>
              </a:ext>
            </a:extLst>
          </p:cNvPr>
          <p:cNvSpPr/>
          <p:nvPr/>
        </p:nvSpPr>
        <p:spPr>
          <a:xfrm>
            <a:off x="686758" y="1508377"/>
            <a:ext cx="1015201" cy="974336"/>
          </a:xfrm>
          <a:prstGeom prst="ellipse">
            <a:avLst/>
          </a:prstGeom>
          <a:solidFill>
            <a:srgbClr val="0039A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0" name="Graphic 26">
            <a:extLst>
              <a:ext uri="{FF2B5EF4-FFF2-40B4-BE49-F238E27FC236}">
                <a16:creationId xmlns:a16="http://schemas.microsoft.com/office/drawing/2014/main" id="{9D5D2D78-9AFF-1741-AA5C-1DB5CBDFB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231" y="1591825"/>
            <a:ext cx="768274" cy="782241"/>
          </a:xfrm>
          <a:prstGeom prst="rect">
            <a:avLst/>
          </a:prstGeom>
        </p:spPr>
      </p:pic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DB8FA62-316D-4F8B-B24C-7BC7FA2AE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</p:spTree>
    <p:extLst>
      <p:ext uri="{BB962C8B-B14F-4D97-AF65-F5344CB8AC3E}">
        <p14:creationId xmlns:p14="http://schemas.microsoft.com/office/powerpoint/2010/main" val="3848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30684E-5801-D74A-A161-E71C250836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10726778" cy="346535"/>
          </a:xfrm>
        </p:spPr>
        <p:txBody>
          <a:bodyPr/>
          <a:lstStyle/>
          <a:p>
            <a:r>
              <a:rPr lang="en-US" dirty="0"/>
              <a:t>How are companies measured for sustainability?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D515AB-E160-454A-822D-90D51A9EFB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654" y="1277238"/>
            <a:ext cx="3097160" cy="498598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200" dirty="0">
                <a:solidFill>
                  <a:srgbClr val="0F2645"/>
                </a:solidFill>
                <a:latin typeface="Arial Narrow" panose="020B0606020202030204" pitchFamily="34" charset="0"/>
                <a:ea typeface="+mn-ea"/>
                <a:cs typeface="+mn-cs"/>
              </a:rPr>
              <a:t>METRICS USED TO MEASURE CORPORATE SUSTAINABILITY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7BDA81-352A-EF43-8B53-525CA373A470}"/>
              </a:ext>
            </a:extLst>
          </p:cNvPr>
          <p:cNvSpPr txBox="1">
            <a:spLocks/>
          </p:cNvSpPr>
          <p:nvPr/>
        </p:nvSpPr>
        <p:spPr>
          <a:xfrm>
            <a:off x="902002" y="1966564"/>
            <a:ext cx="3202390" cy="4449674"/>
          </a:xfrm>
          <a:prstGeom prst="rect">
            <a:avLst/>
          </a:prstGeom>
        </p:spPr>
        <p:txBody>
          <a:bodyPr lIns="0" tIns="0" rIns="0" bIns="0"/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b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Product safety &amp; reliability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Employee health &amp; safety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Ethical business practices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Economic performance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Diversity &amp; Inclusion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Labor &amp; employee relations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Education &amp; training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Greenhouse gas emissions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1BC00"/>
                </a:solidFill>
              </a:rPr>
              <a:t>Community impact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Materials management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Water use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Energy management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Waste reduction</a:t>
            </a:r>
          </a:p>
          <a:p>
            <a:pPr font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Supply chain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71148-2699-4262-9FC7-335B43D6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68" y="1497216"/>
            <a:ext cx="6816923" cy="2236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7BEC48-B2A6-4A32-9105-665831717295}"/>
              </a:ext>
            </a:extLst>
          </p:cNvPr>
          <p:cNvSpPr txBox="1"/>
          <p:nvPr/>
        </p:nvSpPr>
        <p:spPr>
          <a:xfrm>
            <a:off x="6595162" y="1018397"/>
            <a:ext cx="32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F2645"/>
                </a:solidFill>
                <a:latin typeface="Arial Narrow" panose="020B0606020202030204" pitchFamily="34" charset="0"/>
              </a:rPr>
              <a:t>PRINCIPLES &amp; RATINGS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0FF08-6C8D-4B07-8390-8FFF925C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68" y="4721407"/>
            <a:ext cx="6466500" cy="15355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3D5D83-A342-4789-B160-DFE965A6CE06}"/>
              </a:ext>
            </a:extLst>
          </p:cNvPr>
          <p:cNvSpPr txBox="1"/>
          <p:nvPr/>
        </p:nvSpPr>
        <p:spPr>
          <a:xfrm>
            <a:off x="6039902" y="4290420"/>
            <a:ext cx="47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F2645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LEADING ASSESSMENT PROVIDERS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8E3D0-70A9-48B9-84A5-FE993650124C}"/>
              </a:ext>
            </a:extLst>
          </p:cNvPr>
          <p:cNvCxnSpPr>
            <a:cxnSpLocks/>
          </p:cNvCxnSpPr>
          <p:nvPr/>
        </p:nvCxnSpPr>
        <p:spPr>
          <a:xfrm>
            <a:off x="4660490" y="4051793"/>
            <a:ext cx="7181501" cy="0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FB6A42-45DC-43A4-BD9C-814DD5AC5E84}"/>
              </a:ext>
            </a:extLst>
          </p:cNvPr>
          <p:cNvCxnSpPr>
            <a:cxnSpLocks/>
          </p:cNvCxnSpPr>
          <p:nvPr/>
        </p:nvCxnSpPr>
        <p:spPr>
          <a:xfrm>
            <a:off x="4378973" y="1123034"/>
            <a:ext cx="6936" cy="5051624"/>
          </a:xfrm>
          <a:prstGeom prst="line">
            <a:avLst/>
          </a:prstGeom>
          <a:noFill/>
          <a:ln w="15875" cap="flat" cmpd="sng" algn="ctr">
            <a:solidFill>
              <a:srgbClr val="A3AAAE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9483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Who Will Solve These Problems?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Corporate Sustainability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5A067F4-69DC-F221-ACD3-D6C52BF1ACC6}"/>
              </a:ext>
            </a:extLst>
          </p:cNvPr>
          <p:cNvSpPr txBox="1">
            <a:spLocks/>
          </p:cNvSpPr>
          <p:nvPr/>
        </p:nvSpPr>
        <p:spPr>
          <a:xfrm>
            <a:off x="745998" y="1535667"/>
            <a:ext cx="11554484" cy="5085565"/>
          </a:xfrm>
          <a:prstGeom prst="rect">
            <a:avLst/>
          </a:prstGeom>
        </p:spPr>
        <p:txBody>
          <a:bodyPr numCol="2"/>
          <a:lstStyle>
            <a:lvl1pPr marL="514350" indent="-514350" algn="l" defTabSz="13716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1114425" indent="-428625" algn="l" defTabSz="1371600" rtl="0" eaLnBrk="1" latinLnBrk="0" hangingPunct="1">
              <a:spcBef>
                <a:spcPts val="900"/>
              </a:spcBef>
              <a:buFont typeface="Arial" pitchFamily="34" charset="0"/>
              <a:buChar char="◦"/>
              <a:defRPr sz="39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1714500" indent="-342900" algn="l" defTabSz="1371600" rtl="0" eaLnBrk="1" latinLnBrk="0" hangingPunct="1">
              <a:spcBef>
                <a:spcPts val="900"/>
              </a:spcBef>
              <a:buFont typeface="Arial" pitchFamily="34" charset="0"/>
              <a:buChar char="›"/>
              <a:defRPr sz="33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2400300" indent="-342900" algn="l" defTabSz="1371600" rtl="0" eaLnBrk="1" latinLnBrk="0" hangingPunct="1">
              <a:spcBef>
                <a:spcPts val="450"/>
              </a:spcBef>
              <a:buFont typeface="Arial" pitchFamily="34" charset="0"/>
              <a:buChar char="▪"/>
              <a:defRPr sz="2700" kern="1200">
                <a:solidFill>
                  <a:srgbClr val="4D4D4D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30861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Global Warming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Wealth Gap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Gender &amp; Racial Pay Equity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</a:rPr>
              <a:t>Leadership Representation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Work/Life Balance</a:t>
            </a:r>
          </a:p>
          <a:p>
            <a:pPr marL="228600" marR="0" lvl="0" indent="-22860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Workplace Harassment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Health Care Disparities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Racial &amp; Ethnic Tensions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LGBTQ Discrimination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Data Privacy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Gig Economy Safety Net</a:t>
            </a:r>
          </a:p>
          <a:p>
            <a:pPr marL="282575" marR="0" lvl="0" indent="-282575" algn="l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</a:rPr>
              <a:t>Reproductive Freedom / Rights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525AAB9-5334-413D-9035-35094EC2C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410241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4444E-23BB-46F0-96F1-86AC71B36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</p:spPr>
        <p:txBody>
          <a:bodyPr/>
          <a:lstStyle/>
          <a:p>
            <a:r>
              <a:rPr lang="en-US" dirty="0"/>
              <a:t>How has trust changed?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884261-5602-4C3D-A3DE-FB5D6BED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94" y="1868416"/>
            <a:ext cx="8486942" cy="4503523"/>
          </a:xfrm>
          <a:prstGeom prst="rect">
            <a:avLst/>
          </a:prstGeom>
        </p:spPr>
      </p:pic>
      <p:sp>
        <p:nvSpPr>
          <p:cNvPr id="46" name="Title 3">
            <a:extLst>
              <a:ext uri="{FF2B5EF4-FFF2-40B4-BE49-F238E27FC236}">
                <a16:creationId xmlns:a16="http://schemas.microsoft.com/office/drawing/2014/main" id="{C8A7998A-14EE-4EC5-84A4-ED9487F96C1F}"/>
              </a:ext>
            </a:extLst>
          </p:cNvPr>
          <p:cNvSpPr>
            <a:spLocks noGrp="1"/>
          </p:cNvSpPr>
          <p:nvPr/>
        </p:nvSpPr>
        <p:spPr>
          <a:xfrm>
            <a:off x="3790781" y="622539"/>
            <a:ext cx="4372303" cy="1116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71600" rtl="0" eaLnBrk="1" latinLnBrk="0" hangingPunct="1">
              <a:spcBef>
                <a:spcPct val="0"/>
              </a:spcBef>
              <a:buNone/>
              <a:defRPr sz="4800" b="1" kern="1200" cap="all" baseline="0">
                <a:solidFill>
                  <a:srgbClr val="276390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Percent Who “Trust Government </a:t>
            </a:r>
            <a:b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</a:b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F2645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Most of the Time”</a:t>
            </a:r>
          </a:p>
        </p:txBody>
      </p:sp>
    </p:spTree>
    <p:extLst>
      <p:ext uri="{BB962C8B-B14F-4D97-AF65-F5344CB8AC3E}">
        <p14:creationId xmlns:p14="http://schemas.microsoft.com/office/powerpoint/2010/main" val="1127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79B082D-0A08-4270-B6A9-E1F5C989FBD9}"/>
              </a:ext>
            </a:extLst>
          </p:cNvPr>
          <p:cNvSpPr txBox="1">
            <a:spLocks/>
          </p:cNvSpPr>
          <p:nvPr/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1371600" rtl="0" eaLnBrk="1" latinLnBrk="0" hangingPunct="1"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35E6A-1EEC-4902-A6CC-67A7CFFACC9D}" type="slidenum"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C8A7998A-14EE-4EC5-84A4-ED9487F9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152"/>
            <a:ext cx="10972800" cy="530021"/>
          </a:xfrm>
        </p:spPr>
        <p:txBody>
          <a:bodyPr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002060"/>
                </a:solidFill>
                <a:ea typeface="+mj-ea"/>
              </a:rPr>
              <a:t>Of the 100 largest economies in the world, </a:t>
            </a:r>
            <a:br>
              <a:rPr lang="en-US" kern="1200" dirty="0">
                <a:solidFill>
                  <a:srgbClr val="002060"/>
                </a:solidFill>
                <a:ea typeface="+mj-ea"/>
              </a:rPr>
            </a:br>
            <a:r>
              <a:rPr lang="en-US" kern="1200" dirty="0">
                <a:solidFill>
                  <a:srgbClr val="002060"/>
                </a:solidFill>
                <a:ea typeface="+mj-ea"/>
              </a:rPr>
              <a:t>48 are publicly traded global corporations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7C497-B12F-49AC-8006-60C195A7DA7B}"/>
              </a:ext>
            </a:extLst>
          </p:cNvPr>
          <p:cNvGrpSpPr/>
          <p:nvPr/>
        </p:nvGrpSpPr>
        <p:grpSpPr>
          <a:xfrm>
            <a:off x="343696" y="1353497"/>
            <a:ext cx="11767202" cy="4651682"/>
            <a:chOff x="515543" y="2030245"/>
            <a:chExt cx="17650803" cy="6977523"/>
          </a:xfrm>
        </p:grpSpPr>
        <p:pic>
          <p:nvPicPr>
            <p:cNvPr id="1026" name="Picture 2" descr="https://specials-images.forbesimg.com/imageserve/5c13d14731358e5b4339c564/200x200.jpg?background=000000&amp;cropX1=0&amp;cropX2=416&amp;cropY1=0&amp;cropY2=416">
              <a:extLst>
                <a:ext uri="{FF2B5EF4-FFF2-40B4-BE49-F238E27FC236}">
                  <a16:creationId xmlns:a16="http://schemas.microsoft.com/office/drawing/2014/main" id="{736605D4-B0B2-4606-9415-99044432F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555" y="2080596"/>
              <a:ext cx="764537" cy="76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pecials-images.forbesimg.com/imageserve/5cd1ab9ad606c400081eac42/200x200.jpg?background=000000&amp;cropX1=0&amp;cropX2=416&amp;cropY1=0&amp;cropY2=416">
              <a:extLst>
                <a:ext uri="{FF2B5EF4-FFF2-40B4-BE49-F238E27FC236}">
                  <a16:creationId xmlns:a16="http://schemas.microsoft.com/office/drawing/2014/main" id="{83409AB0-2C32-4A37-8FA3-2AD110A37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48" y="6572685"/>
              <a:ext cx="611950" cy="61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lated image">
              <a:extLst>
                <a:ext uri="{FF2B5EF4-FFF2-40B4-BE49-F238E27FC236}">
                  <a16:creationId xmlns:a16="http://schemas.microsoft.com/office/drawing/2014/main" id="{C4C1FCCC-FB63-499D-8E36-8AD92A1B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44" b="22773"/>
            <a:stretch/>
          </p:blipFill>
          <p:spPr bwMode="auto">
            <a:xfrm>
              <a:off x="1256207" y="8361106"/>
              <a:ext cx="1487231" cy="41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alphabet logo">
              <a:extLst>
                <a:ext uri="{FF2B5EF4-FFF2-40B4-BE49-F238E27FC236}">
                  <a16:creationId xmlns:a16="http://schemas.microsoft.com/office/drawing/2014/main" id="{C2A7F56A-6392-44E8-90C4-1FB774A3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314" y="4922053"/>
              <a:ext cx="1325018" cy="40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berkshire hathaway">
              <a:extLst>
                <a:ext uri="{FF2B5EF4-FFF2-40B4-BE49-F238E27FC236}">
                  <a16:creationId xmlns:a16="http://schemas.microsoft.com/office/drawing/2014/main" id="{80AB3B4D-4B80-403C-B81F-45357F999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67" b="28264"/>
            <a:stretch/>
          </p:blipFill>
          <p:spPr bwMode="auto">
            <a:xfrm>
              <a:off x="1254675" y="5684113"/>
              <a:ext cx="1490297" cy="61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Image result for microsoft logo">
              <a:extLst>
                <a:ext uri="{FF2B5EF4-FFF2-40B4-BE49-F238E27FC236}">
                  <a16:creationId xmlns:a16="http://schemas.microsoft.com/office/drawing/2014/main" id="{AAF76DB2-1F12-4921-B8B1-EC7F60BFA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7" t="31365" r="14237" b="30754"/>
            <a:stretch/>
          </p:blipFill>
          <p:spPr bwMode="auto">
            <a:xfrm>
              <a:off x="1218276" y="3175500"/>
              <a:ext cx="1563094" cy="36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Related image">
              <a:extLst>
                <a:ext uri="{FF2B5EF4-FFF2-40B4-BE49-F238E27FC236}">
                  <a16:creationId xmlns:a16="http://schemas.microsoft.com/office/drawing/2014/main" id="{05E34B2A-55A7-4A45-896F-16C3795B92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72"/>
            <a:stretch/>
          </p:blipFill>
          <p:spPr bwMode="auto">
            <a:xfrm>
              <a:off x="1407802" y="4141121"/>
              <a:ext cx="1184042" cy="37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mage result for alibaba group logo">
              <a:extLst>
                <a:ext uri="{FF2B5EF4-FFF2-40B4-BE49-F238E27FC236}">
                  <a16:creationId xmlns:a16="http://schemas.microsoft.com/office/drawing/2014/main" id="{63749565-7D4F-4594-99C8-2576167D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817" y="7346775"/>
              <a:ext cx="1442011" cy="60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Image result for samsung electronics logo">
              <a:extLst>
                <a:ext uri="{FF2B5EF4-FFF2-40B4-BE49-F238E27FC236}">
                  <a16:creationId xmlns:a16="http://schemas.microsoft.com/office/drawing/2014/main" id="{65E68100-D222-4E63-A449-4562E03BF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03" y="2207854"/>
              <a:ext cx="1916762" cy="50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Related image">
              <a:extLst>
                <a:ext uri="{FF2B5EF4-FFF2-40B4-BE49-F238E27FC236}">
                  <a16:creationId xmlns:a16="http://schemas.microsoft.com/office/drawing/2014/main" id="{1074E1BB-D98D-4F06-B343-FD20752D1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23" y="3159470"/>
              <a:ext cx="1015323" cy="44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8" name="Picture 74" descr="Related image">
              <a:extLst>
                <a:ext uri="{FF2B5EF4-FFF2-40B4-BE49-F238E27FC236}">
                  <a16:creationId xmlns:a16="http://schemas.microsoft.com/office/drawing/2014/main" id="{DBEE1340-B509-4D93-8898-FAB76CDF1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t="11017" r="8579" b="13131"/>
            <a:stretch/>
          </p:blipFill>
          <p:spPr bwMode="auto">
            <a:xfrm>
              <a:off x="7867744" y="3885907"/>
              <a:ext cx="810080" cy="72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" name="Picture 76" descr="Image result for intel logo">
              <a:extLst>
                <a:ext uri="{FF2B5EF4-FFF2-40B4-BE49-F238E27FC236}">
                  <a16:creationId xmlns:a16="http://schemas.microsoft.com/office/drawing/2014/main" id="{B40D9CA2-9844-4915-B067-281D21A50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540" y="4909839"/>
              <a:ext cx="816488" cy="54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78" descr="Image result for cisco systems logo">
              <a:extLst>
                <a:ext uri="{FF2B5EF4-FFF2-40B4-BE49-F238E27FC236}">
                  <a16:creationId xmlns:a16="http://schemas.microsoft.com/office/drawing/2014/main" id="{43D49509-B3A4-450B-BDEE-1C8F09873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23" y="5746140"/>
              <a:ext cx="1015323" cy="5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4" name="Picture 80" descr="Image result for mastercard logo">
              <a:extLst>
                <a:ext uri="{FF2B5EF4-FFF2-40B4-BE49-F238E27FC236}">
                  <a16:creationId xmlns:a16="http://schemas.microsoft.com/office/drawing/2014/main" id="{DC7B7B37-E32A-4CE2-8723-4527A5B70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4" t="18450" r="17674" b="22110"/>
            <a:stretch/>
          </p:blipFill>
          <p:spPr bwMode="auto">
            <a:xfrm>
              <a:off x="7835862" y="6609502"/>
              <a:ext cx="873844" cy="53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6" name="Picture 82" descr="Image result for verizon communications logo">
              <a:extLst>
                <a:ext uri="{FF2B5EF4-FFF2-40B4-BE49-F238E27FC236}">
                  <a16:creationId xmlns:a16="http://schemas.microsoft.com/office/drawing/2014/main" id="{B29315E0-4295-44FF-B2DC-65C4B4333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740" y="7519432"/>
              <a:ext cx="1186089" cy="26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8" name="Picture 84" descr="Image result for walt disney logo">
              <a:extLst>
                <a:ext uri="{FF2B5EF4-FFF2-40B4-BE49-F238E27FC236}">
                  <a16:creationId xmlns:a16="http://schemas.microsoft.com/office/drawing/2014/main" id="{F3084BD5-C0E1-493B-B2C6-B95F85FE5E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1" t="19427" b="21437"/>
            <a:stretch/>
          </p:blipFill>
          <p:spPr bwMode="auto">
            <a:xfrm>
              <a:off x="7572471" y="8145766"/>
              <a:ext cx="1400625" cy="78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Related image">
              <a:extLst>
                <a:ext uri="{FF2B5EF4-FFF2-40B4-BE49-F238E27FC236}">
                  <a16:creationId xmlns:a16="http://schemas.microsoft.com/office/drawing/2014/main" id="{AE244F7A-9AA0-4FBC-BB36-B7EC6C66BB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6" b="34249"/>
            <a:stretch/>
          </p:blipFill>
          <p:spPr bwMode="auto">
            <a:xfrm>
              <a:off x="4374520" y="2273497"/>
              <a:ext cx="1284134" cy="48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Image result for johnson &amp; johnson logo">
              <a:extLst>
                <a:ext uri="{FF2B5EF4-FFF2-40B4-BE49-F238E27FC236}">
                  <a16:creationId xmlns:a16="http://schemas.microsoft.com/office/drawing/2014/main" id="{A5F22E51-0D89-4195-97DC-6E540D95C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712" y="3233266"/>
              <a:ext cx="1973749" cy="37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Image result for visa logo">
              <a:extLst>
                <a:ext uri="{FF2B5EF4-FFF2-40B4-BE49-F238E27FC236}">
                  <a16:creationId xmlns:a16="http://schemas.microsoft.com/office/drawing/2014/main" id="{4F5B3AFE-0998-4AC9-89B1-897CD1BFA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925" y="4066648"/>
              <a:ext cx="1015324" cy="32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Image result for exxon mobil logo">
              <a:extLst>
                <a:ext uri="{FF2B5EF4-FFF2-40B4-BE49-F238E27FC236}">
                  <a16:creationId xmlns:a16="http://schemas.microsoft.com/office/drawing/2014/main" id="{6B32179E-4083-4DE8-A9A6-F2C2116551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08" b="20848"/>
            <a:stretch/>
          </p:blipFill>
          <p:spPr bwMode="auto">
            <a:xfrm>
              <a:off x="4223498" y="5002995"/>
              <a:ext cx="1586176" cy="30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Image result for icbc logo">
              <a:extLst>
                <a:ext uri="{FF2B5EF4-FFF2-40B4-BE49-F238E27FC236}">
                  <a16:creationId xmlns:a16="http://schemas.microsoft.com/office/drawing/2014/main" id="{607DEF94-FAF4-4D79-B8CD-A63B3B6BA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948" y="5802065"/>
              <a:ext cx="1251277" cy="42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Image result for walmart logo">
              <a:extLst>
                <a:ext uri="{FF2B5EF4-FFF2-40B4-BE49-F238E27FC236}">
                  <a16:creationId xmlns:a16="http://schemas.microsoft.com/office/drawing/2014/main" id="{00FDAB63-B6B5-4190-B751-774A270E0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305" y="6592360"/>
              <a:ext cx="1588563" cy="45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" name="Picture 60" descr="Image result for nestle logo">
              <a:extLst>
                <a:ext uri="{FF2B5EF4-FFF2-40B4-BE49-F238E27FC236}">
                  <a16:creationId xmlns:a16="http://schemas.microsoft.com/office/drawing/2014/main" id="{3957D8F4-D486-40D6-9596-332C4FCB7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9" t="26276" r="32103" b="23695"/>
            <a:stretch/>
          </p:blipFill>
          <p:spPr bwMode="auto">
            <a:xfrm>
              <a:off x="4486154" y="8098819"/>
              <a:ext cx="1060865" cy="908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0" name="Picture 86" descr="Image result for bank of america logo">
              <a:extLst>
                <a:ext uri="{FF2B5EF4-FFF2-40B4-BE49-F238E27FC236}">
                  <a16:creationId xmlns:a16="http://schemas.microsoft.com/office/drawing/2014/main" id="{76581ECD-0FD8-4F6E-A705-07E16379E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948" y="7370633"/>
              <a:ext cx="1251277" cy="69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4" name="Picture 90" descr="Image result for at&amp;t logo">
              <a:extLst>
                <a:ext uri="{FF2B5EF4-FFF2-40B4-BE49-F238E27FC236}">
                  <a16:creationId xmlns:a16="http://schemas.microsoft.com/office/drawing/2014/main" id="{5A341F90-C73D-4AD3-8B90-F3033D8E9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45331" r="24309" b="6259"/>
            <a:stretch/>
          </p:blipFill>
          <p:spPr bwMode="auto">
            <a:xfrm>
              <a:off x="10604881" y="2250772"/>
              <a:ext cx="1297719" cy="61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6" name="Picture 92" descr="Image result for chevron logo">
              <a:extLst>
                <a:ext uri="{FF2B5EF4-FFF2-40B4-BE49-F238E27FC236}">
                  <a16:creationId xmlns:a16="http://schemas.microsoft.com/office/drawing/2014/main" id="{B97CF2AA-56A3-4B3C-8F51-3FC359BEC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817" y="3055996"/>
              <a:ext cx="629848" cy="70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8" name="Picture 94" descr="Image result for home depot logo">
              <a:extLst>
                <a:ext uri="{FF2B5EF4-FFF2-40B4-BE49-F238E27FC236}">
                  <a16:creationId xmlns:a16="http://schemas.microsoft.com/office/drawing/2014/main" id="{A15B394E-9006-4112-B02B-B361E8DFE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971" y="3928145"/>
              <a:ext cx="703539" cy="703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0" name="Picture 96" descr="Image result for china construction bank logo">
              <a:extLst>
                <a:ext uri="{FF2B5EF4-FFF2-40B4-BE49-F238E27FC236}">
                  <a16:creationId xmlns:a16="http://schemas.microsoft.com/office/drawing/2014/main" id="{11D66381-8937-4D23-B294-25845079F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2180" y="4919362"/>
              <a:ext cx="1945113" cy="35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98" descr="Image result for nike logo">
              <a:extLst>
                <a:ext uri="{FF2B5EF4-FFF2-40B4-BE49-F238E27FC236}">
                  <a16:creationId xmlns:a16="http://schemas.microsoft.com/office/drawing/2014/main" id="{BDA2C900-D10F-4AE2-BBCE-B351E295F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506" y="5700539"/>
              <a:ext cx="1224468" cy="44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100" descr="Image result for taiwan semiconductor logo">
              <a:extLst>
                <a:ext uri="{FF2B5EF4-FFF2-40B4-BE49-F238E27FC236}">
                  <a16:creationId xmlns:a16="http://schemas.microsoft.com/office/drawing/2014/main" id="{38250071-8AF1-46D2-A39D-AEF4875A9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6558" y="6478597"/>
              <a:ext cx="934365" cy="73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102" descr="Image result for roche holding logo">
              <a:extLst>
                <a:ext uri="{FF2B5EF4-FFF2-40B4-BE49-F238E27FC236}">
                  <a16:creationId xmlns:a16="http://schemas.microsoft.com/office/drawing/2014/main" id="{6E82C221-A99C-4801-B598-FD0BA2F1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080" y="7426635"/>
              <a:ext cx="1123321" cy="5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104" descr="Image result for ping an insurance logo">
              <a:extLst>
                <a:ext uri="{FF2B5EF4-FFF2-40B4-BE49-F238E27FC236}">
                  <a16:creationId xmlns:a16="http://schemas.microsoft.com/office/drawing/2014/main" id="{192FE2A4-40AC-465F-9978-33BE79E66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4" t="8568" r="11293" b="7790"/>
            <a:stretch/>
          </p:blipFill>
          <p:spPr bwMode="auto">
            <a:xfrm>
              <a:off x="10731637" y="8291689"/>
              <a:ext cx="1044207" cy="61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106" descr="Image result for pfizer logo">
              <a:extLst>
                <a:ext uri="{FF2B5EF4-FFF2-40B4-BE49-F238E27FC236}">
                  <a16:creationId xmlns:a16="http://schemas.microsoft.com/office/drawing/2014/main" id="{8CA55647-0A10-42D9-B301-FBFDCEC95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2852" y="2329096"/>
              <a:ext cx="955497" cy="55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2" name="Picture 108" descr="Image result for wells fargo logo">
              <a:extLst>
                <a:ext uri="{FF2B5EF4-FFF2-40B4-BE49-F238E27FC236}">
                  <a16:creationId xmlns:a16="http://schemas.microsoft.com/office/drawing/2014/main" id="{010700A3-83AA-4A87-9474-FC13A4E7A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4" t="11957" r="22800" b="9951"/>
            <a:stretch/>
          </p:blipFill>
          <p:spPr bwMode="auto">
            <a:xfrm>
              <a:off x="13462170" y="3099321"/>
              <a:ext cx="976862" cy="88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110" descr="Image result for boeing logo">
              <a:extLst>
                <a:ext uri="{FF2B5EF4-FFF2-40B4-BE49-F238E27FC236}">
                  <a16:creationId xmlns:a16="http://schemas.microsoft.com/office/drawing/2014/main" id="{ADC2E397-26DC-4458-99B1-9B173964A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9148" y="4094627"/>
              <a:ext cx="1602906" cy="39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112" descr="Image result for unitedhealth group logo">
              <a:extLst>
                <a:ext uri="{FF2B5EF4-FFF2-40B4-BE49-F238E27FC236}">
                  <a16:creationId xmlns:a16="http://schemas.microsoft.com/office/drawing/2014/main" id="{929304BC-0BA3-4F59-A976-6D7971F0B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5242" y="4941702"/>
              <a:ext cx="2180683" cy="3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114" descr="Image result for coca cola logo">
              <a:extLst>
                <a:ext uri="{FF2B5EF4-FFF2-40B4-BE49-F238E27FC236}">
                  <a16:creationId xmlns:a16="http://schemas.microsoft.com/office/drawing/2014/main" id="{54BF42AE-D59E-4E57-B1CE-5257A6383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026" y="5700539"/>
              <a:ext cx="1515150" cy="50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116" descr="Image result for petrochina logo">
              <a:extLst>
                <a:ext uri="{FF2B5EF4-FFF2-40B4-BE49-F238E27FC236}">
                  <a16:creationId xmlns:a16="http://schemas.microsoft.com/office/drawing/2014/main" id="{3075FB7C-3098-4CEE-8247-AC52A47EC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5431" y="6417446"/>
              <a:ext cx="1350340" cy="92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2" name="Picture 118" descr="Image result for china mobile logo">
              <a:extLst>
                <a:ext uri="{FF2B5EF4-FFF2-40B4-BE49-F238E27FC236}">
                  <a16:creationId xmlns:a16="http://schemas.microsoft.com/office/drawing/2014/main" id="{6E28A5D2-5EA2-4CA3-9EBA-97684029F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86" b="29709"/>
            <a:stretch/>
          </p:blipFill>
          <p:spPr bwMode="auto">
            <a:xfrm>
              <a:off x="13135033" y="7437023"/>
              <a:ext cx="1631135" cy="46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120" descr="Image result for agricultural bank of china">
              <a:extLst>
                <a:ext uri="{FF2B5EF4-FFF2-40B4-BE49-F238E27FC236}">
                  <a16:creationId xmlns:a16="http://schemas.microsoft.com/office/drawing/2014/main" id="{41C1384A-141C-4869-B963-41B3E3341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1695" y="8209424"/>
              <a:ext cx="1217811" cy="75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122" descr="Image result for comcast logo">
              <a:extLst>
                <a:ext uri="{FF2B5EF4-FFF2-40B4-BE49-F238E27FC236}">
                  <a16:creationId xmlns:a16="http://schemas.microsoft.com/office/drawing/2014/main" id="{FBA0336A-A906-42B9-A58E-4C38B4319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2" b="20747"/>
            <a:stretch/>
          </p:blipFill>
          <p:spPr bwMode="auto">
            <a:xfrm>
              <a:off x="15931246" y="2030245"/>
              <a:ext cx="2173517" cy="72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124" descr="Image result for merck &amp; co logo">
              <a:extLst>
                <a:ext uri="{FF2B5EF4-FFF2-40B4-BE49-F238E27FC236}">
                  <a16:creationId xmlns:a16="http://schemas.microsoft.com/office/drawing/2014/main" id="{7FE8130B-BA46-41B1-A2BD-B46AF3052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1032" y="3155260"/>
              <a:ext cx="1753944" cy="52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126" descr="Image result for oracle logo">
              <a:extLst>
                <a:ext uri="{FF2B5EF4-FFF2-40B4-BE49-F238E27FC236}">
                  <a16:creationId xmlns:a16="http://schemas.microsoft.com/office/drawing/2014/main" id="{AC692C24-CE03-4376-B27D-2C88A46F19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36666"/>
            <a:stretch/>
          </p:blipFill>
          <p:spPr bwMode="auto">
            <a:xfrm>
              <a:off x="15869663" y="4125899"/>
              <a:ext cx="2296683" cy="284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128" descr="Image result for pepsico logo">
              <a:extLst>
                <a:ext uri="{FF2B5EF4-FFF2-40B4-BE49-F238E27FC236}">
                  <a16:creationId xmlns:a16="http://schemas.microsoft.com/office/drawing/2014/main" id="{DF28F3E5-CD20-424A-969B-5ED631130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3717" y="4821258"/>
              <a:ext cx="1848576" cy="53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4" name="Picture 130" descr="Image result for kweichow moutai logo">
              <a:extLst>
                <a:ext uri="{FF2B5EF4-FFF2-40B4-BE49-F238E27FC236}">
                  <a16:creationId xmlns:a16="http://schemas.microsoft.com/office/drawing/2014/main" id="{4FD6B1BE-32CB-44B4-BE00-87E5FEFD4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4"/>
            <a:stretch/>
          </p:blipFill>
          <p:spPr bwMode="auto">
            <a:xfrm>
              <a:off x="16559939" y="5654229"/>
              <a:ext cx="916131" cy="77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6" name="Picture 132" descr="Image result for toyota motor logo">
              <a:extLst>
                <a:ext uri="{FF2B5EF4-FFF2-40B4-BE49-F238E27FC236}">
                  <a16:creationId xmlns:a16="http://schemas.microsoft.com/office/drawing/2014/main" id="{2C1B9145-9E26-48E0-BE6D-29B57AD30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920" y="6498113"/>
              <a:ext cx="1034169" cy="838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134" descr="Image result for anheuser-busch inbev logo">
              <a:extLst>
                <a:ext uri="{FF2B5EF4-FFF2-40B4-BE49-F238E27FC236}">
                  <a16:creationId xmlns:a16="http://schemas.microsoft.com/office/drawing/2014/main" id="{7941A61D-21BF-4D8B-848F-78366A03B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04" y="7402348"/>
              <a:ext cx="1332400" cy="58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136" descr="Image result for novartis logo">
              <a:extLst>
                <a:ext uri="{FF2B5EF4-FFF2-40B4-BE49-F238E27FC236}">
                  <a16:creationId xmlns:a16="http://schemas.microsoft.com/office/drawing/2014/main" id="{474D850C-4A65-4037-8E3F-1EC89F6B2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9214" y="8404551"/>
              <a:ext cx="1817581" cy="29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E752B3-8CD7-4367-B67E-A4716967D890}"/>
                </a:ext>
              </a:extLst>
            </p:cNvPr>
            <p:cNvSpPr txBox="1"/>
            <p:nvPr/>
          </p:nvSpPr>
          <p:spPr>
            <a:xfrm>
              <a:off x="515543" y="229365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00B719-B0E5-4164-BAAA-E8E8B28D3F2B}"/>
                </a:ext>
              </a:extLst>
            </p:cNvPr>
            <p:cNvSpPr txBox="1"/>
            <p:nvPr/>
          </p:nvSpPr>
          <p:spPr>
            <a:xfrm>
              <a:off x="515543" y="315417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571D38-AC4F-431D-B928-A087009D11C5}"/>
                </a:ext>
              </a:extLst>
            </p:cNvPr>
            <p:cNvSpPr txBox="1"/>
            <p:nvPr/>
          </p:nvSpPr>
          <p:spPr>
            <a:xfrm>
              <a:off x="515543" y="401469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91193DB-9287-4B8E-A1E4-4DA908E04180}"/>
                </a:ext>
              </a:extLst>
            </p:cNvPr>
            <p:cNvSpPr txBox="1"/>
            <p:nvPr/>
          </p:nvSpPr>
          <p:spPr>
            <a:xfrm>
              <a:off x="515543" y="48752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061D20-EF07-45EC-9E3B-2F5E9688A8DD}"/>
                </a:ext>
              </a:extLst>
            </p:cNvPr>
            <p:cNvSpPr txBox="1"/>
            <p:nvPr/>
          </p:nvSpPr>
          <p:spPr>
            <a:xfrm>
              <a:off x="515543" y="5735730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790CBB-D51F-40F3-95C7-B15191BA5E4F}"/>
                </a:ext>
              </a:extLst>
            </p:cNvPr>
            <p:cNvSpPr txBox="1"/>
            <p:nvPr/>
          </p:nvSpPr>
          <p:spPr>
            <a:xfrm>
              <a:off x="515543" y="659624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C981E48-A147-4133-B39D-63E745A694DC}"/>
                </a:ext>
              </a:extLst>
            </p:cNvPr>
            <p:cNvSpPr txBox="1"/>
            <p:nvPr/>
          </p:nvSpPr>
          <p:spPr>
            <a:xfrm>
              <a:off x="515543" y="74567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88A8FF-566C-4979-BAF4-4B7766D05C32}"/>
                </a:ext>
              </a:extLst>
            </p:cNvPr>
            <p:cNvSpPr txBox="1"/>
            <p:nvPr/>
          </p:nvSpPr>
          <p:spPr>
            <a:xfrm>
              <a:off x="515543" y="831728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DAE73D7-1544-43CE-AC34-6C76C1615D3A}"/>
                </a:ext>
              </a:extLst>
            </p:cNvPr>
            <p:cNvSpPr txBox="1"/>
            <p:nvPr/>
          </p:nvSpPr>
          <p:spPr>
            <a:xfrm>
              <a:off x="3302654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3921BB-C6AC-4E27-A9E6-26255EF5257D}"/>
                </a:ext>
              </a:extLst>
            </p:cNvPr>
            <p:cNvSpPr txBox="1"/>
            <p:nvPr/>
          </p:nvSpPr>
          <p:spPr>
            <a:xfrm>
              <a:off x="3302654" y="316709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8FD9F0-44E3-428B-A1FD-7DCDD1990BAB}"/>
                </a:ext>
              </a:extLst>
            </p:cNvPr>
            <p:cNvSpPr txBox="1"/>
            <p:nvPr/>
          </p:nvSpPr>
          <p:spPr>
            <a:xfrm>
              <a:off x="3302654" y="402761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1A59AB-EF91-4C8A-95D1-283EFE1BD35C}"/>
                </a:ext>
              </a:extLst>
            </p:cNvPr>
            <p:cNvSpPr txBox="1"/>
            <p:nvPr/>
          </p:nvSpPr>
          <p:spPr>
            <a:xfrm>
              <a:off x="3302654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7E4394-AB0F-49B0-AFB9-78470D463915}"/>
                </a:ext>
              </a:extLst>
            </p:cNvPr>
            <p:cNvSpPr txBox="1"/>
            <p:nvPr/>
          </p:nvSpPr>
          <p:spPr>
            <a:xfrm>
              <a:off x="3302654" y="574864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C43521-6CAB-419E-98B5-CBA5DE7E7DD7}"/>
                </a:ext>
              </a:extLst>
            </p:cNvPr>
            <p:cNvSpPr txBox="1"/>
            <p:nvPr/>
          </p:nvSpPr>
          <p:spPr>
            <a:xfrm>
              <a:off x="3302654" y="660916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CBE730-C2CA-4FBA-B8A4-B815046C3458}"/>
                </a:ext>
              </a:extLst>
            </p:cNvPr>
            <p:cNvSpPr txBox="1"/>
            <p:nvPr/>
          </p:nvSpPr>
          <p:spPr>
            <a:xfrm>
              <a:off x="3302654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92E6CD-8946-44B5-8807-9DE6ACEF31B5}"/>
                </a:ext>
              </a:extLst>
            </p:cNvPr>
            <p:cNvSpPr txBox="1"/>
            <p:nvPr/>
          </p:nvSpPr>
          <p:spPr>
            <a:xfrm>
              <a:off x="3302654" y="833020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2DB6720-8605-4181-B487-435F6E339ACF}"/>
                </a:ext>
              </a:extLst>
            </p:cNvPr>
            <p:cNvSpPr txBox="1"/>
            <p:nvPr/>
          </p:nvSpPr>
          <p:spPr>
            <a:xfrm>
              <a:off x="6402097" y="229107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37E85C-21D2-4C1D-A117-67909B4FCF8F}"/>
                </a:ext>
              </a:extLst>
            </p:cNvPr>
            <p:cNvSpPr txBox="1"/>
            <p:nvPr/>
          </p:nvSpPr>
          <p:spPr>
            <a:xfrm>
              <a:off x="6402097" y="315159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C70FDB-6F96-45D5-A35D-4F1343183A82}"/>
                </a:ext>
              </a:extLst>
            </p:cNvPr>
            <p:cNvSpPr txBox="1"/>
            <p:nvPr/>
          </p:nvSpPr>
          <p:spPr>
            <a:xfrm>
              <a:off x="6402097" y="40121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9238F8-4368-48C1-98A7-DCA1A629F8E6}"/>
                </a:ext>
              </a:extLst>
            </p:cNvPr>
            <p:cNvSpPr txBox="1"/>
            <p:nvPr/>
          </p:nvSpPr>
          <p:spPr>
            <a:xfrm>
              <a:off x="6402097" y="487262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D43811-B785-4E7E-B83F-8D8985AFB089}"/>
                </a:ext>
              </a:extLst>
            </p:cNvPr>
            <p:cNvSpPr txBox="1"/>
            <p:nvPr/>
          </p:nvSpPr>
          <p:spPr>
            <a:xfrm>
              <a:off x="6402097" y="5733147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CF00E3-8A29-4953-A701-347A7D54492B}"/>
                </a:ext>
              </a:extLst>
            </p:cNvPr>
            <p:cNvSpPr txBox="1"/>
            <p:nvPr/>
          </p:nvSpPr>
          <p:spPr>
            <a:xfrm>
              <a:off x="6402097" y="65936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EB323E-E5D5-456E-A2B8-06182D3CF129}"/>
                </a:ext>
              </a:extLst>
            </p:cNvPr>
            <p:cNvSpPr txBox="1"/>
            <p:nvPr/>
          </p:nvSpPr>
          <p:spPr>
            <a:xfrm>
              <a:off x="6402097" y="745418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66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147CE9-BBD5-4043-A742-21C439AE9F67}"/>
                </a:ext>
              </a:extLst>
            </p:cNvPr>
            <p:cNvSpPr txBox="1"/>
            <p:nvPr/>
          </p:nvSpPr>
          <p:spPr>
            <a:xfrm>
              <a:off x="6402097" y="831470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5E365B-FFA7-43E8-ABEC-D343BAAE541E}"/>
                </a:ext>
              </a:extLst>
            </p:cNvPr>
            <p:cNvSpPr txBox="1"/>
            <p:nvPr/>
          </p:nvSpPr>
          <p:spPr>
            <a:xfrm>
              <a:off x="9672215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BEEB78-C56A-4D43-92E6-07DA1CC5E04E}"/>
                </a:ext>
              </a:extLst>
            </p:cNvPr>
            <p:cNvSpPr txBox="1"/>
            <p:nvPr/>
          </p:nvSpPr>
          <p:spPr>
            <a:xfrm>
              <a:off x="9672215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0469A58-3E03-4FB6-9822-FF5CEBED0D4B}"/>
                </a:ext>
              </a:extLst>
            </p:cNvPr>
            <p:cNvSpPr txBox="1"/>
            <p:nvPr/>
          </p:nvSpPr>
          <p:spPr>
            <a:xfrm>
              <a:off x="9672215" y="40276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D8767B-E9AC-4B42-85DE-9CF5B9345C6E}"/>
                </a:ext>
              </a:extLst>
            </p:cNvPr>
            <p:cNvSpPr txBox="1"/>
            <p:nvPr/>
          </p:nvSpPr>
          <p:spPr>
            <a:xfrm>
              <a:off x="9672215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00C675-9A95-431E-858B-0BCD0D14E4F6}"/>
                </a:ext>
              </a:extLst>
            </p:cNvPr>
            <p:cNvSpPr txBox="1"/>
            <p:nvPr/>
          </p:nvSpPr>
          <p:spPr>
            <a:xfrm>
              <a:off x="9672215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96DEA4A-BA9C-4AC9-86F9-CEACCE9B18A7}"/>
                </a:ext>
              </a:extLst>
            </p:cNvPr>
            <p:cNvSpPr txBox="1"/>
            <p:nvPr/>
          </p:nvSpPr>
          <p:spPr>
            <a:xfrm>
              <a:off x="9672215" y="66091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9B7679A-E359-4DCC-8A0D-A320C84C37D8}"/>
                </a:ext>
              </a:extLst>
            </p:cNvPr>
            <p:cNvSpPr txBox="1"/>
            <p:nvPr/>
          </p:nvSpPr>
          <p:spPr>
            <a:xfrm>
              <a:off x="9672215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7495AC9-A8CF-43AC-8E4D-DC71205F1661}"/>
                </a:ext>
              </a:extLst>
            </p:cNvPr>
            <p:cNvSpPr txBox="1"/>
            <p:nvPr/>
          </p:nvSpPr>
          <p:spPr>
            <a:xfrm>
              <a:off x="9672215" y="833020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3D452C1-29E3-4AC7-9A96-0D18A797B292}"/>
                </a:ext>
              </a:extLst>
            </p:cNvPr>
            <p:cNvSpPr txBox="1"/>
            <p:nvPr/>
          </p:nvSpPr>
          <p:spPr>
            <a:xfrm>
              <a:off x="12492868" y="230657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79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B3034CE-95D4-43D1-8926-437AF5A5820F}"/>
                </a:ext>
              </a:extLst>
            </p:cNvPr>
            <p:cNvSpPr txBox="1"/>
            <p:nvPr/>
          </p:nvSpPr>
          <p:spPr>
            <a:xfrm>
              <a:off x="12492868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BAA1640-245B-4AC3-84FA-9D6C4F0DBA32}"/>
                </a:ext>
              </a:extLst>
            </p:cNvPr>
            <p:cNvSpPr txBox="1"/>
            <p:nvPr/>
          </p:nvSpPr>
          <p:spPr>
            <a:xfrm>
              <a:off x="12492868" y="4027611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06F23C-74E8-4B69-B712-78C84169D340}"/>
                </a:ext>
              </a:extLst>
            </p:cNvPr>
            <p:cNvSpPr txBox="1"/>
            <p:nvPr/>
          </p:nvSpPr>
          <p:spPr>
            <a:xfrm>
              <a:off x="12492868" y="488812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2CD3542-9D21-4A3C-8629-C5FE21A12C98}"/>
                </a:ext>
              </a:extLst>
            </p:cNvPr>
            <p:cNvSpPr txBox="1"/>
            <p:nvPr/>
          </p:nvSpPr>
          <p:spPr>
            <a:xfrm>
              <a:off x="12492868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2E4B2F0-7F3E-4531-98D6-128B90975494}"/>
                </a:ext>
              </a:extLst>
            </p:cNvPr>
            <p:cNvSpPr txBox="1"/>
            <p:nvPr/>
          </p:nvSpPr>
          <p:spPr>
            <a:xfrm>
              <a:off x="12492868" y="6609165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84B861-B54D-43EE-B418-B9FA62331304}"/>
                </a:ext>
              </a:extLst>
            </p:cNvPr>
            <p:cNvSpPr txBox="1"/>
            <p:nvPr/>
          </p:nvSpPr>
          <p:spPr>
            <a:xfrm>
              <a:off x="12492868" y="746968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CA58F34-BE67-4C6D-AA9A-2A9248F6048A}"/>
                </a:ext>
              </a:extLst>
            </p:cNvPr>
            <p:cNvSpPr txBox="1"/>
            <p:nvPr/>
          </p:nvSpPr>
          <p:spPr>
            <a:xfrm>
              <a:off x="12492868" y="833020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BBD1AE3-F1CA-4E43-8FBF-156246E17447}"/>
                </a:ext>
              </a:extLst>
            </p:cNvPr>
            <p:cNvSpPr txBox="1"/>
            <p:nvPr/>
          </p:nvSpPr>
          <p:spPr>
            <a:xfrm>
              <a:off x="15313271" y="2306574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F3909E8-928F-4537-8065-F52FA8E22257}"/>
                </a:ext>
              </a:extLst>
            </p:cNvPr>
            <p:cNvSpPr txBox="1"/>
            <p:nvPr/>
          </p:nvSpPr>
          <p:spPr>
            <a:xfrm>
              <a:off x="15313271" y="316709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D7E2A6-4F33-4B38-B7FF-F55D7BE0B221}"/>
                </a:ext>
              </a:extLst>
            </p:cNvPr>
            <p:cNvSpPr txBox="1"/>
            <p:nvPr/>
          </p:nvSpPr>
          <p:spPr>
            <a:xfrm>
              <a:off x="15313271" y="4027609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CFFEA3E-9C29-46AF-9CF9-D1791214C76B}"/>
                </a:ext>
              </a:extLst>
            </p:cNvPr>
            <p:cNvSpPr txBox="1"/>
            <p:nvPr/>
          </p:nvSpPr>
          <p:spPr>
            <a:xfrm>
              <a:off x="15313271" y="4888128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C5A25-71A1-447E-88F9-00760D0AE59F}"/>
                </a:ext>
              </a:extLst>
            </p:cNvPr>
            <p:cNvSpPr txBox="1"/>
            <p:nvPr/>
          </p:nvSpPr>
          <p:spPr>
            <a:xfrm>
              <a:off x="15313271" y="5748646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ED48D75-7FA9-4A70-97BA-421DF89B17B4}"/>
                </a:ext>
              </a:extLst>
            </p:cNvPr>
            <p:cNvSpPr txBox="1"/>
            <p:nvPr/>
          </p:nvSpPr>
          <p:spPr>
            <a:xfrm>
              <a:off x="15313271" y="6609163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A4EF873-E37F-4E26-B026-481F1FBA406C}"/>
                </a:ext>
              </a:extLst>
            </p:cNvPr>
            <p:cNvSpPr txBox="1"/>
            <p:nvPr/>
          </p:nvSpPr>
          <p:spPr>
            <a:xfrm>
              <a:off x="15313271" y="7469682"/>
              <a:ext cx="557939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B2DE10D-A090-49EA-B412-15FC331B91F3}"/>
                </a:ext>
              </a:extLst>
            </p:cNvPr>
            <p:cNvSpPr txBox="1"/>
            <p:nvPr/>
          </p:nvSpPr>
          <p:spPr>
            <a:xfrm>
              <a:off x="15212171" y="8330200"/>
              <a:ext cx="780446" cy="446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6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2.xml><?xml version="1.0" encoding="utf-8"?>
<a:theme xmlns:a="http://schemas.openxmlformats.org/drawingml/2006/main" name="1_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3.xml><?xml version="1.0" encoding="utf-8"?>
<a:theme xmlns:a="http://schemas.openxmlformats.org/drawingml/2006/main" name="2_Living Blue Option">
  <a:themeElements>
    <a:clrScheme name="Custom 5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69C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22220</TotalTime>
  <Words>1201</Words>
  <Application>Microsoft Office PowerPoint</Application>
  <PresentationFormat>Widescreen</PresentationFormat>
  <Paragraphs>294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forma-djr-micro</vt:lpstr>
      <vt:lpstr>HelveticaNeueLT Std</vt:lpstr>
      <vt:lpstr>Wingdings</vt:lpstr>
      <vt:lpstr>Living Blue Option</vt:lpstr>
      <vt:lpstr>1_Living Blue Option</vt:lpstr>
      <vt:lpstr>2_Living Blue Option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METRICS USED TO MEASURE CORPORATE SUSTAINABILITY </vt:lpstr>
      <vt:lpstr>PowerPoint Presentation</vt:lpstr>
      <vt:lpstr>PowerPoint Presentation</vt:lpstr>
      <vt:lpstr>Of the 100 largest economies in the world,  48 are publicly traded global corporations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EXT-Dempewolf, Shawn S</dc:creator>
  <cp:lastModifiedBy>Debbie Knaack</cp:lastModifiedBy>
  <cp:revision>696</cp:revision>
  <cp:lastPrinted>2022-06-06T15:48:08Z</cp:lastPrinted>
  <dcterms:modified xsi:type="dcterms:W3CDTF">2022-06-06T15:48:13Z</dcterms:modified>
</cp:coreProperties>
</file>