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8"/>
  </p:notesMasterIdLst>
  <p:handoutMasterIdLst>
    <p:handoutMasterId r:id="rId19"/>
  </p:handoutMasterIdLst>
  <p:sldIdLst>
    <p:sldId id="257" r:id="rId5"/>
    <p:sldId id="394" r:id="rId6"/>
    <p:sldId id="392" r:id="rId7"/>
    <p:sldId id="393" r:id="rId8"/>
    <p:sldId id="2147469221" r:id="rId9"/>
    <p:sldId id="396" r:id="rId10"/>
    <p:sldId id="400" r:id="rId11"/>
    <p:sldId id="401" r:id="rId12"/>
    <p:sldId id="2147469219" r:id="rId13"/>
    <p:sldId id="2147469217" r:id="rId14"/>
    <p:sldId id="384" r:id="rId15"/>
    <p:sldId id="2147469214" r:id="rId16"/>
    <p:sldId id="214746921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3C391-D25E-4220-8D4F-41C4D48E8FE5}" v="1" dt="2022-05-27T16:25:33.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107" d="100"/>
          <a:sy n="107" d="100"/>
        </p:scale>
        <p:origin x="612"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360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7F2C1D-F243-42AB-ADF2-E7CB4E04900E}" type="datetimeFigureOut">
              <a:rPr lang="en-US" smtClean="0"/>
              <a:t>6/3/2022</a:t>
            </a:fld>
            <a:endParaRPr lang="en-US" dirty="0"/>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23CDBB5-5B4A-4483-935D-A73935186B4D}" type="slidenum">
              <a:rPr lang="en-US" smtClean="0"/>
              <a:t>‹#›</a:t>
            </a:fld>
            <a:endParaRPr lang="en-US" dirty="0"/>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0CE34E-5667-4A32-A6BA-10C7A552BC63}" type="datetimeFigureOut">
              <a:rPr lang="en-US" smtClean="0"/>
              <a:t>6/3/2022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CCE34D-CFF1-4FFE-815B-D050E7ED2DFD}" type="slidenum">
              <a:rPr lang="en-US" smtClean="0"/>
              <a:t>‹#›</a:t>
            </a:fld>
            <a:endParaRPr lang="en-US" dirty="0"/>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dirty="0"/>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dirty="0"/>
          </a:p>
        </p:txBody>
      </p:sp>
    </p:spTree>
    <p:extLst>
      <p:ext uri="{BB962C8B-B14F-4D97-AF65-F5344CB8AC3E}">
        <p14:creationId xmlns:p14="http://schemas.microsoft.com/office/powerpoint/2010/main" val="210033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dirty="0"/>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dirty="0"/>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dirty="0"/>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dirty="0"/>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dirty="0"/>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dirty="0"/>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Page 2">
    <p:bg>
      <p:bgPr>
        <a:gradFill>
          <a:gsLst>
            <a:gs pos="3000">
              <a:schemeClr val="tx2"/>
            </a:gs>
            <a:gs pos="52000">
              <a:schemeClr val="accent2"/>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632" y="787102"/>
            <a:ext cx="4948195" cy="2815581"/>
          </a:xfrm>
        </p:spPr>
        <p:txBody>
          <a:bodyPr anchor="b"/>
          <a:lstStyle>
            <a:lvl1pPr>
              <a:defRPr sz="6000" baseline="0"/>
            </a:lvl1pPr>
          </a:lstStyle>
          <a:p>
            <a:r>
              <a:rPr lang="en-US"/>
              <a:t>Divider Page Lorem Ipsum</a:t>
            </a:r>
          </a:p>
        </p:txBody>
      </p:sp>
      <p:sp>
        <p:nvSpPr>
          <p:cNvPr id="3" name="Text Placeholder 2"/>
          <p:cNvSpPr>
            <a:spLocks noGrp="1"/>
          </p:cNvSpPr>
          <p:nvPr>
            <p:ph type="body" idx="1"/>
          </p:nvPr>
        </p:nvSpPr>
        <p:spPr>
          <a:xfrm>
            <a:off x="609600" y="3919452"/>
            <a:ext cx="4948195" cy="594883"/>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F5A4FD49-F88E-824B-9144-157E3E366F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7385" y="534223"/>
            <a:ext cx="1839249" cy="205789"/>
          </a:xfrm>
          <a:prstGeom prst="rect">
            <a:avLst/>
          </a:prstGeom>
        </p:spPr>
      </p:pic>
      <p:sp>
        <p:nvSpPr>
          <p:cNvPr id="6" name="Slide Number Placeholder 3">
            <a:extLst>
              <a:ext uri="{FF2B5EF4-FFF2-40B4-BE49-F238E27FC236}">
                <a16:creationId xmlns:a16="http://schemas.microsoft.com/office/drawing/2014/main" id="{607F1006-2615-C043-AADE-A57A1F0FC8A0}"/>
              </a:ext>
            </a:extLst>
          </p:cNvPr>
          <p:cNvSpPr>
            <a:spLocks noGrp="1"/>
          </p:cNvSpPr>
          <p:nvPr>
            <p:ph type="sldNum" sz="quarter" idx="4"/>
          </p:nvPr>
        </p:nvSpPr>
        <p:spPr>
          <a:xfrm>
            <a:off x="0" y="6420509"/>
            <a:ext cx="1219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A57238C-9EE0-0D46-BCA0-457B5D30E6C6}" type="slidenum">
              <a:rPr lang="en-US" smtClean="0"/>
              <a:pPr/>
              <a:t>‹#›</a:t>
            </a:fld>
            <a:endParaRPr lang="en-US" dirty="0"/>
          </a:p>
        </p:txBody>
      </p:sp>
    </p:spTree>
    <p:extLst>
      <p:ext uri="{BB962C8B-B14F-4D97-AF65-F5344CB8AC3E}">
        <p14:creationId xmlns:p14="http://schemas.microsoft.com/office/powerpoint/2010/main" val="304689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540EFE-A102-4086-A887-2211CCB2C6B3}" type="slidenum">
              <a:rPr lang="en-US" smtClean="0"/>
              <a:t>‹#›</a:t>
            </a:fld>
            <a:endParaRPr lang="en-US" dirty="0"/>
          </a:p>
        </p:txBody>
      </p:sp>
      <p:sp>
        <p:nvSpPr>
          <p:cNvPr id="6" name="Content Placeholder 6"/>
          <p:cNvSpPr>
            <a:spLocks noGrp="1"/>
          </p:cNvSpPr>
          <p:nvPr>
            <p:ph sz="quarter" idx="13"/>
          </p:nvPr>
        </p:nvSpPr>
        <p:spPr>
          <a:xfrm>
            <a:off x="609600" y="1371600"/>
            <a:ext cx="109728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0AF48E7-9ECF-41E3-8452-78AD64BBD8F2}"/>
              </a:ext>
            </a:extLst>
          </p:cNvPr>
          <p:cNvSpPr/>
          <p:nvPr userDrawn="1"/>
        </p:nvSpPr>
        <p:spPr>
          <a:xfrm>
            <a:off x="10772384" y="6538586"/>
            <a:ext cx="1302706" cy="21294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871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dirty="0"/>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dirty="0"/>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dirty="0"/>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dirty="0"/>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dirty="0"/>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dirty="0"/>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dirty="0"/>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dirty="0"/>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dirty="0"/>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dirty="0"/>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dirty="0"/>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dirty="0"/>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dirty="0"/>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dirty="0"/>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dirty="0"/>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dirty="0"/>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 id="2147483736" r:id="rId18"/>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5.xml"/><Relationship Id="rId1" Type="http://schemas.openxmlformats.org/officeDocument/2006/relationships/video" Target="https://www.youtube.com/embed/rIQRFbTtIG8?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view-image.php?image=167051&amp;picture=brujula"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561690" y="119270"/>
            <a:ext cx="4516341" cy="4193247"/>
          </a:xfrm>
        </p:spPr>
        <p:txBody>
          <a:bodyPr anchor="b" anchorCtr="0">
            <a:normAutofit/>
          </a:bodyPr>
          <a:lstStyle/>
          <a:p>
            <a:r>
              <a:rPr lang="en-US" dirty="0"/>
              <a:t>Diversity, Equity &amp; Inclusion (DE&amp;I) in the Workplace</a:t>
            </a:r>
            <a:br>
              <a:rPr lang="en-US" dirty="0"/>
            </a:br>
            <a:br>
              <a:rPr lang="en-US" dirty="0"/>
            </a:br>
            <a:r>
              <a:rPr lang="en-US" sz="2700" dirty="0"/>
              <a:t>NAHR CHRO Academy</a:t>
            </a:r>
            <a:br>
              <a:rPr lang="en-US" sz="2700" dirty="0"/>
            </a:br>
            <a:r>
              <a:rPr lang="en-US" sz="2700" dirty="0"/>
              <a:t>June 2022</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4" name="TextBox 3">
            <a:extLst>
              <a:ext uri="{FF2B5EF4-FFF2-40B4-BE49-F238E27FC236}">
                <a16:creationId xmlns:a16="http://schemas.microsoft.com/office/drawing/2014/main" id="{5E031611-1AA3-4FF3-B1AB-3C0593328FAF}"/>
              </a:ext>
            </a:extLst>
          </p:cNvPr>
          <p:cNvSpPr txBox="1"/>
          <p:nvPr/>
        </p:nvSpPr>
        <p:spPr>
          <a:xfrm>
            <a:off x="7637929" y="5088367"/>
            <a:ext cx="2947923" cy="923330"/>
          </a:xfrm>
          <a:prstGeom prst="rect">
            <a:avLst/>
          </a:prstGeom>
          <a:noFill/>
        </p:spPr>
        <p:txBody>
          <a:bodyPr wrap="none" rtlCol="0">
            <a:spAutoFit/>
          </a:bodyPr>
          <a:lstStyle/>
          <a:p>
            <a:r>
              <a:rPr lang="en-US" dirty="0"/>
              <a:t>NAHR CHRO Academy XXI</a:t>
            </a:r>
          </a:p>
          <a:p>
            <a:r>
              <a:rPr lang="en-US"/>
              <a:t>Thursday June 9</a:t>
            </a:r>
            <a:endParaRPr lang="en-US" dirty="0"/>
          </a:p>
          <a:p>
            <a:r>
              <a:rPr lang="en-US" dirty="0"/>
              <a:t>Session 8</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 name="Freeform: Shape 1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Oval 1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Oval 1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18" name="Group 1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19" name="Freeform: Shape 1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1" name="Oval 1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2" name="Oval 1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useBgFill="1">
        <p:nvSpPr>
          <p:cNvPr id="124" name="Rectangle 1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850820-9759-4FC1-9EFC-4AE9EDF8C88C}"/>
              </a:ext>
            </a:extLst>
          </p:cNvPr>
          <p:cNvSpPr>
            <a:spLocks noGrp="1"/>
          </p:cNvSpPr>
          <p:nvPr>
            <p:ph type="title"/>
          </p:nvPr>
        </p:nvSpPr>
        <p:spPr>
          <a:xfrm>
            <a:off x="533930" y="1761067"/>
            <a:ext cx="3565524" cy="3487249"/>
          </a:xfrm>
        </p:spPr>
        <p:txBody>
          <a:bodyPr vert="horz" wrap="square" lIns="0" tIns="0" rIns="0" bIns="0" rtlCol="0" anchor="b" anchorCtr="0">
            <a:noAutofit/>
          </a:bodyPr>
          <a:lstStyle/>
          <a:p>
            <a:r>
              <a:rPr lang="en-US" sz="4800" kern="1200" dirty="0">
                <a:solidFill>
                  <a:schemeClr val="tx1"/>
                </a:solidFill>
                <a:latin typeface="+mj-lt"/>
                <a:ea typeface="+mj-ea"/>
                <a:cs typeface="+mj-cs"/>
              </a:rPr>
              <a:t>Things on the horizon to stay engaged and focused on</a:t>
            </a:r>
          </a:p>
        </p:txBody>
      </p:sp>
      <p:grpSp>
        <p:nvGrpSpPr>
          <p:cNvPr id="126" name="Group 125">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7" name="Freeform: Shape 126">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Oval 127">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 name="Picture 9">
            <a:extLst>
              <a:ext uri="{FF2B5EF4-FFF2-40B4-BE49-F238E27FC236}">
                <a16:creationId xmlns:a16="http://schemas.microsoft.com/office/drawing/2014/main" id="{266A1B36-86F5-4F9E-BDDD-3AEFA60812E2}"/>
              </a:ext>
            </a:extLst>
          </p:cNvPr>
          <p:cNvPicPr>
            <a:picLocks noChangeAspect="1"/>
          </p:cNvPicPr>
          <p:nvPr/>
        </p:nvPicPr>
        <p:blipFill rotWithShape="1">
          <a:blip r:embed="rId2"/>
          <a:srcRect r="-2" b="24730"/>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30" name="Rectangle 129">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3">
            <a:extLst>
              <a:ext uri="{FF2B5EF4-FFF2-40B4-BE49-F238E27FC236}">
                <a16:creationId xmlns:a16="http://schemas.microsoft.com/office/drawing/2014/main" id="{2A22E0D8-AF94-444C-A381-77BDF98D062B}"/>
              </a:ext>
            </a:extLst>
          </p:cNvPr>
          <p:cNvSpPr>
            <a:spLocks noGrp="1"/>
          </p:cNvSpPr>
          <p:nvPr>
            <p:ph type="sldNum" sz="quarter" idx="4"/>
          </p:nvPr>
        </p:nvSpPr>
        <p:spPr>
          <a:xfrm>
            <a:off x="9948863" y="6507212"/>
            <a:ext cx="1692274" cy="153888"/>
          </a:xfrm>
        </p:spPr>
        <p:txBody>
          <a:bodyPr vert="horz" wrap="square" lIns="0" tIns="0" rIns="0" bIns="0" rtlCol="0" anchor="ctr">
            <a:normAutofit/>
          </a:bodyPr>
          <a:lstStyle/>
          <a:p>
            <a:pPr algn="r">
              <a:spcAft>
                <a:spcPts val="600"/>
              </a:spcAft>
            </a:pPr>
            <a:fld id="{63540EFE-A102-4086-A887-2211CCB2C6B3}" type="slidenum">
              <a:rPr lang="en-US" sz="1000" smtClean="0">
                <a:solidFill>
                  <a:schemeClr val="tx1">
                    <a:alpha val="80000"/>
                  </a:schemeClr>
                </a:solidFill>
              </a:rPr>
              <a:pPr algn="r">
                <a:spcAft>
                  <a:spcPts val="600"/>
                </a:spcAft>
              </a:pPr>
              <a:t>10</a:t>
            </a:fld>
            <a:endParaRPr lang="en-US" sz="1000" dirty="0">
              <a:solidFill>
                <a:schemeClr val="tx1">
                  <a:alpha val="80000"/>
                </a:schemeClr>
              </a:solidFill>
            </a:endParaRPr>
          </a:p>
        </p:txBody>
      </p:sp>
    </p:spTree>
    <p:extLst>
      <p:ext uri="{BB962C8B-B14F-4D97-AF65-F5344CB8AC3E}">
        <p14:creationId xmlns:p14="http://schemas.microsoft.com/office/powerpoint/2010/main" val="139871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407739" y="4173245"/>
            <a:ext cx="4500562" cy="1562959"/>
          </a:xfrm>
        </p:spPr>
        <p:txBody>
          <a:bodyPr/>
          <a:lstStyle/>
          <a:p>
            <a:r>
              <a:rPr lang="en-US" sz="3600" dirty="0"/>
              <a:t>What’s Changing: </a:t>
            </a:r>
            <a:br>
              <a:rPr lang="en-US" sz="3600" dirty="0"/>
            </a:br>
            <a:r>
              <a:rPr lang="en-US" sz="3600" dirty="0"/>
              <a:t>The Need for Social Intelligence</a:t>
            </a:r>
            <a:br>
              <a:rPr lang="en-US" sz="3600" dirty="0"/>
            </a:br>
            <a:endParaRPr lang="en-US" sz="3600" dirty="0"/>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7952"/>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dirty="0"/>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053965" y="3884833"/>
            <a:ext cx="7039969" cy="2776267"/>
          </a:xfrm>
          <a:noFill/>
        </p:spPr>
        <p:txBody>
          <a:bodyPr>
            <a:normAutofit fontScale="85000" lnSpcReduction="20000"/>
          </a:bodyPr>
          <a:lstStyle/>
          <a:p>
            <a:pPr>
              <a:spcAft>
                <a:spcPts val="600"/>
              </a:spcAft>
            </a:pPr>
            <a:r>
              <a:rPr lang="en-US" sz="1800" dirty="0"/>
              <a:t>Demography</a:t>
            </a:r>
          </a:p>
          <a:p>
            <a:pPr>
              <a:spcAft>
                <a:spcPts val="600"/>
              </a:spcAft>
            </a:pPr>
            <a:r>
              <a:rPr lang="en-US" sz="1800" dirty="0"/>
              <a:t>Expectations of Key Stakeholders</a:t>
            </a:r>
          </a:p>
          <a:p>
            <a:pPr>
              <a:spcAft>
                <a:spcPts val="600"/>
              </a:spcAft>
            </a:pPr>
            <a:r>
              <a:rPr lang="en-US" sz="1800" dirty="0"/>
              <a:t>Transparency </a:t>
            </a:r>
          </a:p>
          <a:p>
            <a:pPr>
              <a:spcAft>
                <a:spcPts val="600"/>
              </a:spcAft>
            </a:pPr>
            <a:r>
              <a:rPr lang="en-US" sz="1800" dirty="0"/>
              <a:t>Increasingly divided political and social environment to navigate</a:t>
            </a:r>
          </a:p>
          <a:p>
            <a:pPr>
              <a:spcAft>
                <a:spcPts val="600"/>
              </a:spcAft>
            </a:pPr>
            <a:r>
              <a:rPr lang="en-US" sz="1800" dirty="0"/>
              <a:t>What happens after Harvard/UNC cases</a:t>
            </a:r>
          </a:p>
          <a:p>
            <a:pPr>
              <a:spcAft>
                <a:spcPts val="600"/>
              </a:spcAft>
            </a:pPr>
            <a:r>
              <a:rPr lang="en-US" sz="1800" dirty="0">
                <a:effectLst/>
                <a:latin typeface="Gill Sans MT" panose="020B0502020104020203" pitchFamily="34" charset="0"/>
                <a:ea typeface="Calibri" panose="020F0502020204030204" pitchFamily="34" charset="0"/>
              </a:rPr>
              <a:t>Heightened focus on racial inequality</a:t>
            </a:r>
          </a:p>
          <a:p>
            <a:pPr>
              <a:spcAft>
                <a:spcPts val="600"/>
              </a:spcAft>
            </a:pPr>
            <a:r>
              <a:rPr lang="en-US" sz="1900" dirty="0">
                <a:effectLst/>
                <a:ea typeface="Calibri" panose="020F0502020204030204" pitchFamily="34" charset="0"/>
              </a:rPr>
              <a:t>Impact of the pandemic on culture and hybrid workforce from DEI perspective</a:t>
            </a:r>
          </a:p>
          <a:p>
            <a:pPr>
              <a:spcAft>
                <a:spcPts val="600"/>
              </a:spcAft>
            </a:pPr>
            <a:endParaRPr lang="en-US" sz="1800" dirty="0">
              <a:effectLst/>
              <a:latin typeface="Gill Sans MT" panose="020B0502020104020203" pitchFamily="34" charset="0"/>
              <a:ea typeface="Calibri" panose="020F0502020204030204" pitchFamily="34" charset="0"/>
            </a:endParaRPr>
          </a:p>
          <a:p>
            <a:pPr>
              <a:spcAft>
                <a:spcPts val="600"/>
              </a:spcAft>
            </a:pPr>
            <a:endParaRPr lang="en-US" sz="1800" dirty="0">
              <a:effectLst/>
              <a:latin typeface="Gill Sans MT" panose="020B0502020104020203" pitchFamily="34" charset="0"/>
              <a:ea typeface="Calibri" panose="020F0502020204030204" pitchFamily="34" charset="0"/>
            </a:endParaRPr>
          </a:p>
          <a:p>
            <a:pPr>
              <a:spcAft>
                <a:spcPts val="600"/>
              </a:spcAft>
            </a:pPr>
            <a:endParaRPr lang="en-US" sz="1800" dirty="0">
              <a:latin typeface="Gill Sans MT" panose="020B0502020104020203" pitchFamily="34" charset="0"/>
            </a:endParaRPr>
          </a:p>
          <a:p>
            <a:pPr>
              <a:spcAft>
                <a:spcPts val="600"/>
              </a:spcAft>
            </a:pPr>
            <a:endParaRPr lang="en-US" dirty="0"/>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215888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2470" name="Rectangle 7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A8086-60B4-4FE9-8F06-2BD4CA1CEB86}"/>
              </a:ext>
            </a:extLst>
          </p:cNvPr>
          <p:cNvSpPr>
            <a:spLocks noGrp="1"/>
          </p:cNvSpPr>
          <p:nvPr>
            <p:ph type="title"/>
          </p:nvPr>
        </p:nvSpPr>
        <p:spPr>
          <a:xfrm>
            <a:off x="567797" y="210609"/>
            <a:ext cx="11370203" cy="1414992"/>
          </a:xfrm>
        </p:spPr>
        <p:txBody>
          <a:bodyPr vert="horz" wrap="square" lIns="0" tIns="0" rIns="0" bIns="0" rtlCol="0" anchor="b" anchorCtr="0">
            <a:noAutofit/>
          </a:bodyPr>
          <a:lstStyle/>
          <a:p>
            <a:r>
              <a:rPr lang="en-US" dirty="0"/>
              <a:t>Potential Securities and Exchange Commission  Regulation</a:t>
            </a:r>
          </a:p>
        </p:txBody>
      </p:sp>
      <p:sp>
        <p:nvSpPr>
          <p:cNvPr id="6" name="Content Placeholder 4">
            <a:extLst>
              <a:ext uri="{FF2B5EF4-FFF2-40B4-BE49-F238E27FC236}">
                <a16:creationId xmlns:a16="http://schemas.microsoft.com/office/drawing/2014/main" id="{EAC37E2B-957C-41DB-9F16-C983343B5A65}"/>
              </a:ext>
            </a:extLst>
          </p:cNvPr>
          <p:cNvSpPr txBox="1">
            <a:spLocks/>
          </p:cNvSpPr>
          <p:nvPr/>
        </p:nvSpPr>
        <p:spPr>
          <a:xfrm>
            <a:off x="550863" y="1915306"/>
            <a:ext cx="6019270" cy="4570160"/>
          </a:xfrm>
          <a:prstGeom prst="rect">
            <a:avLst/>
          </a:prstGeom>
        </p:spPr>
        <p:txBody>
          <a:bodyPr vert="horz" wrap="square" lIns="0" tIns="0" rIns="0" bIns="0" numCol="1" spcCol="914400" rtlCol="0" anchor="t">
            <a:normAutofit/>
          </a:bodyPr>
          <a:lstStyle>
            <a:lvl1pPr marL="121917" indent="-121917" algn="l" defTabSz="914377" rtl="0" eaLnBrk="1" latinLnBrk="0" hangingPunct="1">
              <a:lnSpc>
                <a:spcPct val="90000"/>
              </a:lnSpc>
              <a:spcBef>
                <a:spcPts val="0"/>
              </a:spcBef>
              <a:spcAft>
                <a:spcPts val="1867"/>
              </a:spcAft>
              <a:buFont typeface="System Font Regular"/>
              <a:buChar char=" "/>
              <a:defRPr sz="2667" kern="1200">
                <a:solidFill>
                  <a:schemeClr val="tx1"/>
                </a:solidFill>
                <a:latin typeface="+mj-lt"/>
                <a:ea typeface="+mn-ea"/>
                <a:cs typeface="+mn-cs"/>
              </a:defRPr>
            </a:lvl1pPr>
            <a:lvl2pPr marL="121917" indent="-121917" algn="l" defTabSz="914377" rtl="0" eaLnBrk="1" latinLnBrk="0" hangingPunct="1">
              <a:lnSpc>
                <a:spcPct val="110000"/>
              </a:lnSpc>
              <a:spcBef>
                <a:spcPts val="0"/>
              </a:spcBef>
              <a:spcAft>
                <a:spcPts val="1600"/>
              </a:spcAft>
              <a:buFont typeface="System Font Regular"/>
              <a:buChar char=" "/>
              <a:defRPr sz="1867" kern="1200">
                <a:solidFill>
                  <a:schemeClr val="tx1"/>
                </a:solidFill>
                <a:latin typeface="+mn-lt"/>
                <a:ea typeface="+mn-ea"/>
                <a:cs typeface="+mn-cs"/>
              </a:defRPr>
            </a:lvl2pPr>
            <a:lvl3pPr marL="365751" indent="-243834" algn="l" defTabSz="914377" rtl="0" eaLnBrk="1" latinLnBrk="0" hangingPunct="1">
              <a:lnSpc>
                <a:spcPct val="120000"/>
              </a:lnSpc>
              <a:spcBef>
                <a:spcPts val="0"/>
              </a:spcBef>
              <a:spcAft>
                <a:spcPts val="1600"/>
              </a:spcAft>
              <a:buFont typeface="Arial" panose="020B0604020202020204" pitchFamily="34" charset="0"/>
              <a:buChar char="•"/>
              <a:defRPr sz="2000" kern="1200">
                <a:solidFill>
                  <a:schemeClr val="tx1"/>
                </a:solidFill>
                <a:latin typeface="+mn-lt"/>
                <a:ea typeface="+mn-ea"/>
                <a:cs typeface="+mn-cs"/>
              </a:defRPr>
            </a:lvl3pPr>
            <a:lvl4pPr marL="121917" indent="-121917" algn="l" defTabSz="914377" rtl="0" eaLnBrk="1" latinLnBrk="0" hangingPunct="1">
              <a:lnSpc>
                <a:spcPct val="120000"/>
              </a:lnSpc>
              <a:spcBef>
                <a:spcPts val="0"/>
              </a:spcBef>
              <a:spcAft>
                <a:spcPts val="800"/>
              </a:spcAft>
              <a:buFont typeface="System Font Regular"/>
              <a:buChar char=" "/>
              <a:defRPr sz="1867" b="0" i="0" kern="1200">
                <a:solidFill>
                  <a:schemeClr val="tx2"/>
                </a:solidFill>
                <a:latin typeface="Franklin Gothic Medium" panose="020B0603020102020204" pitchFamily="34" charset="0"/>
                <a:ea typeface="+mn-ea"/>
                <a:cs typeface="+mn-cs"/>
              </a:defRPr>
            </a:lvl4pPr>
            <a:lvl5pPr marL="121917" indent="-121917" algn="l" defTabSz="914377" rtl="0" eaLnBrk="1" latinLnBrk="0" hangingPunct="1">
              <a:lnSpc>
                <a:spcPct val="90000"/>
              </a:lnSpc>
              <a:spcBef>
                <a:spcPts val="0"/>
              </a:spcBef>
              <a:buFont typeface="System Font Regular"/>
              <a:buChar char=" "/>
              <a:defRPr sz="1867" b="0" i="0" kern="1200">
                <a:solidFill>
                  <a:schemeClr val="bg2"/>
                </a:solidFill>
                <a:latin typeface="Franklin Gothic Medium" panose="020B06030201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5" indent="-228600" defTabSz="914400">
              <a:lnSpc>
                <a:spcPct val="100000"/>
              </a:lnSpc>
              <a:spcBef>
                <a:spcPts val="600"/>
              </a:spcBef>
              <a:spcAft>
                <a:spcPts val="600"/>
              </a:spcAft>
              <a:buClr>
                <a:schemeClr val="accent1"/>
              </a:buClr>
            </a:pPr>
            <a:r>
              <a:rPr lang="en-US" dirty="0">
                <a:solidFill>
                  <a:schemeClr val="tx1">
                    <a:alpha val="60000"/>
                  </a:schemeClr>
                </a:solidFill>
              </a:rPr>
              <a:t>Will require more specific data vs previous “principles based” approach.</a:t>
            </a:r>
          </a:p>
          <a:p>
            <a:pPr marL="457200" lvl="5" indent="-228600" defTabSz="914400">
              <a:lnSpc>
                <a:spcPct val="100000"/>
              </a:lnSpc>
              <a:spcBef>
                <a:spcPts val="600"/>
              </a:spcBef>
              <a:spcAft>
                <a:spcPts val="600"/>
              </a:spcAft>
              <a:buClr>
                <a:schemeClr val="accent1"/>
              </a:buClr>
            </a:pPr>
            <a:r>
              <a:rPr lang="en-US" dirty="0">
                <a:solidFill>
                  <a:schemeClr val="tx1">
                    <a:alpha val="60000"/>
                  </a:schemeClr>
                </a:solidFill>
                <a:effectLst/>
              </a:rPr>
              <a:t>Will likely be four areas of specific data required:</a:t>
            </a: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effectLst/>
              </a:rPr>
              <a:t>Workforce Composition (including Contractors)</a:t>
            </a:r>
            <a:endParaRPr lang="en-US" dirty="0">
              <a:solidFill>
                <a:schemeClr val="tx1">
                  <a:alpha val="60000"/>
                </a:schemeClr>
              </a:solidFill>
            </a:endParaRP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effectLst/>
              </a:rPr>
              <a:t>Total Employee Costs - comp, benefits, training</a:t>
            </a: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effectLst/>
              </a:rPr>
              <a:t>Turnover</a:t>
            </a: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effectLst/>
              </a:rPr>
              <a:t>Diversity</a:t>
            </a:r>
            <a:endParaRPr lang="en-US" dirty="0">
              <a:solidFill>
                <a:schemeClr val="tx1">
                  <a:alpha val="60000"/>
                </a:schemeClr>
              </a:solidFill>
            </a:endParaRPr>
          </a:p>
          <a:p>
            <a:pPr marL="457200" lvl="5" indent="-228600" defTabSz="914400">
              <a:lnSpc>
                <a:spcPct val="100000"/>
              </a:lnSpc>
              <a:spcBef>
                <a:spcPts val="600"/>
              </a:spcBef>
              <a:spcAft>
                <a:spcPts val="600"/>
              </a:spcAft>
              <a:buClr>
                <a:schemeClr val="accent1"/>
              </a:buClr>
            </a:pPr>
            <a:r>
              <a:rPr lang="en-US" dirty="0">
                <a:solidFill>
                  <a:schemeClr val="tx1">
                    <a:alpha val="60000"/>
                  </a:schemeClr>
                </a:solidFill>
              </a:rPr>
              <a:t>Move toward generally accepted HC measures, a la GAAP.</a:t>
            </a:r>
          </a:p>
          <a:p>
            <a:pPr marL="457200" lvl="5" indent="-228600" defTabSz="914400">
              <a:lnSpc>
                <a:spcPct val="100000"/>
              </a:lnSpc>
              <a:spcBef>
                <a:spcPts val="600"/>
              </a:spcBef>
              <a:spcAft>
                <a:spcPts val="600"/>
              </a:spcAft>
              <a:buClr>
                <a:schemeClr val="accent1"/>
              </a:buClr>
            </a:pPr>
            <a:r>
              <a:rPr lang="en-US" dirty="0">
                <a:solidFill>
                  <a:schemeClr val="tx1">
                    <a:alpha val="60000"/>
                  </a:schemeClr>
                </a:solidFill>
              </a:rPr>
              <a:t>And we should only expect this to get broader …..</a:t>
            </a:r>
          </a:p>
          <a:p>
            <a:pPr marL="800089" lvl="6" indent="-228600" defTabSz="914400">
              <a:lnSpc>
                <a:spcPct val="100000"/>
              </a:lnSpc>
              <a:spcBef>
                <a:spcPts val="600"/>
              </a:spcBef>
              <a:spcAft>
                <a:spcPts val="600"/>
              </a:spcAft>
              <a:buClr>
                <a:schemeClr val="accent1"/>
              </a:buClr>
            </a:pPr>
            <a:r>
              <a:rPr lang="en-US" dirty="0">
                <a:solidFill>
                  <a:schemeClr val="tx1">
                    <a:alpha val="60000"/>
                  </a:schemeClr>
                </a:solidFill>
              </a:rPr>
              <a:t>Pay equity, employee engagement, representation by level, etc</a:t>
            </a:r>
            <a:r>
              <a:rPr lang="en-US" sz="1400" dirty="0">
                <a:solidFill>
                  <a:schemeClr val="tx1">
                    <a:alpha val="60000"/>
                  </a:schemeClr>
                </a:solidFill>
              </a:rPr>
              <a:t>.</a:t>
            </a:r>
          </a:p>
          <a:p>
            <a:pPr marL="0" lvl="5" indent="-228600" defTabSz="914400">
              <a:lnSpc>
                <a:spcPct val="100000"/>
              </a:lnSpc>
              <a:spcBef>
                <a:spcPts val="0"/>
              </a:spcBef>
              <a:spcAft>
                <a:spcPts val="600"/>
              </a:spcAft>
              <a:buClr>
                <a:schemeClr val="accent1"/>
              </a:buClr>
            </a:pPr>
            <a:endParaRPr lang="en-US" sz="1400" dirty="0">
              <a:solidFill>
                <a:schemeClr val="tx1">
                  <a:alpha val="60000"/>
                </a:schemeClr>
              </a:solidFill>
            </a:endParaRPr>
          </a:p>
          <a:p>
            <a:pPr marL="121285" indent="-228600" defTabSz="914400">
              <a:lnSpc>
                <a:spcPct val="100000"/>
              </a:lnSpc>
              <a:spcAft>
                <a:spcPts val="600"/>
              </a:spcAft>
              <a:buFont typeface="Arial" panose="020B0604020202020204" pitchFamily="34" charset="0"/>
              <a:buChar char="•"/>
            </a:pPr>
            <a:endParaRPr lang="en-US" sz="1400" dirty="0">
              <a:solidFill>
                <a:schemeClr val="tx1">
                  <a:alpha val="60000"/>
                </a:schemeClr>
              </a:solidFill>
              <a:latin typeface="+mn-lt"/>
            </a:endParaRPr>
          </a:p>
        </p:txBody>
      </p:sp>
      <p:pic>
        <p:nvPicPr>
          <p:cNvPr id="62468" name="Picture 4" descr="binoculars, macro, device">
            <a:extLst>
              <a:ext uri="{FF2B5EF4-FFF2-40B4-BE49-F238E27FC236}">
                <a16:creationId xmlns:a16="http://schemas.microsoft.com/office/drawing/2014/main" id="{7492559C-B733-43CB-9A30-DB53877377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8" t="4973" r="12117" b="-1"/>
          <a:stretch/>
        </p:blipFill>
        <p:spPr bwMode="auto">
          <a:xfrm>
            <a:off x="6924675" y="1998133"/>
            <a:ext cx="4713922" cy="4020404"/>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89AFE24-ECC8-4F63-B841-C407B160B7A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63540EFE-A102-4086-A887-2211CCB2C6B3}" type="slidenum">
              <a:rPr lang="en-US" smtClean="0">
                <a:solidFill>
                  <a:schemeClr val="tx1">
                    <a:alpha val="80000"/>
                  </a:schemeClr>
                </a:solidFill>
              </a:rPr>
              <a:pPr>
                <a:spcAft>
                  <a:spcPts val="600"/>
                </a:spcAft>
              </a:pPr>
              <a:t>12</a:t>
            </a:fld>
            <a:endParaRPr lang="en-US" dirty="0">
              <a:solidFill>
                <a:schemeClr val="tx1">
                  <a:alpha val="80000"/>
                </a:schemeClr>
              </a:solidFill>
            </a:endParaRPr>
          </a:p>
        </p:txBody>
      </p:sp>
    </p:spTree>
    <p:extLst>
      <p:ext uri="{BB962C8B-B14F-4D97-AF65-F5344CB8AC3E}">
        <p14:creationId xmlns:p14="http://schemas.microsoft.com/office/powerpoint/2010/main" val="180072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07E28E8-1D88-40A2-82C1-2251D3BE730D}"/>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2158F0A-A6E4-4D7C-B624-F5CC615CAB04}"/>
              </a:ext>
            </a:extLst>
          </p:cNvPr>
          <p:cNvSpPr>
            <a:spLocks noGrp="1"/>
          </p:cNvSpPr>
          <p:nvPr>
            <p:ph type="sldNum" sz="quarter" idx="12"/>
          </p:nvPr>
        </p:nvSpPr>
        <p:spPr/>
        <p:txBody>
          <a:bodyPr/>
          <a:lstStyle/>
          <a:p>
            <a:fld id="{63540EFE-A102-4086-A887-2211CCB2C6B3}" type="slidenum">
              <a:rPr lang="en-US" smtClean="0"/>
              <a:t>13</a:t>
            </a:fld>
            <a:endParaRPr lang="en-US" dirty="0"/>
          </a:p>
        </p:txBody>
      </p:sp>
      <p:sp>
        <p:nvSpPr>
          <p:cNvPr id="5" name="Content Placeholder 4">
            <a:extLst>
              <a:ext uri="{FF2B5EF4-FFF2-40B4-BE49-F238E27FC236}">
                <a16:creationId xmlns:a16="http://schemas.microsoft.com/office/drawing/2014/main" id="{ACD39C1B-F4B2-4FA9-946A-831E20EA6669}"/>
              </a:ext>
            </a:extLst>
          </p:cNvPr>
          <p:cNvSpPr>
            <a:spLocks noGrp="1"/>
          </p:cNvSpPr>
          <p:nvPr>
            <p:ph sz="quarter" idx="13"/>
          </p:nvPr>
        </p:nvSpPr>
        <p:spPr/>
        <p:txBody>
          <a:bodyPr/>
          <a:lstStyle/>
          <a:p>
            <a:endParaRPr lang="en-US" dirty="0"/>
          </a:p>
        </p:txBody>
      </p:sp>
      <p:pic>
        <p:nvPicPr>
          <p:cNvPr id="4102" name="Picture 6" descr="Patreon Q&amp;A | Heart - Head - Hands">
            <a:extLst>
              <a:ext uri="{FF2B5EF4-FFF2-40B4-BE49-F238E27FC236}">
                <a16:creationId xmlns:a16="http://schemas.microsoft.com/office/drawing/2014/main" id="{82835CAC-3A85-4689-8455-28E1F45D1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646"/>
          <a:stretch/>
        </p:blipFill>
        <p:spPr bwMode="auto">
          <a:xfrm>
            <a:off x="0" y="-1"/>
            <a:ext cx="1218680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21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Four Dimensions To Your Journey As CHRO Driving DE&amp;I Strategy</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dirty="0"/>
          </a:p>
        </p:txBody>
      </p:sp>
      <p:grpSp>
        <p:nvGrpSpPr>
          <p:cNvPr id="4" name="Group 3">
            <a:extLst>
              <a:ext uri="{FF2B5EF4-FFF2-40B4-BE49-F238E27FC236}">
                <a16:creationId xmlns:a16="http://schemas.microsoft.com/office/drawing/2014/main" id="{EA9DA2A6-3C28-4A35-980B-0FCA38A9B1E0}"/>
              </a:ext>
            </a:extLst>
          </p:cNvPr>
          <p:cNvGrpSpPr/>
          <p:nvPr/>
        </p:nvGrpSpPr>
        <p:grpSpPr>
          <a:xfrm>
            <a:off x="5646907" y="639541"/>
            <a:ext cx="7282880" cy="5132388"/>
            <a:chOff x="5825996" y="949005"/>
            <a:chExt cx="6613619" cy="4572000"/>
          </a:xfrm>
        </p:grpSpPr>
        <p:pic>
          <p:nvPicPr>
            <p:cNvPr id="10" name="Picture 4" descr="Row Ontario Forms Diversity and Inclusion Committee - Row Ontario">
              <a:extLst>
                <a:ext uri="{FF2B5EF4-FFF2-40B4-BE49-F238E27FC236}">
                  <a16:creationId xmlns:a16="http://schemas.microsoft.com/office/drawing/2014/main" id="{E727DDE5-A487-485F-B03A-238BDE78E487}"/>
                </a:ext>
              </a:extLst>
            </p:cNvPr>
            <p:cNvPicPr>
              <a:picLocks noChangeAspect="1" noChangeArrowheads="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7125177" y="2235806"/>
              <a:ext cx="192024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id="{DFDD6D5F-B7DE-497C-AA28-B8901FE1AEBA}"/>
                </a:ext>
              </a:extLst>
            </p:cNvPr>
            <p:cNvSpPr txBox="1">
              <a:spLocks/>
            </p:cNvSpPr>
            <p:nvPr/>
          </p:nvSpPr>
          <p:spPr>
            <a:xfrm>
              <a:off x="11488639" y="5157531"/>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fld id="{D626626A-31BC-42D5-8B98-F47D2A66E9E4}" type="slidenum">
                <a:rPr lang="en-US" smtClean="0"/>
                <a:pPr lvl="7"/>
                <a:t>2</a:t>
              </a:fld>
              <a:endParaRPr lang="en-US" dirty="0"/>
            </a:p>
          </p:txBody>
        </p:sp>
        <p:pic>
          <p:nvPicPr>
            <p:cNvPr id="12" name="Picture 11" descr="Icon&#10;&#10;Description automatically generated">
              <a:extLst>
                <a:ext uri="{FF2B5EF4-FFF2-40B4-BE49-F238E27FC236}">
                  <a16:creationId xmlns:a16="http://schemas.microsoft.com/office/drawing/2014/main" id="{8C05EDF7-2CBF-4C24-AE1A-07A0B291B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5996" y="949005"/>
              <a:ext cx="4572000" cy="4572000"/>
            </a:xfrm>
            <a:prstGeom prst="rect">
              <a:avLst/>
            </a:prstGeom>
          </p:spPr>
        </p:pic>
        <p:sp>
          <p:nvSpPr>
            <p:cNvPr id="13" name="TextBox 12">
              <a:extLst>
                <a:ext uri="{FF2B5EF4-FFF2-40B4-BE49-F238E27FC236}">
                  <a16:creationId xmlns:a16="http://schemas.microsoft.com/office/drawing/2014/main" id="{BD8308E7-1248-4FFA-93DB-57ACC8D984D7}"/>
                </a:ext>
              </a:extLst>
            </p:cNvPr>
            <p:cNvSpPr txBox="1"/>
            <p:nvPr/>
          </p:nvSpPr>
          <p:spPr>
            <a:xfrm>
              <a:off x="6183398" y="1788022"/>
              <a:ext cx="1699146" cy="822515"/>
            </a:xfrm>
            <a:prstGeom prst="rect">
              <a:avLst/>
            </a:prstGeom>
            <a:noFill/>
          </p:spPr>
          <p:txBody>
            <a:bodyPr wrap="square" rtlCol="0">
              <a:spAutoFit/>
            </a:bodyPr>
            <a:lstStyle/>
            <a:p>
              <a:pPr algn="ctr"/>
              <a:r>
                <a:rPr lang="en-US" dirty="0"/>
                <a:t>Personal – Understand Yourself</a:t>
              </a:r>
            </a:p>
          </p:txBody>
        </p:sp>
        <p:sp>
          <p:nvSpPr>
            <p:cNvPr id="16" name="TextBox 15">
              <a:extLst>
                <a:ext uri="{FF2B5EF4-FFF2-40B4-BE49-F238E27FC236}">
                  <a16:creationId xmlns:a16="http://schemas.microsoft.com/office/drawing/2014/main" id="{5391DD9D-2111-4044-B319-4016AE01E9C3}"/>
                </a:ext>
              </a:extLst>
            </p:cNvPr>
            <p:cNvSpPr txBox="1"/>
            <p:nvPr/>
          </p:nvSpPr>
          <p:spPr>
            <a:xfrm>
              <a:off x="8430714" y="1701171"/>
              <a:ext cx="1699146" cy="1069269"/>
            </a:xfrm>
            <a:prstGeom prst="rect">
              <a:avLst/>
            </a:prstGeom>
            <a:noFill/>
          </p:spPr>
          <p:txBody>
            <a:bodyPr wrap="square" rtlCol="0">
              <a:spAutoFit/>
            </a:bodyPr>
            <a:lstStyle/>
            <a:p>
              <a:pPr algn="ctr"/>
              <a:r>
                <a:rPr lang="en-US" dirty="0"/>
                <a:t>Team – Understand the Board &amp; Senior Team</a:t>
              </a:r>
            </a:p>
          </p:txBody>
        </p:sp>
        <p:sp>
          <p:nvSpPr>
            <p:cNvPr id="17" name="TextBox 16">
              <a:extLst>
                <a:ext uri="{FF2B5EF4-FFF2-40B4-BE49-F238E27FC236}">
                  <a16:creationId xmlns:a16="http://schemas.microsoft.com/office/drawing/2014/main" id="{E3F05CD7-22B7-4EE8-862E-97AFB1C6DCEC}"/>
                </a:ext>
              </a:extLst>
            </p:cNvPr>
            <p:cNvSpPr txBox="1"/>
            <p:nvPr/>
          </p:nvSpPr>
          <p:spPr>
            <a:xfrm>
              <a:off x="8340789" y="3866396"/>
              <a:ext cx="1699146" cy="822515"/>
            </a:xfrm>
            <a:prstGeom prst="rect">
              <a:avLst/>
            </a:prstGeom>
            <a:noFill/>
          </p:spPr>
          <p:txBody>
            <a:bodyPr wrap="square" rtlCol="0">
              <a:spAutoFit/>
            </a:bodyPr>
            <a:lstStyle/>
            <a:p>
              <a:pPr algn="ctr"/>
              <a:r>
                <a:rPr lang="en-US" dirty="0"/>
                <a:t>Company – Understand the Business/Culture</a:t>
              </a:r>
            </a:p>
          </p:txBody>
        </p:sp>
        <p:sp>
          <p:nvSpPr>
            <p:cNvPr id="22" name="TextBox 21">
              <a:extLst>
                <a:ext uri="{FF2B5EF4-FFF2-40B4-BE49-F238E27FC236}">
                  <a16:creationId xmlns:a16="http://schemas.microsoft.com/office/drawing/2014/main" id="{A015B959-4B28-4B77-A185-DA40D95830B6}"/>
                </a:ext>
              </a:extLst>
            </p:cNvPr>
            <p:cNvSpPr txBox="1"/>
            <p:nvPr/>
          </p:nvSpPr>
          <p:spPr>
            <a:xfrm>
              <a:off x="6040734" y="3284382"/>
              <a:ext cx="1699146" cy="1562777"/>
            </a:xfrm>
            <a:prstGeom prst="rect">
              <a:avLst/>
            </a:prstGeom>
            <a:noFill/>
          </p:spPr>
          <p:txBody>
            <a:bodyPr wrap="square" rtlCol="0">
              <a:spAutoFit/>
            </a:bodyPr>
            <a:lstStyle/>
            <a:p>
              <a:pPr algn="ctr"/>
              <a:r>
                <a:rPr lang="en-US" dirty="0"/>
                <a:t>External – Understand External Brand &amp;  Environment in Which Company Operates</a:t>
              </a:r>
            </a:p>
          </p:txBody>
        </p:sp>
      </p:grpSp>
    </p:spTree>
    <p:extLst>
      <p:ext uri="{BB962C8B-B14F-4D97-AF65-F5344CB8AC3E}">
        <p14:creationId xmlns:p14="http://schemas.microsoft.com/office/powerpoint/2010/main" val="327161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Critical Stakeholders to Navigate</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dirty="0"/>
          </a:p>
        </p:txBody>
      </p:sp>
      <p:sp>
        <p:nvSpPr>
          <p:cNvPr id="19" name="Slide Number Placeholder 3">
            <a:extLst>
              <a:ext uri="{FF2B5EF4-FFF2-40B4-BE49-F238E27FC236}">
                <a16:creationId xmlns:a16="http://schemas.microsoft.com/office/drawing/2014/main" id="{5F703CD8-E3FF-4D2E-B709-922601FFA879}"/>
              </a:ext>
            </a:extLst>
          </p:cNvPr>
          <p:cNvSpPr txBox="1">
            <a:spLocks/>
          </p:cNvSpPr>
          <p:nvPr/>
        </p:nvSpPr>
        <p:spPr>
          <a:xfrm>
            <a:off x="11622863" y="5476312"/>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fld id="{D626626A-31BC-42D5-8B98-F47D2A66E9E4}" type="slidenum">
              <a:rPr lang="en-US" smtClean="0"/>
              <a:pPr lvl="7"/>
              <a:t>3</a:t>
            </a:fld>
            <a:endParaRPr lang="en-US" dirty="0"/>
          </a:p>
        </p:txBody>
      </p:sp>
      <p:grpSp>
        <p:nvGrpSpPr>
          <p:cNvPr id="2" name="Group 1">
            <a:extLst>
              <a:ext uri="{FF2B5EF4-FFF2-40B4-BE49-F238E27FC236}">
                <a16:creationId xmlns:a16="http://schemas.microsoft.com/office/drawing/2014/main" id="{9A538CD1-8780-4A8E-A190-EC93F5CEA7D1}"/>
              </a:ext>
            </a:extLst>
          </p:cNvPr>
          <p:cNvGrpSpPr/>
          <p:nvPr/>
        </p:nvGrpSpPr>
        <p:grpSpPr>
          <a:xfrm>
            <a:off x="5758787" y="452927"/>
            <a:ext cx="5036213" cy="5074820"/>
            <a:chOff x="5933521" y="955747"/>
            <a:chExt cx="4572000" cy="4572000"/>
          </a:xfrm>
        </p:grpSpPr>
        <p:pic>
          <p:nvPicPr>
            <p:cNvPr id="15" name="Picture 14" descr="Icon&#10;&#10;Description automatically generated">
              <a:extLst>
                <a:ext uri="{FF2B5EF4-FFF2-40B4-BE49-F238E27FC236}">
                  <a16:creationId xmlns:a16="http://schemas.microsoft.com/office/drawing/2014/main" id="{478E53F2-9AAB-46E2-BF23-8EC48DAF517B}"/>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5933521" y="955747"/>
              <a:ext cx="4572000" cy="4572000"/>
            </a:xfrm>
            <a:prstGeom prst="rect">
              <a:avLst/>
            </a:prstGeom>
          </p:spPr>
        </p:pic>
        <p:pic>
          <p:nvPicPr>
            <p:cNvPr id="18" name="Picture 4" descr="Row Ontario Forms Diversity and Inclusion Committee - Row Ontario">
              <a:extLst>
                <a:ext uri="{FF2B5EF4-FFF2-40B4-BE49-F238E27FC236}">
                  <a16:creationId xmlns:a16="http://schemas.microsoft.com/office/drawing/2014/main" id="{A419E4A1-C6E9-4EA0-AF57-2ED337FB5CCC}"/>
                </a:ext>
              </a:extLst>
            </p:cNvPr>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7259401" y="2281627"/>
              <a:ext cx="1920240" cy="19202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3932A78-C88E-430B-8564-E830A6216551}"/>
                </a:ext>
              </a:extLst>
            </p:cNvPr>
            <p:cNvSpPr txBox="1"/>
            <p:nvPr/>
          </p:nvSpPr>
          <p:spPr>
            <a:xfrm>
              <a:off x="6317622" y="1833843"/>
              <a:ext cx="1699146" cy="332738"/>
            </a:xfrm>
            <a:prstGeom prst="rect">
              <a:avLst/>
            </a:prstGeom>
            <a:noFill/>
          </p:spPr>
          <p:txBody>
            <a:bodyPr wrap="square" rtlCol="0">
              <a:spAutoFit/>
            </a:bodyPr>
            <a:lstStyle/>
            <a:p>
              <a:pPr algn="ctr"/>
              <a:r>
                <a:rPr lang="en-US" dirty="0"/>
                <a:t>Employees</a:t>
              </a:r>
            </a:p>
          </p:txBody>
        </p:sp>
        <p:sp>
          <p:nvSpPr>
            <p:cNvPr id="23" name="TextBox 22">
              <a:extLst>
                <a:ext uri="{FF2B5EF4-FFF2-40B4-BE49-F238E27FC236}">
                  <a16:creationId xmlns:a16="http://schemas.microsoft.com/office/drawing/2014/main" id="{14B1176C-5A20-45D9-A8A3-4AAA40BF1AA1}"/>
                </a:ext>
              </a:extLst>
            </p:cNvPr>
            <p:cNvSpPr txBox="1"/>
            <p:nvPr/>
          </p:nvSpPr>
          <p:spPr>
            <a:xfrm>
              <a:off x="8476269" y="1833843"/>
              <a:ext cx="1699146" cy="582292"/>
            </a:xfrm>
            <a:prstGeom prst="rect">
              <a:avLst/>
            </a:prstGeom>
            <a:noFill/>
          </p:spPr>
          <p:txBody>
            <a:bodyPr wrap="square" rtlCol="0">
              <a:spAutoFit/>
            </a:bodyPr>
            <a:lstStyle/>
            <a:p>
              <a:pPr algn="ctr"/>
              <a:r>
                <a:rPr lang="en-US" dirty="0"/>
                <a:t>Clients/</a:t>
              </a:r>
            </a:p>
            <a:p>
              <a:pPr algn="ctr"/>
              <a:r>
                <a:rPr lang="en-US" dirty="0"/>
                <a:t>Customers</a:t>
              </a:r>
            </a:p>
          </p:txBody>
        </p:sp>
        <p:sp>
          <p:nvSpPr>
            <p:cNvPr id="24" name="TextBox 23">
              <a:extLst>
                <a:ext uri="{FF2B5EF4-FFF2-40B4-BE49-F238E27FC236}">
                  <a16:creationId xmlns:a16="http://schemas.microsoft.com/office/drawing/2014/main" id="{78645E23-7CA7-4261-A742-C726742EBD61}"/>
                </a:ext>
              </a:extLst>
            </p:cNvPr>
            <p:cNvSpPr txBox="1"/>
            <p:nvPr/>
          </p:nvSpPr>
          <p:spPr>
            <a:xfrm>
              <a:off x="8474863" y="4009732"/>
              <a:ext cx="1699146" cy="582292"/>
            </a:xfrm>
            <a:prstGeom prst="rect">
              <a:avLst/>
            </a:prstGeom>
            <a:noFill/>
          </p:spPr>
          <p:txBody>
            <a:bodyPr wrap="square" rtlCol="0">
              <a:spAutoFit/>
            </a:bodyPr>
            <a:lstStyle/>
            <a:p>
              <a:pPr algn="ctr"/>
              <a:r>
                <a:rPr lang="en-US" dirty="0"/>
                <a:t>Regulators &amp; </a:t>
              </a:r>
            </a:p>
            <a:p>
              <a:pPr algn="ctr"/>
              <a:r>
                <a:rPr lang="en-US" dirty="0"/>
                <a:t>Media</a:t>
              </a:r>
            </a:p>
          </p:txBody>
        </p:sp>
        <p:sp>
          <p:nvSpPr>
            <p:cNvPr id="25" name="TextBox 24">
              <a:extLst>
                <a:ext uri="{FF2B5EF4-FFF2-40B4-BE49-F238E27FC236}">
                  <a16:creationId xmlns:a16="http://schemas.microsoft.com/office/drawing/2014/main" id="{34E62BB2-E5BA-4CC5-8680-82348A83C0B4}"/>
                </a:ext>
              </a:extLst>
            </p:cNvPr>
            <p:cNvSpPr txBox="1"/>
            <p:nvPr/>
          </p:nvSpPr>
          <p:spPr>
            <a:xfrm>
              <a:off x="5937213" y="3814654"/>
              <a:ext cx="1874709" cy="582292"/>
            </a:xfrm>
            <a:prstGeom prst="rect">
              <a:avLst/>
            </a:prstGeom>
            <a:noFill/>
          </p:spPr>
          <p:txBody>
            <a:bodyPr wrap="square" rtlCol="0">
              <a:spAutoFit/>
            </a:bodyPr>
            <a:lstStyle/>
            <a:p>
              <a:pPr algn="ctr"/>
              <a:r>
                <a:rPr lang="en-US" dirty="0"/>
                <a:t>Shareholders/</a:t>
              </a:r>
            </a:p>
            <a:p>
              <a:pPr algn="ctr"/>
              <a:r>
                <a:rPr lang="en-US" dirty="0"/>
                <a:t>Board</a:t>
              </a:r>
            </a:p>
          </p:txBody>
        </p:sp>
      </p:grpSp>
    </p:spTree>
    <p:extLst>
      <p:ext uri="{BB962C8B-B14F-4D97-AF65-F5344CB8AC3E}">
        <p14:creationId xmlns:p14="http://schemas.microsoft.com/office/powerpoint/2010/main" val="291334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Embedding DE&amp;I into the Culture</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dirty="0"/>
          </a:p>
        </p:txBody>
      </p:sp>
      <p:sp>
        <p:nvSpPr>
          <p:cNvPr id="19" name="Slide Number Placeholder 3">
            <a:extLst>
              <a:ext uri="{FF2B5EF4-FFF2-40B4-BE49-F238E27FC236}">
                <a16:creationId xmlns:a16="http://schemas.microsoft.com/office/drawing/2014/main" id="{5F703CD8-E3FF-4D2E-B709-922601FFA879}"/>
              </a:ext>
            </a:extLst>
          </p:cNvPr>
          <p:cNvSpPr txBox="1">
            <a:spLocks/>
          </p:cNvSpPr>
          <p:nvPr/>
        </p:nvSpPr>
        <p:spPr>
          <a:xfrm>
            <a:off x="11622863" y="5476312"/>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fld id="{D626626A-31BC-42D5-8B98-F47D2A66E9E4}" type="slidenum">
              <a:rPr lang="en-US" smtClean="0"/>
              <a:pPr lvl="7"/>
              <a:t>4</a:t>
            </a:fld>
            <a:endParaRPr lang="en-US" dirty="0"/>
          </a:p>
        </p:txBody>
      </p:sp>
      <p:grpSp>
        <p:nvGrpSpPr>
          <p:cNvPr id="3" name="Group 2">
            <a:extLst>
              <a:ext uri="{FF2B5EF4-FFF2-40B4-BE49-F238E27FC236}">
                <a16:creationId xmlns:a16="http://schemas.microsoft.com/office/drawing/2014/main" id="{4CDB1A34-C194-4CFE-8CDB-D6546E25DE89}"/>
              </a:ext>
            </a:extLst>
          </p:cNvPr>
          <p:cNvGrpSpPr/>
          <p:nvPr/>
        </p:nvGrpSpPr>
        <p:grpSpPr>
          <a:xfrm>
            <a:off x="5691499" y="549275"/>
            <a:ext cx="7597211" cy="5493922"/>
            <a:chOff x="2183642" y="259461"/>
            <a:chExt cx="6640318" cy="4623435"/>
          </a:xfrm>
        </p:grpSpPr>
        <p:pic>
          <p:nvPicPr>
            <p:cNvPr id="12" name="Picture 11" descr="Icon&#10;&#10;Description automatically generated">
              <a:extLst>
                <a:ext uri="{FF2B5EF4-FFF2-40B4-BE49-F238E27FC236}">
                  <a16:creationId xmlns:a16="http://schemas.microsoft.com/office/drawing/2014/main" id="{B32E6C32-1AAD-4956-A2E2-3A6A0E756F90}"/>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2183642" y="259461"/>
              <a:ext cx="4572000" cy="4572000"/>
            </a:xfrm>
            <a:prstGeom prst="rect">
              <a:avLst/>
            </a:prstGeom>
          </p:spPr>
        </p:pic>
        <p:pic>
          <p:nvPicPr>
            <p:cNvPr id="13" name="Picture 4" descr="Row Ontario Forms Diversity and Inclusion Committee - Row Ontario">
              <a:extLst>
                <a:ext uri="{FF2B5EF4-FFF2-40B4-BE49-F238E27FC236}">
                  <a16:creationId xmlns:a16="http://schemas.microsoft.com/office/drawing/2014/main" id="{987AC367-C39E-488D-9F24-87747D06A46E}"/>
                </a:ext>
              </a:extLst>
            </p:cNvPr>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3509522" y="1585341"/>
              <a:ext cx="1920240" cy="192024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Slide Number Placeholder 3">
              <a:extLst>
                <a:ext uri="{FF2B5EF4-FFF2-40B4-BE49-F238E27FC236}">
                  <a16:creationId xmlns:a16="http://schemas.microsoft.com/office/drawing/2014/main" id="{5CE74971-D510-4BFE-9172-430947D435E5}"/>
                </a:ext>
              </a:extLst>
            </p:cNvPr>
            <p:cNvSpPr txBox="1">
              <a:spLocks/>
            </p:cNvSpPr>
            <p:nvPr/>
          </p:nvSpPr>
          <p:spPr>
            <a:xfrm>
              <a:off x="7872984" y="4780026"/>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fld id="{D626626A-31BC-42D5-8B98-F47D2A66E9E4}" type="slidenum">
                <a:rPr lang="en-US" smtClean="0"/>
                <a:pPr lvl="7"/>
                <a:t>4</a:t>
              </a:fld>
              <a:endParaRPr lang="en-US" dirty="0"/>
            </a:p>
          </p:txBody>
        </p:sp>
        <p:sp>
          <p:nvSpPr>
            <p:cNvPr id="17" name="TextBox 16">
              <a:extLst>
                <a:ext uri="{FF2B5EF4-FFF2-40B4-BE49-F238E27FC236}">
                  <a16:creationId xmlns:a16="http://schemas.microsoft.com/office/drawing/2014/main" id="{550DB9B0-4953-4E64-86E6-98B4715FF8B1}"/>
                </a:ext>
              </a:extLst>
            </p:cNvPr>
            <p:cNvSpPr txBox="1"/>
            <p:nvPr/>
          </p:nvSpPr>
          <p:spPr>
            <a:xfrm rot="19822154">
              <a:off x="2506865" y="1087441"/>
              <a:ext cx="1791011" cy="543923"/>
            </a:xfrm>
            <a:prstGeom prst="rect">
              <a:avLst/>
            </a:prstGeom>
            <a:noFill/>
          </p:spPr>
          <p:txBody>
            <a:bodyPr wrap="square" rtlCol="0">
              <a:spAutoFit/>
            </a:bodyPr>
            <a:lstStyle/>
            <a:p>
              <a:pPr algn="ctr"/>
              <a:r>
                <a:rPr lang="en-US" dirty="0"/>
                <a:t>Communication and Education</a:t>
              </a:r>
            </a:p>
          </p:txBody>
        </p:sp>
        <p:sp>
          <p:nvSpPr>
            <p:cNvPr id="22" name="TextBox 21">
              <a:extLst>
                <a:ext uri="{FF2B5EF4-FFF2-40B4-BE49-F238E27FC236}">
                  <a16:creationId xmlns:a16="http://schemas.microsoft.com/office/drawing/2014/main" id="{6156DB6A-EADF-49EE-931D-7BECF691F39B}"/>
                </a:ext>
              </a:extLst>
            </p:cNvPr>
            <p:cNvSpPr txBox="1"/>
            <p:nvPr/>
          </p:nvSpPr>
          <p:spPr>
            <a:xfrm rot="2518791">
              <a:off x="4726390" y="1188760"/>
              <a:ext cx="1699146" cy="543923"/>
            </a:xfrm>
            <a:prstGeom prst="rect">
              <a:avLst/>
            </a:prstGeom>
            <a:noFill/>
          </p:spPr>
          <p:txBody>
            <a:bodyPr wrap="square" rtlCol="0">
              <a:spAutoFit/>
            </a:bodyPr>
            <a:lstStyle/>
            <a:p>
              <a:pPr algn="ctr"/>
              <a:r>
                <a:rPr lang="en-US" dirty="0"/>
                <a:t>Leaders as Role Models</a:t>
              </a:r>
            </a:p>
          </p:txBody>
        </p:sp>
        <p:sp>
          <p:nvSpPr>
            <p:cNvPr id="26" name="TextBox 25">
              <a:extLst>
                <a:ext uri="{FF2B5EF4-FFF2-40B4-BE49-F238E27FC236}">
                  <a16:creationId xmlns:a16="http://schemas.microsoft.com/office/drawing/2014/main" id="{55E7834A-BF4D-4422-B277-79A45B0874D2}"/>
                </a:ext>
              </a:extLst>
            </p:cNvPr>
            <p:cNvSpPr txBox="1"/>
            <p:nvPr/>
          </p:nvSpPr>
          <p:spPr>
            <a:xfrm rot="19284301">
              <a:off x="4717999" y="3479595"/>
              <a:ext cx="1699146" cy="310813"/>
            </a:xfrm>
            <a:prstGeom prst="rect">
              <a:avLst/>
            </a:prstGeom>
            <a:noFill/>
          </p:spPr>
          <p:txBody>
            <a:bodyPr wrap="square" rtlCol="0">
              <a:spAutoFit/>
            </a:bodyPr>
            <a:lstStyle/>
            <a:p>
              <a:pPr algn="ctr"/>
              <a:r>
                <a:rPr lang="en-US" dirty="0"/>
                <a:t>Measurements</a:t>
              </a:r>
            </a:p>
          </p:txBody>
        </p:sp>
        <p:sp>
          <p:nvSpPr>
            <p:cNvPr id="27" name="TextBox 26">
              <a:extLst>
                <a:ext uri="{FF2B5EF4-FFF2-40B4-BE49-F238E27FC236}">
                  <a16:creationId xmlns:a16="http://schemas.microsoft.com/office/drawing/2014/main" id="{A4AC0E12-B4E2-4E2C-B07B-2E4DA562ECC3}"/>
                </a:ext>
              </a:extLst>
            </p:cNvPr>
            <p:cNvSpPr txBox="1"/>
            <p:nvPr/>
          </p:nvSpPr>
          <p:spPr>
            <a:xfrm rot="2779870">
              <a:off x="2320599" y="2981009"/>
              <a:ext cx="1920240" cy="1049144"/>
            </a:xfrm>
            <a:prstGeom prst="rect">
              <a:avLst/>
            </a:prstGeom>
            <a:noFill/>
          </p:spPr>
          <p:txBody>
            <a:bodyPr wrap="square" rtlCol="0">
              <a:spAutoFit/>
            </a:bodyPr>
            <a:lstStyle/>
            <a:p>
              <a:pPr algn="ctr"/>
              <a:r>
                <a:rPr lang="en-US" dirty="0"/>
                <a:t>Integrated into All Talent &amp; HR Touchpoints &amp; Enabling Levers</a:t>
              </a:r>
            </a:p>
          </p:txBody>
        </p:sp>
      </p:grpSp>
    </p:spTree>
    <p:extLst>
      <p:ext uri="{BB962C8B-B14F-4D97-AF65-F5344CB8AC3E}">
        <p14:creationId xmlns:p14="http://schemas.microsoft.com/office/powerpoint/2010/main" val="354015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CC7FB-6691-9DD3-D49C-A2717D1BCD04}"/>
              </a:ext>
            </a:extLst>
          </p:cNvPr>
          <p:cNvSpPr>
            <a:spLocks noGrp="1"/>
          </p:cNvSpPr>
          <p:nvPr>
            <p:ph type="dt" sz="half" idx="10"/>
          </p:nvPr>
        </p:nvSpPr>
        <p:spPr/>
        <p:txBody>
          <a:bodyPr/>
          <a:lstStyle/>
          <a:p>
            <a:r>
              <a:rPr lang="en-US"/>
              <a:t>Tuesday, February 2, 20XX</a:t>
            </a:r>
            <a:endParaRPr lang="en-US" dirty="0"/>
          </a:p>
        </p:txBody>
      </p:sp>
      <p:sp>
        <p:nvSpPr>
          <p:cNvPr id="3" name="Footer Placeholder 2">
            <a:extLst>
              <a:ext uri="{FF2B5EF4-FFF2-40B4-BE49-F238E27FC236}">
                <a16:creationId xmlns:a16="http://schemas.microsoft.com/office/drawing/2014/main" id="{FBDA1153-845A-046C-426D-93BA7A1EFDC3}"/>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7490ED8A-DBD1-FA0C-DE6B-004180624204}"/>
              </a:ext>
            </a:extLst>
          </p:cNvPr>
          <p:cNvSpPr>
            <a:spLocks noGrp="1"/>
          </p:cNvSpPr>
          <p:nvPr>
            <p:ph type="sldNum" sz="quarter" idx="12"/>
          </p:nvPr>
        </p:nvSpPr>
        <p:spPr/>
        <p:txBody>
          <a:bodyPr/>
          <a:lstStyle/>
          <a:p>
            <a:fld id="{DBA1B0FB-D917-4C8C-928F-313BD683BF39}" type="slidenum">
              <a:rPr lang="en-US" smtClean="0"/>
              <a:t>5</a:t>
            </a:fld>
            <a:endParaRPr lang="en-US" dirty="0"/>
          </a:p>
        </p:txBody>
      </p:sp>
      <p:pic>
        <p:nvPicPr>
          <p:cNvPr id="5" name="Online Media 4" title="Joyce Beatty grills Zuckerberg on Facebook's diversity &amp; inclusion: &quot;You should have known better&quot;">
            <a:hlinkClick r:id="" action="ppaction://media"/>
            <a:extLst>
              <a:ext uri="{FF2B5EF4-FFF2-40B4-BE49-F238E27FC236}">
                <a16:creationId xmlns:a16="http://schemas.microsoft.com/office/drawing/2014/main" id="{65E7C4F8-B939-E143-C12F-EBD70E2E21C1}"/>
              </a:ext>
            </a:extLst>
          </p:cNvPr>
          <p:cNvPicPr>
            <a:picLocks noRot="1" noChangeAspect="1"/>
          </p:cNvPicPr>
          <p:nvPr>
            <a:videoFile r:link="rId1"/>
          </p:nvPr>
        </p:nvPicPr>
        <p:blipFill>
          <a:blip r:embed="rId3"/>
          <a:stretch>
            <a:fillRect/>
          </a:stretch>
        </p:blipFill>
        <p:spPr>
          <a:xfrm>
            <a:off x="3154984" y="1694330"/>
            <a:ext cx="5879287" cy="3321797"/>
          </a:xfrm>
          <a:prstGeom prst="rect">
            <a:avLst/>
          </a:prstGeom>
        </p:spPr>
      </p:pic>
      <p:sp>
        <p:nvSpPr>
          <p:cNvPr id="6" name="TextBox 5">
            <a:extLst>
              <a:ext uri="{FF2B5EF4-FFF2-40B4-BE49-F238E27FC236}">
                <a16:creationId xmlns:a16="http://schemas.microsoft.com/office/drawing/2014/main" id="{4AF0285A-F92D-5FC8-CDFA-7FE75AC82F47}"/>
              </a:ext>
            </a:extLst>
          </p:cNvPr>
          <p:cNvSpPr txBox="1"/>
          <p:nvPr/>
        </p:nvSpPr>
        <p:spPr>
          <a:xfrm>
            <a:off x="0" y="640535"/>
            <a:ext cx="12192000" cy="369332"/>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rPr>
              <a:t>Video: Joyce Beatty grills Zuckerberg on Facebook's diversity &amp; inclusion</a:t>
            </a:r>
            <a:endParaRPr lang="en-US" dirty="0"/>
          </a:p>
        </p:txBody>
      </p:sp>
    </p:spTree>
    <p:extLst>
      <p:ext uri="{BB962C8B-B14F-4D97-AF65-F5344CB8AC3E}">
        <p14:creationId xmlns:p14="http://schemas.microsoft.com/office/powerpoint/2010/main" val="11104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ctrTitle"/>
          </p:nvPr>
        </p:nvSpPr>
        <p:spPr>
          <a:xfrm>
            <a:off x="7861625" y="966974"/>
            <a:ext cx="4079853" cy="5327879"/>
          </a:xfrm>
        </p:spPr>
        <p:txBody>
          <a:bodyPr vert="horz" wrap="square" lIns="0" tIns="0" rIns="0" bIns="0" rtlCol="0" anchor="b" anchorCtr="0">
            <a:normAutofit fontScale="90000"/>
          </a:bodyPr>
          <a:lstStyle/>
          <a:p>
            <a:pPr>
              <a:lnSpc>
                <a:spcPct val="100000"/>
              </a:lnSpc>
            </a:pPr>
            <a:r>
              <a:rPr lang="en-US" sz="7400" dirty="0"/>
              <a:t>Role of CHRO as Change Leader for DEI</a:t>
            </a:r>
          </a:p>
        </p:txBody>
      </p:sp>
      <p:sp>
        <p:nvSpPr>
          <p:cNvPr id="5" name="Picture Placeholder 4">
            <a:extLst>
              <a:ext uri="{FF2B5EF4-FFF2-40B4-BE49-F238E27FC236}">
                <a16:creationId xmlns:a16="http://schemas.microsoft.com/office/drawing/2014/main" id="{0CAB7060-4E29-489D-86E0-F07097B4E9A8}"/>
              </a:ext>
            </a:extLst>
          </p:cNvPr>
          <p:cNvSpPr>
            <a:spLocks noGrp="1"/>
          </p:cNvSpPr>
          <p:nvPr>
            <p:ph type="pic" sz="quarter" idx="13"/>
          </p:nvPr>
        </p:nvSpPr>
        <p:spPr/>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4294967295"/>
          </p:nvPr>
        </p:nvSpPr>
        <p:spPr>
          <a:xfrm>
            <a:off x="10499725" y="6507163"/>
            <a:ext cx="1692275" cy="153987"/>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6</a:t>
            </a:fld>
            <a:endParaRPr lang="en-US" dirty="0">
              <a:solidFill>
                <a:schemeClr val="tx1">
                  <a:alpha val="80000"/>
                </a:schemeClr>
              </a:solidFill>
            </a:endParaRPr>
          </a:p>
        </p:txBody>
      </p:sp>
      <p:sp>
        <p:nvSpPr>
          <p:cNvPr id="19" name="Slide Number Placeholder 3">
            <a:extLst>
              <a:ext uri="{FF2B5EF4-FFF2-40B4-BE49-F238E27FC236}">
                <a16:creationId xmlns:a16="http://schemas.microsoft.com/office/drawing/2014/main" id="{5F703CD8-E3FF-4D2E-B709-922601FFA879}"/>
              </a:ext>
            </a:extLst>
          </p:cNvPr>
          <p:cNvSpPr txBox="1">
            <a:spLocks/>
          </p:cNvSpPr>
          <p:nvPr/>
        </p:nvSpPr>
        <p:spPr>
          <a:xfrm>
            <a:off x="11622863" y="5476312"/>
            <a:ext cx="950976" cy="102870"/>
          </a:xfrm>
          <a:prstGeom prst="rect">
            <a:avLst/>
          </a:prstGeom>
        </p:spPr>
        <p:txBody>
          <a:bodyPr vert="horz" wrap="square" lIns="0" tIns="0" rIns="0" bIns="0" rtlCol="0" anchor="ctr">
            <a:noAutofit/>
          </a:bodyPr>
          <a:lstStyle>
            <a:defPPr>
              <a:defRPr lang="en-US"/>
            </a:defPPr>
            <a:lvl1pPr marL="0" algn="r"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7">
              <a:spcAft>
                <a:spcPts val="600"/>
              </a:spcAft>
            </a:pPr>
            <a:fld id="{D626626A-31BC-42D5-8B98-F47D2A66E9E4}" type="slidenum">
              <a:rPr lang="en-US" smtClean="0"/>
              <a:pPr lvl="7">
                <a:spcAft>
                  <a:spcPts val="600"/>
                </a:spcAft>
              </a:pPr>
              <a:t>6</a:t>
            </a:fld>
            <a:endParaRPr lang="en-US" dirty="0"/>
          </a:p>
        </p:txBody>
      </p:sp>
      <p:pic>
        <p:nvPicPr>
          <p:cNvPr id="1026" name="Picture 2" descr="Diversity and Inclusion: How to Change the Narrative in Workplace Culture">
            <a:extLst>
              <a:ext uri="{FF2B5EF4-FFF2-40B4-BE49-F238E27FC236}">
                <a16:creationId xmlns:a16="http://schemas.microsoft.com/office/drawing/2014/main" id="{B1A96BA4-41FE-4D5E-9330-88AD496CA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14" r="259"/>
          <a:stretch/>
        </p:blipFill>
        <p:spPr bwMode="auto">
          <a:xfrm>
            <a:off x="1" y="0"/>
            <a:ext cx="75156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43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7F275A-1DDD-43CE-88EB-46DB336BBF1B}"/>
              </a:ext>
            </a:extLst>
          </p:cNvPr>
          <p:cNvSpPr>
            <a:spLocks noGrp="1"/>
          </p:cNvSpPr>
          <p:nvPr>
            <p:ph type="title"/>
          </p:nvPr>
        </p:nvSpPr>
        <p:spPr>
          <a:xfrm>
            <a:off x="787929" y="309429"/>
            <a:ext cx="9405938" cy="1333055"/>
          </a:xfrm>
        </p:spPr>
        <p:txBody>
          <a:bodyPr wrap="square" anchor="t">
            <a:normAutofit/>
          </a:bodyPr>
          <a:lstStyle/>
          <a:p>
            <a:r>
              <a:rPr lang="en-US" dirty="0"/>
              <a:t>Four Critical DEI  Principles that must guide the CHRO</a:t>
            </a:r>
          </a:p>
        </p:txBody>
      </p:sp>
      <p:grpSp>
        <p:nvGrpSpPr>
          <p:cNvPr id="27" name="Group 18">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28" name="Freeform: Shape 19">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0">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8" name="Picture 7" descr="A picture containing compass, device, watch&#10;&#10;Description automatically generated">
            <a:extLst>
              <a:ext uri="{FF2B5EF4-FFF2-40B4-BE49-F238E27FC236}">
                <a16:creationId xmlns:a16="http://schemas.microsoft.com/office/drawing/2014/main" id="{F2E025D7-D337-4362-9E9C-267572CCCDB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801" r="9824" b="1921"/>
          <a:stretch/>
        </p:blipFill>
        <p:spPr>
          <a:xfrm>
            <a:off x="880533" y="2170906"/>
            <a:ext cx="4351866"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12" name="Content Placeholder 11">
            <a:extLst>
              <a:ext uri="{FF2B5EF4-FFF2-40B4-BE49-F238E27FC236}">
                <a16:creationId xmlns:a16="http://schemas.microsoft.com/office/drawing/2014/main" id="{05E43643-1D6A-4481-8C19-ACC758A002DE}"/>
              </a:ext>
            </a:extLst>
          </p:cNvPr>
          <p:cNvSpPr>
            <a:spLocks noGrp="1"/>
          </p:cNvSpPr>
          <p:nvPr>
            <p:ph idx="1"/>
          </p:nvPr>
        </p:nvSpPr>
        <p:spPr>
          <a:xfrm>
            <a:off x="5938307" y="1998134"/>
            <a:ext cx="5542492" cy="4572000"/>
          </a:xfrm>
        </p:spPr>
        <p:txBody>
          <a:bodyPr anchor="t">
            <a:normAutofit lnSpcReduction="10000"/>
          </a:bodyPr>
          <a:lstStyle/>
          <a:p>
            <a:pPr marL="800100" lvl="1" indent="-342900">
              <a:spcBef>
                <a:spcPts val="600"/>
              </a:spcBef>
              <a:spcAft>
                <a:spcPts val="600"/>
              </a:spcAft>
              <a:buFont typeface="+mj-lt"/>
              <a:buAutoNum type="arabicPeriod"/>
            </a:pPr>
            <a:r>
              <a:rPr lang="en-US" sz="1800" dirty="0"/>
              <a:t>The CHRO must be aware and understand organizational data and the underlying reasons for workplace inequity and must ensure a call to action for HR and executive leadership members, including the Board of Directors.	</a:t>
            </a:r>
          </a:p>
          <a:p>
            <a:pPr marL="800100" lvl="1" indent="-342900">
              <a:spcBef>
                <a:spcPts val="600"/>
              </a:spcBef>
              <a:spcAft>
                <a:spcPts val="600"/>
              </a:spcAft>
              <a:buFont typeface="+mj-lt"/>
              <a:buAutoNum type="arabicPeriod"/>
            </a:pPr>
            <a:r>
              <a:rPr lang="en-US" sz="1800" dirty="0"/>
              <a:t>Ensure real and authentic conversation-discussions that result in visible change, not hollow language that clings to the status quo.	</a:t>
            </a:r>
          </a:p>
          <a:p>
            <a:pPr marL="800100" lvl="1" indent="-342900">
              <a:spcBef>
                <a:spcPts val="600"/>
              </a:spcBef>
              <a:spcAft>
                <a:spcPts val="600"/>
              </a:spcAft>
              <a:buFont typeface="+mj-lt"/>
              <a:buAutoNum type="arabicPeriod"/>
            </a:pPr>
            <a:r>
              <a:rPr lang="en-US" sz="1800" dirty="0"/>
              <a:t>Demonstrate courageous leadership to take the organization to a progressive place where it may not have historically gone and know that this will often be a lonely place.	</a:t>
            </a:r>
          </a:p>
          <a:p>
            <a:pPr marL="800100" lvl="1" indent="-342900">
              <a:spcBef>
                <a:spcPts val="600"/>
              </a:spcBef>
              <a:spcAft>
                <a:spcPts val="600"/>
              </a:spcAft>
              <a:buFont typeface="+mj-lt"/>
              <a:buAutoNum type="arabicPeriod"/>
            </a:pPr>
            <a:r>
              <a:rPr lang="en-US" sz="1800" dirty="0"/>
              <a:t>Ensure leaders are accountable for DEI at all levels of the organization.</a:t>
            </a:r>
          </a:p>
          <a:p>
            <a:pPr marL="0" indent="0">
              <a:spcBef>
                <a:spcPts val="600"/>
              </a:spcBef>
              <a:spcAft>
                <a:spcPts val="600"/>
              </a:spcAft>
              <a:buNone/>
            </a:pPr>
            <a:endParaRPr lang="en-US" sz="2800" dirty="0"/>
          </a:p>
        </p:txBody>
      </p:sp>
      <p:sp>
        <p:nvSpPr>
          <p:cNvPr id="23" name="Freeform: Shape 22">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Slide Number Placeholder 8">
            <a:extLst>
              <a:ext uri="{FF2B5EF4-FFF2-40B4-BE49-F238E27FC236}">
                <a16:creationId xmlns:a16="http://schemas.microsoft.com/office/drawing/2014/main" id="{3BD5EECD-F582-4934-ACFD-FE936C7FEC7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7</a:t>
            </a:fld>
            <a:endParaRPr lang="en-US" dirty="0"/>
          </a:p>
        </p:txBody>
      </p:sp>
    </p:spTree>
    <p:extLst>
      <p:ext uri="{BB962C8B-B14F-4D97-AF65-F5344CB8AC3E}">
        <p14:creationId xmlns:p14="http://schemas.microsoft.com/office/powerpoint/2010/main" val="267526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5A14F6-AD4E-4983-A6F1-3BB2BE7A4737}"/>
              </a:ext>
            </a:extLst>
          </p:cNvPr>
          <p:cNvSpPr>
            <a:spLocks noGrp="1"/>
          </p:cNvSpPr>
          <p:nvPr>
            <p:ph type="title"/>
          </p:nvPr>
        </p:nvSpPr>
        <p:spPr>
          <a:xfrm>
            <a:off x="635529" y="-195792"/>
            <a:ext cx="9609137" cy="1997855"/>
          </a:xfrm>
        </p:spPr>
        <p:txBody>
          <a:bodyPr wrap="square" anchor="b">
            <a:normAutofit/>
          </a:bodyPr>
          <a:lstStyle/>
          <a:p>
            <a:r>
              <a:rPr lang="en-US" dirty="0"/>
              <a:t>Why an Inclusive Culture Matters</a:t>
            </a:r>
            <a:br>
              <a:rPr lang="en-US" dirty="0"/>
            </a:br>
            <a:endParaRPr lang="en-US" dirty="0"/>
          </a:p>
        </p:txBody>
      </p:sp>
      <p:sp>
        <p:nvSpPr>
          <p:cNvPr id="12" name="Content Placeholder 11">
            <a:extLst>
              <a:ext uri="{FF2B5EF4-FFF2-40B4-BE49-F238E27FC236}">
                <a16:creationId xmlns:a16="http://schemas.microsoft.com/office/drawing/2014/main" id="{05E43643-1D6A-4481-8C19-ACC758A002DE}"/>
              </a:ext>
            </a:extLst>
          </p:cNvPr>
          <p:cNvSpPr>
            <a:spLocks noGrp="1"/>
          </p:cNvSpPr>
          <p:nvPr>
            <p:ph idx="1"/>
          </p:nvPr>
        </p:nvSpPr>
        <p:spPr>
          <a:xfrm>
            <a:off x="398463" y="1864505"/>
            <a:ext cx="5437187" cy="4214561"/>
          </a:xfrm>
        </p:spPr>
        <p:txBody>
          <a:bodyPr anchor="t">
            <a:normAutofit lnSpcReduction="10000"/>
          </a:bodyPr>
          <a:lstStyle/>
          <a:p>
            <a:pPr marL="457200" lvl="5">
              <a:lnSpc>
                <a:spcPct val="110000"/>
              </a:lnSpc>
              <a:spcBef>
                <a:spcPts val="600"/>
              </a:spcBef>
              <a:spcAft>
                <a:spcPts val="800"/>
              </a:spcAft>
              <a:buClr>
                <a:schemeClr val="accent1"/>
              </a:buClr>
            </a:pPr>
            <a:r>
              <a:rPr lang="en-US" dirty="0">
                <a:solidFill>
                  <a:schemeClr val="tx1">
                    <a:alpha val="60000"/>
                  </a:schemeClr>
                </a:solidFill>
              </a:rPr>
              <a:t>Culture will eat strategy for lunch. There must be an intentional focus on your organizational culture to ensure it is inclusive. Hiring great talent without an inclusive culture will not yield long term sustainable results.</a:t>
            </a:r>
          </a:p>
          <a:p>
            <a:pPr marL="457200" lvl="5">
              <a:lnSpc>
                <a:spcPct val="110000"/>
              </a:lnSpc>
              <a:spcBef>
                <a:spcPts val="600"/>
              </a:spcBef>
              <a:spcAft>
                <a:spcPts val="800"/>
              </a:spcAft>
              <a:buClr>
                <a:schemeClr val="accent1"/>
              </a:buClr>
            </a:pPr>
            <a:r>
              <a:rPr lang="en-US" dirty="0">
                <a:solidFill>
                  <a:schemeClr val="tx1">
                    <a:alpha val="60000"/>
                  </a:schemeClr>
                </a:solidFill>
              </a:rPr>
              <a:t>Recognition as a design can tell you a great deal because it feeds into so many parts of the organization ecosystem. When reviewing recognition data, insight like recognition volume by demographics and the associated value reveal inequities not measured in traditional HRIS data.</a:t>
            </a:r>
          </a:p>
          <a:p>
            <a:pPr marL="457200" lvl="5">
              <a:lnSpc>
                <a:spcPct val="110000"/>
              </a:lnSpc>
              <a:spcBef>
                <a:spcPts val="600"/>
              </a:spcBef>
              <a:spcAft>
                <a:spcPts val="800"/>
              </a:spcAft>
              <a:buClr>
                <a:schemeClr val="accent1"/>
              </a:buClr>
            </a:pPr>
            <a:r>
              <a:rPr lang="en-US" dirty="0">
                <a:solidFill>
                  <a:schemeClr val="tx1">
                    <a:alpha val="60000"/>
                  </a:schemeClr>
                </a:solidFill>
              </a:rPr>
              <a:t>Be intentional about ensuring equity in your culture including promotion, hiring and succession.</a:t>
            </a:r>
          </a:p>
        </p:txBody>
      </p:sp>
      <p:pic>
        <p:nvPicPr>
          <p:cNvPr id="3074" name="Picture 2" descr="What Does &quot;Culture Eats Strategy&quot; Mean for You and Your Organization?">
            <a:extLst>
              <a:ext uri="{FF2B5EF4-FFF2-40B4-BE49-F238E27FC236}">
                <a16:creationId xmlns:a16="http://schemas.microsoft.com/office/drawing/2014/main" id="{6FA7D794-4F88-42A4-89E4-9CA3A3C2D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46" r="1" b="7618"/>
          <a:stretch/>
        </p:blipFill>
        <p:spPr bwMode="auto">
          <a:xfrm>
            <a:off x="6248400" y="1979916"/>
            <a:ext cx="5424063" cy="3550872"/>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3BD5EECD-F582-4934-ACFD-FE936C7FEC7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8</a:t>
            </a:fld>
            <a:endParaRPr lang="en-US" dirty="0"/>
          </a:p>
        </p:txBody>
      </p:sp>
    </p:spTree>
    <p:extLst>
      <p:ext uri="{BB962C8B-B14F-4D97-AF65-F5344CB8AC3E}">
        <p14:creationId xmlns:p14="http://schemas.microsoft.com/office/powerpoint/2010/main" val="116471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72" name="Freeform: Shape 7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Oval 7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Oval 7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Freeform: Shape 7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77" name="Rectangle 7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A8086-60B4-4FE9-8F06-2BD4CA1CEB86}"/>
              </a:ext>
            </a:extLst>
          </p:cNvPr>
          <p:cNvSpPr>
            <a:spLocks noGrp="1"/>
          </p:cNvSpPr>
          <p:nvPr>
            <p:ph type="title"/>
          </p:nvPr>
        </p:nvSpPr>
        <p:spPr>
          <a:xfrm>
            <a:off x="550863" y="549276"/>
            <a:ext cx="10997669" cy="754592"/>
          </a:xfrm>
        </p:spPr>
        <p:txBody>
          <a:bodyPr vert="horz" wrap="square" lIns="0" tIns="0" rIns="0" bIns="0" rtlCol="0" anchor="b" anchorCtr="0">
            <a:normAutofit/>
          </a:bodyPr>
          <a:lstStyle/>
          <a:p>
            <a:r>
              <a:rPr lang="en-US" kern="1200" dirty="0">
                <a:solidFill>
                  <a:schemeClr val="tx1"/>
                </a:solidFill>
                <a:latin typeface="+mj-lt"/>
                <a:ea typeface="+mj-ea"/>
                <a:cs typeface="+mj-cs"/>
              </a:rPr>
              <a:t>What gets measured, gets done…</a:t>
            </a:r>
          </a:p>
        </p:txBody>
      </p:sp>
      <p:sp>
        <p:nvSpPr>
          <p:cNvPr id="8" name="TextBox 7">
            <a:extLst>
              <a:ext uri="{FF2B5EF4-FFF2-40B4-BE49-F238E27FC236}">
                <a16:creationId xmlns:a16="http://schemas.microsoft.com/office/drawing/2014/main" id="{23CF0214-9F04-4446-B331-1B0CDECA541B}"/>
              </a:ext>
            </a:extLst>
          </p:cNvPr>
          <p:cNvSpPr txBox="1"/>
          <p:nvPr/>
        </p:nvSpPr>
        <p:spPr>
          <a:xfrm>
            <a:off x="5600561" y="2290369"/>
            <a:ext cx="4982771" cy="3414425"/>
          </a:xfrm>
          <a:prstGeom prst="rect">
            <a:avLst/>
          </a:prstGeom>
        </p:spPr>
        <p:txBody>
          <a:bodyPr vert="horz" wrap="square" lIns="0" tIns="0" rIns="0" bIns="0" rtlCol="0" anchor="t">
            <a:normAutofit/>
          </a:bodyPr>
          <a:lstStyle/>
          <a:p>
            <a:pPr marL="457200" lvl="5" indent="-228600">
              <a:lnSpc>
                <a:spcPct val="110000"/>
              </a:lnSpc>
              <a:spcBef>
                <a:spcPts val="600"/>
              </a:spcBef>
              <a:spcAft>
                <a:spcPts val="800"/>
              </a:spcAft>
              <a:buClr>
                <a:schemeClr val="accent1"/>
              </a:buClr>
              <a:buFont typeface="Arial" panose="020B0604020202020204" pitchFamily="34" charset="0"/>
              <a:buChar char="•"/>
            </a:pPr>
            <a:r>
              <a:rPr lang="en-US" dirty="0">
                <a:solidFill>
                  <a:schemeClr val="tx1">
                    <a:alpha val="60000"/>
                  </a:schemeClr>
                </a:solidFill>
              </a:rPr>
              <a:t>Ensure you have appropriate metrics to measure your success around DEI.</a:t>
            </a:r>
          </a:p>
          <a:p>
            <a:pPr marL="457200" lvl="5" indent="-228600">
              <a:lnSpc>
                <a:spcPct val="110000"/>
              </a:lnSpc>
              <a:spcBef>
                <a:spcPts val="600"/>
              </a:spcBef>
              <a:spcAft>
                <a:spcPts val="800"/>
              </a:spcAft>
              <a:buClr>
                <a:schemeClr val="accent1"/>
              </a:buClr>
              <a:buFont typeface="Arial" panose="020B0604020202020204" pitchFamily="34" charset="0"/>
              <a:buChar char="•"/>
            </a:pPr>
            <a:r>
              <a:rPr lang="en-US" dirty="0">
                <a:solidFill>
                  <a:schemeClr val="tx1">
                    <a:alpha val="60000"/>
                  </a:schemeClr>
                </a:solidFill>
              </a:rPr>
              <a:t>Including hiring, promotions, Diversity and Women in senior leadership roles, pay equity </a:t>
            </a:r>
          </a:p>
          <a:p>
            <a:pPr marL="457200" lvl="5" indent="-228600">
              <a:lnSpc>
                <a:spcPct val="110000"/>
              </a:lnSpc>
              <a:spcBef>
                <a:spcPts val="600"/>
              </a:spcBef>
              <a:spcAft>
                <a:spcPts val="800"/>
              </a:spcAft>
              <a:buClr>
                <a:schemeClr val="accent1"/>
              </a:buClr>
              <a:buFont typeface="Arial" panose="020B0604020202020204" pitchFamily="34" charset="0"/>
              <a:buChar char="•"/>
            </a:pPr>
            <a:r>
              <a:rPr lang="en-US" dirty="0">
                <a:solidFill>
                  <a:schemeClr val="tx1">
                    <a:alpha val="60000"/>
                  </a:schemeClr>
                </a:solidFill>
              </a:rPr>
              <a:t> Progressive companies link pay to achieving critical Inclusion and diversity outcomes and see it as a business imperative like other critical business priorities.</a:t>
            </a:r>
          </a:p>
        </p:txBody>
      </p:sp>
      <p:pic>
        <p:nvPicPr>
          <p:cNvPr id="2050" name="Picture 2" descr="What gets measured gets managed” — It's wrong and Drucker never said it |  by Danny Buerkli | Centre for Public Impact | Medium">
            <a:extLst>
              <a:ext uri="{FF2B5EF4-FFF2-40B4-BE49-F238E27FC236}">
                <a16:creationId xmlns:a16="http://schemas.microsoft.com/office/drawing/2014/main" id="{7A896597-245C-4375-A7E8-8C47143293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436"/>
          <a:stretch/>
        </p:blipFill>
        <p:spPr bwMode="auto">
          <a:xfrm>
            <a:off x="1011832" y="2194761"/>
            <a:ext cx="4017368" cy="3605641"/>
          </a:xfrm>
          <a:custGeom>
            <a:avLst/>
            <a:gdLst/>
            <a:ahLst/>
            <a:cxnLst/>
            <a:rect l="l" t="t" r="r" b="b"/>
            <a:pathLst>
              <a:path w="7641102" h="6858000">
                <a:moveTo>
                  <a:pt x="0" y="0"/>
                </a:moveTo>
                <a:lnTo>
                  <a:pt x="7641102" y="0"/>
                </a:lnTo>
                <a:lnTo>
                  <a:pt x="76411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89AFE24-ECC8-4F63-B841-C407B160B7A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63540EFE-A102-4086-A887-2211CCB2C6B3}" type="slidenum">
              <a:rPr lang="en-US" smtClean="0">
                <a:solidFill>
                  <a:schemeClr val="tx1">
                    <a:alpha val="80000"/>
                  </a:schemeClr>
                </a:solidFill>
              </a:rPr>
              <a:pPr>
                <a:spcAft>
                  <a:spcPts val="600"/>
                </a:spcAft>
              </a:pPr>
              <a:t>9</a:t>
            </a:fld>
            <a:endParaRPr lang="en-US" dirty="0">
              <a:solidFill>
                <a:schemeClr val="tx1">
                  <a:alpha val="80000"/>
                </a:schemeClr>
              </a:solidFill>
            </a:endParaRPr>
          </a:p>
        </p:txBody>
      </p:sp>
    </p:spTree>
    <p:extLst>
      <p:ext uri="{BB962C8B-B14F-4D97-AF65-F5344CB8AC3E}">
        <p14:creationId xmlns:p14="http://schemas.microsoft.com/office/powerpoint/2010/main" val="183709730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11A92-D464-4AC4-A396-BA73B10CEEAC}">
  <ds:schemaRefs>
    <ds:schemaRef ds:uri="230e9df3-be65-4c73-a93b-d1236ebd677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purl.org/dc/term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{5082253C-F9EE-469D-AEF1-AB8F227EC276}tf33713516_win32</Template>
  <TotalTime>185</TotalTime>
  <Words>570</Words>
  <Application>Microsoft Office PowerPoint</Application>
  <PresentationFormat>Widescreen</PresentationFormat>
  <Paragraphs>81</Paragraphs>
  <Slides>13</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Walbaum Display</vt:lpstr>
      <vt:lpstr>3DFloatVTI</vt:lpstr>
      <vt:lpstr>Diversity, Equity &amp; Inclusion (DE&amp;I) in the Workplace  NAHR CHRO Academy June 2022</vt:lpstr>
      <vt:lpstr>Four Dimensions To Your Journey As CHRO Driving DE&amp;I Strategy</vt:lpstr>
      <vt:lpstr>Critical Stakeholders to Navigate</vt:lpstr>
      <vt:lpstr>Embedding DE&amp;I into the Culture</vt:lpstr>
      <vt:lpstr>PowerPoint Presentation</vt:lpstr>
      <vt:lpstr>Role of CHRO as Change Leader for DEI</vt:lpstr>
      <vt:lpstr>Four Critical DEI  Principles that must guide the CHRO</vt:lpstr>
      <vt:lpstr>Why an Inclusive Culture Matters </vt:lpstr>
      <vt:lpstr>What gets measured, gets done…</vt:lpstr>
      <vt:lpstr>Things on the horizon to stay engaged and focused on</vt:lpstr>
      <vt:lpstr>What’s Changing:  The Need for Social Intelligence </vt:lpstr>
      <vt:lpstr>Potential Securities and Exchange Commission  Regulation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&amp; Inclusion (DE&amp;I) in the Workplace</dc:title>
  <dc:creator>Rustin Tonn</dc:creator>
  <cp:lastModifiedBy>Debbie Knaack</cp:lastModifiedBy>
  <cp:revision>7</cp:revision>
  <cp:lastPrinted>2022-05-27T16:25:39Z</cp:lastPrinted>
  <dcterms:created xsi:type="dcterms:W3CDTF">2022-05-24T22:23:41Z</dcterms:created>
  <dcterms:modified xsi:type="dcterms:W3CDTF">2022-06-03T21:05:12Z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