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45" r:id="rId5"/>
    <p:sldMasterId id="2147484062" r:id="rId6"/>
    <p:sldMasterId id="2147484088" r:id="rId7"/>
    <p:sldMasterId id="2147484102" r:id="rId8"/>
    <p:sldMasterId id="2147484122" r:id="rId9"/>
    <p:sldMasterId id="2147484146" r:id="rId10"/>
  </p:sldMasterIdLst>
  <p:notesMasterIdLst>
    <p:notesMasterId r:id="rId31"/>
  </p:notesMasterIdLst>
  <p:handoutMasterIdLst>
    <p:handoutMasterId r:id="rId32"/>
  </p:handoutMasterIdLst>
  <p:sldIdLst>
    <p:sldId id="256" r:id="rId11"/>
    <p:sldId id="843" r:id="rId12"/>
    <p:sldId id="1484" r:id="rId13"/>
    <p:sldId id="1492" r:id="rId14"/>
    <p:sldId id="865" r:id="rId15"/>
    <p:sldId id="1599" r:id="rId16"/>
    <p:sldId id="1603" r:id="rId17"/>
    <p:sldId id="1495" r:id="rId18"/>
    <p:sldId id="850" r:id="rId19"/>
    <p:sldId id="869" r:id="rId20"/>
    <p:sldId id="1578" r:id="rId21"/>
    <p:sldId id="874" r:id="rId22"/>
    <p:sldId id="875" r:id="rId23"/>
    <p:sldId id="1581" r:id="rId24"/>
    <p:sldId id="1571" r:id="rId25"/>
    <p:sldId id="879" r:id="rId26"/>
    <p:sldId id="882" r:id="rId27"/>
    <p:sldId id="883" r:id="rId28"/>
    <p:sldId id="884" r:id="rId29"/>
    <p:sldId id="3761" r:id="rId30"/>
  </p:sldIdLst>
  <p:sldSz cx="12192000" cy="6858000"/>
  <p:notesSz cx="7010400" cy="9296400"/>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79" userDrawn="1">
          <p15:clr>
            <a:srgbClr val="A4A3A4"/>
          </p15:clr>
        </p15:guide>
        <p15:guide id="2" orient="horz" pos="1128" userDrawn="1">
          <p15:clr>
            <a:srgbClr val="A4A3A4"/>
          </p15:clr>
        </p15:guide>
        <p15:guide id="3" orient="horz" pos="600" userDrawn="1">
          <p15:clr>
            <a:srgbClr val="A4A3A4"/>
          </p15:clr>
        </p15:guide>
        <p15:guide id="7" orient="horz" pos="3648" userDrawn="1">
          <p15:clr>
            <a:srgbClr val="A4A3A4"/>
          </p15:clr>
        </p15:guide>
        <p15:guide id="9" pos="7488" userDrawn="1">
          <p15:clr>
            <a:srgbClr val="A4A3A4"/>
          </p15:clr>
        </p15:guide>
        <p15:guide id="10" pos="168" userDrawn="1">
          <p15:clr>
            <a:srgbClr val="A4A3A4"/>
          </p15:clr>
        </p15:guide>
        <p15:guide id="12" orient="horz" pos="3456" userDrawn="1">
          <p15:clr>
            <a:srgbClr val="A4A3A4"/>
          </p15:clr>
        </p15:guide>
        <p15:guide id="23" orient="horz" pos="816" userDrawn="1">
          <p15:clr>
            <a:srgbClr val="A4A3A4"/>
          </p15:clr>
        </p15:guide>
        <p15:guide id="24" orient="horz" pos="100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BFA793-7DB8-3104-0D37-14B7446A4255}" name="Trish Heine" initials="TH" userId="S::trish_heine@gallup.com::0825fc46-0631-43da-b408-ca936c8809ea" providerId="AD"/>
  <p188:author id="{4A9BE19E-CCF8-4011-53BF-342D8CE2539D}" name="Anne Schulte" initials="AS" userId="S::Anne_Schulte@gallup.com::7aafaa60-9412-45cc-bf8f-822ca50e0680" providerId="AD"/>
  <p188:author id="{B8EE83A2-B1D9-A229-554B-7227485BDA7F}" name="Whitney DuPree" initials="WD" userId="S::Whitney_DuPree@gallup.com::ddc51dad-7c89-409b-bda1-56904ebabfd2" providerId="AD"/>
  <p188:author id="{4687D2A2-4E1E-9FA5-DD32-DDC824E957DF}" name="Samantha Allemang" initials="SA" userId="S::samantha_allemang@gallup.com::43912f7a-5a99-4e56-8013-03cac96e0958" providerId="AD"/>
  <p188:author id="{F2EF11CF-1122-E188-E64E-57D902382468}" name="Hailey Spillman" initials="HS" userId="S::hailey_spillman@gallup.com::1bbc7ab2-b23c-421c-949d-cbe684b501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chel Meter" initials="RM" lastIdx="10" clrIdx="6">
    <p:extLst>
      <p:ext uri="{19B8F6BF-5375-455C-9EA6-DF929625EA0E}">
        <p15:presenceInfo xmlns:p15="http://schemas.microsoft.com/office/powerpoint/2012/main" userId="S::Rachel_Meter@gallup.com::12fd346c-ec65-4d3d-befd-6fb37607c3ce" providerId="AD"/>
      </p:ext>
    </p:extLst>
  </p:cmAuthor>
  <p:cmAuthor id="1" name="Microsoft Office User" initials="Office" lastIdx="1" clrIdx="0"/>
  <p:cmAuthor id="8" name="Trish Heine" initials="TH" lastIdx="4" clrIdx="7">
    <p:extLst>
      <p:ext uri="{19B8F6BF-5375-455C-9EA6-DF929625EA0E}">
        <p15:presenceInfo xmlns:p15="http://schemas.microsoft.com/office/powerpoint/2012/main" userId="S::trish_heine@gallup.com::0825fc46-0631-43da-b408-ca936c8809ea" providerId="AD"/>
      </p:ext>
    </p:extLst>
  </p:cmAuthor>
  <p:cmAuthor id="2" name="Ellie Stutzman" initials="ES" lastIdx="3" clrIdx="1">
    <p:extLst>
      <p:ext uri="{19B8F6BF-5375-455C-9EA6-DF929625EA0E}">
        <p15:presenceInfo xmlns:p15="http://schemas.microsoft.com/office/powerpoint/2012/main" userId="S::ellie_stutzman@gallup.com::a8c55c0e-ecb0-4a22-a713-c9b2627c9124" providerId="AD"/>
      </p:ext>
    </p:extLst>
  </p:cmAuthor>
  <p:cmAuthor id="9" name="Anne Schulte" initials="AS" lastIdx="6" clrIdx="8">
    <p:extLst>
      <p:ext uri="{19B8F6BF-5375-455C-9EA6-DF929625EA0E}">
        <p15:presenceInfo xmlns:p15="http://schemas.microsoft.com/office/powerpoint/2012/main" userId="S::Anne_Schulte@gallup.com::7aafaa60-9412-45cc-bf8f-822ca50e0680" providerId="AD"/>
      </p:ext>
    </p:extLst>
  </p:cmAuthor>
  <p:cmAuthor id="3" name="Harms, Rett" initials="HR" lastIdx="23" clrIdx="2">
    <p:extLst>
      <p:ext uri="{19B8F6BF-5375-455C-9EA6-DF929625EA0E}">
        <p15:presenceInfo xmlns:p15="http://schemas.microsoft.com/office/powerpoint/2012/main" userId="S-1-5-21-2101819216-1804018624-262303683-29191" providerId="AD"/>
      </p:ext>
    </p:extLst>
  </p:cmAuthor>
  <p:cmAuthor id="10" name="Samantha Allemang" initials="SA" lastIdx="3" clrIdx="9">
    <p:extLst>
      <p:ext uri="{19B8F6BF-5375-455C-9EA6-DF929625EA0E}">
        <p15:presenceInfo xmlns:p15="http://schemas.microsoft.com/office/powerpoint/2012/main" userId="S::samantha_allemang@gallup.com::43912f7a-5a99-4e56-8013-03cac96e0958" providerId="AD"/>
      </p:ext>
    </p:extLst>
  </p:cmAuthor>
  <p:cmAuthor id="4" name="Kylie Noojin" initials="KN" lastIdx="131" clrIdx="3">
    <p:extLst>
      <p:ext uri="{19B8F6BF-5375-455C-9EA6-DF929625EA0E}">
        <p15:presenceInfo xmlns:p15="http://schemas.microsoft.com/office/powerpoint/2012/main" userId="S::kylie_noojin@gallup.com::6a83ac5e-7eb8-4180-8381-6155c1652ec2" providerId="AD"/>
      </p:ext>
    </p:extLst>
  </p:cmAuthor>
  <p:cmAuthor id="5" name="Jen Fletcher" initials="JF" lastIdx="42" clrIdx="4">
    <p:extLst>
      <p:ext uri="{19B8F6BF-5375-455C-9EA6-DF929625EA0E}">
        <p15:presenceInfo xmlns:p15="http://schemas.microsoft.com/office/powerpoint/2012/main" userId="S::Jen_Fletcher@gallup.com::136c6fe4-1c40-4dba-9c7b-a29cab824ed4" providerId="AD"/>
      </p:ext>
    </p:extLst>
  </p:cmAuthor>
  <p:cmAuthor id="6" name="Jennifer Watanabe" initials="JW" lastIdx="97" clrIdx="5">
    <p:extLst>
      <p:ext uri="{19B8F6BF-5375-455C-9EA6-DF929625EA0E}">
        <p15:presenceInfo xmlns:p15="http://schemas.microsoft.com/office/powerpoint/2012/main" userId="S::Jennifer_Watanabe@gallup.com::5a916cd8-f713-40b1-abea-89754642a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2E1"/>
    <a:srgbClr val="ECF3DE"/>
    <a:srgbClr val="61C250"/>
    <a:srgbClr val="D0D2D3"/>
    <a:srgbClr val="676869"/>
    <a:srgbClr val="4D9C2C"/>
    <a:srgbClr val="767676"/>
    <a:srgbClr val="545759"/>
    <a:srgbClr val="0078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0" autoAdjust="0"/>
    <p:restoredTop sz="96327" autoAdjust="0"/>
  </p:normalViewPr>
  <p:slideViewPr>
    <p:cSldViewPr snapToGrid="0">
      <p:cViewPr varScale="1">
        <p:scale>
          <a:sx n="103" d="100"/>
          <a:sy n="103" d="100"/>
        </p:scale>
        <p:origin x="648" y="126"/>
      </p:cViewPr>
      <p:guideLst>
        <p:guide orient="horz" pos="179"/>
        <p:guide orient="horz" pos="1128"/>
        <p:guide orient="horz" pos="600"/>
        <p:guide orient="horz" pos="3648"/>
        <p:guide pos="7488"/>
        <p:guide pos="168"/>
        <p:guide orient="horz" pos="3456"/>
        <p:guide orient="horz" pos="816"/>
        <p:guide orient="horz" pos="1008"/>
      </p:guideLst>
    </p:cSldViewPr>
  </p:slideViewPr>
  <p:outlineViewPr>
    <p:cViewPr>
      <p:scale>
        <a:sx n="33" d="100"/>
        <a:sy n="33" d="100"/>
      </p:scale>
      <p:origin x="0" y="-4112"/>
    </p:cViewPr>
  </p:outlineViewPr>
  <p:notesTextViewPr>
    <p:cViewPr>
      <p:scale>
        <a:sx n="45" d="100"/>
        <a:sy n="45" d="100"/>
      </p:scale>
      <p:origin x="0" y="0"/>
    </p:cViewPr>
  </p:notesTextViewPr>
  <p:sorterViewPr>
    <p:cViewPr>
      <p:scale>
        <a:sx n="66" d="100"/>
        <a:sy n="66" d="100"/>
      </p:scale>
      <p:origin x="0" y="0"/>
    </p:cViewPr>
  </p:sorterViewPr>
  <p:notesViewPr>
    <p:cSldViewPr snapToGrid="0">
      <p:cViewPr varScale="1">
        <p:scale>
          <a:sx n="84" d="100"/>
          <a:sy n="84" d="100"/>
        </p:scale>
        <p:origin x="379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8/10/relationships/authors" Target="authors.xml"/><Relationship Id="rId21" Type="http://schemas.openxmlformats.org/officeDocument/2006/relationships/slide" Target="slides/slide11.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740131135513952E-2"/>
          <c:y val="0.13161457139118934"/>
          <c:w val="0.96051973772897214"/>
          <c:h val="0.69620144283769303"/>
        </c:manualLayout>
      </c:layout>
      <c:barChart>
        <c:barDir val="col"/>
        <c:grouping val="clustered"/>
        <c:varyColors val="0"/>
        <c:ser>
          <c:idx val="0"/>
          <c:order val="0"/>
          <c:tx>
            <c:strRef>
              <c:f>Sheet1!$B$1</c:f>
              <c:strCache>
                <c:ptCount val="1"/>
                <c:pt idx="0">
                  <c:v>Racism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 Adults</c:v>
                </c:pt>
                <c:pt idx="1">
                  <c:v>Asian Adults</c:v>
                </c:pt>
                <c:pt idx="2">
                  <c:v>Black Adults</c:v>
                </c:pt>
                <c:pt idx="3">
                  <c:v>Hispanic Adults</c:v>
                </c:pt>
                <c:pt idx="4">
                  <c:v>White Adults</c:v>
                </c:pt>
              </c:strCache>
            </c:strRef>
          </c:cat>
          <c:val>
            <c:numRef>
              <c:f>Sheet1!$B$2:$B$6</c:f>
              <c:numCache>
                <c:formatCode>0.0%</c:formatCode>
                <c:ptCount val="5"/>
                <c:pt idx="0">
                  <c:v>0.76200000000000001</c:v>
                </c:pt>
                <c:pt idx="1">
                  <c:v>0.87</c:v>
                </c:pt>
                <c:pt idx="2">
                  <c:v>0.92500000000000004</c:v>
                </c:pt>
                <c:pt idx="3">
                  <c:v>0.82599999999999996</c:v>
                </c:pt>
                <c:pt idx="4">
                  <c:v>0.71</c:v>
                </c:pt>
              </c:numCache>
            </c:numRef>
          </c:val>
          <c:extLst>
            <c:ext xmlns:c16="http://schemas.microsoft.com/office/drawing/2014/chart" uri="{C3380CC4-5D6E-409C-BE32-E72D297353CC}">
              <c16:uniqueId val="{00000000-0BB3-442E-A958-09A705BD72EF}"/>
            </c:ext>
          </c:extLst>
        </c:ser>
        <c:ser>
          <c:idx val="1"/>
          <c:order val="1"/>
          <c:tx>
            <c:strRef>
              <c:f>Sheet1!$C$1</c:f>
              <c:strCache>
                <c:ptCount val="1"/>
                <c:pt idx="0">
                  <c:v>Slavery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 Adults</c:v>
                </c:pt>
                <c:pt idx="1">
                  <c:v>Asian Adults</c:v>
                </c:pt>
                <c:pt idx="2">
                  <c:v>Black Adults</c:v>
                </c:pt>
                <c:pt idx="3">
                  <c:v>Hispanic Adults</c:v>
                </c:pt>
                <c:pt idx="4">
                  <c:v>White Adults</c:v>
                </c:pt>
              </c:strCache>
            </c:strRef>
          </c:cat>
          <c:val>
            <c:numRef>
              <c:f>Sheet1!$C$2:$C$6</c:f>
              <c:numCache>
                <c:formatCode>0.0%</c:formatCode>
                <c:ptCount val="5"/>
                <c:pt idx="0">
                  <c:v>0.65700000000000003</c:v>
                </c:pt>
                <c:pt idx="1">
                  <c:v>0.75900000000000001</c:v>
                </c:pt>
                <c:pt idx="2">
                  <c:v>0.84599999999999997</c:v>
                </c:pt>
                <c:pt idx="3">
                  <c:v>0.69299999999999995</c:v>
                </c:pt>
                <c:pt idx="4">
                  <c:v>0.60299999999999998</c:v>
                </c:pt>
              </c:numCache>
            </c:numRef>
          </c:val>
          <c:extLst>
            <c:ext xmlns:c16="http://schemas.microsoft.com/office/drawing/2014/chart" uri="{C3380CC4-5D6E-409C-BE32-E72D297353CC}">
              <c16:uniqueId val="{00000001-0BB3-442E-A958-09A705BD72EF}"/>
            </c:ext>
          </c:extLst>
        </c:ser>
        <c:dLbls>
          <c:dLblPos val="outEnd"/>
          <c:showLegendKey val="0"/>
          <c:showVal val="1"/>
          <c:showCatName val="0"/>
          <c:showSerName val="0"/>
          <c:showPercent val="0"/>
          <c:showBubbleSize val="0"/>
        </c:dLbls>
        <c:gapWidth val="219"/>
        <c:overlap val="-27"/>
        <c:axId val="292741407"/>
        <c:axId val="292741823"/>
      </c:barChart>
      <c:catAx>
        <c:axId val="29274140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92741823"/>
        <c:crosses val="autoZero"/>
        <c:auto val="1"/>
        <c:lblAlgn val="ctr"/>
        <c:lblOffset val="100"/>
        <c:noMultiLvlLbl val="0"/>
      </c:catAx>
      <c:valAx>
        <c:axId val="292741823"/>
        <c:scaling>
          <c:orientation val="minMax"/>
          <c:min val="0.5"/>
        </c:scaling>
        <c:delete val="1"/>
        <c:axPos val="l"/>
        <c:numFmt formatCode="0.0%" sourceLinked="1"/>
        <c:majorTickMark val="out"/>
        <c:minorTickMark val="none"/>
        <c:tickLblPos val="nextTo"/>
        <c:crossAx val="292741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600"/>
              </a:spcAft>
              <a:buClrTx/>
              <a:buSzTx/>
              <a:buFontTx/>
              <a:buNone/>
              <a:tabLst/>
              <a:defRPr sz="1862" b="0" i="0" u="none" strike="noStrike" kern="1200" spc="0" baseline="0">
                <a:solidFill>
                  <a:schemeClr val="tx1"/>
                </a:solidFill>
                <a:latin typeface="+mn-lt"/>
                <a:ea typeface="+mn-ea"/>
                <a:cs typeface="+mn-cs"/>
              </a:defRPr>
            </a:pPr>
            <a:r>
              <a:rPr lang="en-US" sz="1400" b="1" dirty="0">
                <a:solidFill>
                  <a:schemeClr val="tx1"/>
                </a:solidFill>
              </a:rPr>
              <a:t>Difference in %</a:t>
            </a:r>
            <a:r>
              <a:rPr lang="en-US" sz="1400" b="1" baseline="0" dirty="0">
                <a:solidFill>
                  <a:schemeClr val="tx1"/>
                </a:solidFill>
              </a:rPr>
              <a:t> engaged</a:t>
            </a:r>
          </a:p>
        </c:rich>
      </c:tx>
      <c:layout>
        <c:manualLayout>
          <c:xMode val="edge"/>
          <c:yMode val="edge"/>
          <c:x val="0.2200971851038114"/>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600"/>
            </a:spcAft>
            <a:buClrTx/>
            <a:buSzTx/>
            <a:buFontTx/>
            <a:buNone/>
            <a:tabLst/>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c:v>
                </c:pt>
              </c:strCache>
            </c:strRef>
          </c:tx>
          <c:spPr>
            <a:ln w="28575" cap="rnd">
              <a:noFill/>
              <a:round/>
            </a:ln>
            <a:effectLst/>
          </c:spPr>
          <c:marker>
            <c:symbol val="circle"/>
            <c:size val="9"/>
            <c:spPr>
              <a:solidFill>
                <a:schemeClr val="accent4"/>
              </a:solidFill>
              <a:ln w="19050">
                <a:solidFill>
                  <a:schemeClr val="accent4">
                    <a:alpha val="92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workers</c:v>
                </c:pt>
                <c:pt idx="1">
                  <c:v>Hispanic workers</c:v>
                </c:pt>
                <c:pt idx="2">
                  <c:v>White workers</c:v>
                </c:pt>
              </c:strCache>
            </c:strRef>
          </c:cat>
          <c:val>
            <c:numRef>
              <c:f>Sheet1!$B$2:$B$4</c:f>
              <c:numCache>
                <c:formatCode>General</c:formatCode>
                <c:ptCount val="3"/>
                <c:pt idx="0">
                  <c:v>37</c:v>
                </c:pt>
                <c:pt idx="1">
                  <c:v>36</c:v>
                </c:pt>
                <c:pt idx="2">
                  <c:v>41</c:v>
                </c:pt>
              </c:numCache>
            </c:numRef>
          </c:val>
          <c:smooth val="0"/>
          <c:extLst>
            <c:ext xmlns:c16="http://schemas.microsoft.com/office/drawing/2014/chart" uri="{C3380CC4-5D6E-409C-BE32-E72D297353CC}">
              <c16:uniqueId val="{00000000-6F8A-9E4F-97B2-657C3B178C86}"/>
            </c:ext>
          </c:extLst>
        </c:ser>
        <c:ser>
          <c:idx val="1"/>
          <c:order val="1"/>
          <c:tx>
            <c:strRef>
              <c:f>Sheet1!$C$1</c:f>
              <c:strCache>
                <c:ptCount val="1"/>
                <c:pt idx="0">
                  <c:v>Yes</c:v>
                </c:pt>
              </c:strCache>
            </c:strRef>
          </c:tx>
          <c:spPr>
            <a:ln w="28575" cap="rnd">
              <a:noFill/>
              <a:round/>
            </a:ln>
            <a:effectLst/>
          </c:spPr>
          <c:marker>
            <c:symbol val="circle"/>
            <c:size val="9"/>
            <c:spPr>
              <a:solidFill>
                <a:srgbClr val="612651"/>
              </a:solidFill>
              <a:ln w="19050">
                <a:solidFill>
                  <a:srgbClr val="61265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workers</c:v>
                </c:pt>
                <c:pt idx="1">
                  <c:v>Hispanic workers</c:v>
                </c:pt>
                <c:pt idx="2">
                  <c:v>White workers</c:v>
                </c:pt>
              </c:strCache>
            </c:strRef>
          </c:cat>
          <c:val>
            <c:numRef>
              <c:f>Sheet1!$C$2:$C$4</c:f>
              <c:numCache>
                <c:formatCode>General</c:formatCode>
                <c:ptCount val="3"/>
                <c:pt idx="0">
                  <c:v>23</c:v>
                </c:pt>
                <c:pt idx="1">
                  <c:v>21</c:v>
                </c:pt>
                <c:pt idx="2">
                  <c:v>36</c:v>
                </c:pt>
              </c:numCache>
            </c:numRef>
          </c:val>
          <c:smooth val="0"/>
          <c:extLst>
            <c:ext xmlns:c16="http://schemas.microsoft.com/office/drawing/2014/chart" uri="{C3380CC4-5D6E-409C-BE32-E72D297353CC}">
              <c16:uniqueId val="{00000001-6F8A-9E4F-97B2-657C3B178C86}"/>
            </c:ext>
          </c:extLst>
        </c:ser>
        <c:dLbls>
          <c:dLblPos val="l"/>
          <c:showLegendKey val="0"/>
          <c:showVal val="1"/>
          <c:showCatName val="0"/>
          <c:showSerName val="0"/>
          <c:showPercent val="0"/>
          <c:showBubbleSize val="0"/>
        </c:dLbls>
        <c:marker val="1"/>
        <c:smooth val="0"/>
        <c:axId val="2096720720"/>
        <c:axId val="2096728208"/>
      </c:lineChart>
      <c:catAx>
        <c:axId val="209672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6728208"/>
        <c:crosses val="autoZero"/>
        <c:auto val="1"/>
        <c:lblAlgn val="ctr"/>
        <c:lblOffset val="100"/>
        <c:noMultiLvlLbl val="0"/>
      </c:catAx>
      <c:valAx>
        <c:axId val="2096728208"/>
        <c:scaling>
          <c:orientation val="minMax"/>
          <c:max val="56"/>
          <c:min val="15"/>
        </c:scaling>
        <c:delete val="1"/>
        <c:axPos val="l"/>
        <c:numFmt formatCode="General" sourceLinked="1"/>
        <c:majorTickMark val="out"/>
        <c:minorTickMark val="none"/>
        <c:tickLblPos val="nextTo"/>
        <c:crossAx val="2096720720"/>
        <c:crosses val="autoZero"/>
        <c:crossBetween val="between"/>
      </c:valAx>
      <c:spPr>
        <a:noFill/>
        <a:ln>
          <a:noFill/>
        </a:ln>
        <a:effectLst/>
      </c:spPr>
    </c:plotArea>
    <c:legend>
      <c:legendPos val="b"/>
      <c:layout>
        <c:manualLayout>
          <c:xMode val="edge"/>
          <c:yMode val="edge"/>
          <c:x val="0.75667269917311053"/>
          <c:y val="0.94716955018797577"/>
          <c:w val="0.2368787803023335"/>
          <c:h val="5.28304498120241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600"/>
              </a:spcAft>
              <a:buClrTx/>
              <a:buSzTx/>
              <a:buFontTx/>
              <a:buNone/>
              <a:tabLst/>
              <a:defRPr sz="1862" b="0" i="0" u="none" strike="noStrike" kern="1200" spc="0" baseline="0">
                <a:solidFill>
                  <a:schemeClr val="tx1"/>
                </a:solidFill>
                <a:latin typeface="+mn-lt"/>
                <a:ea typeface="+mn-ea"/>
                <a:cs typeface="+mn-cs"/>
              </a:defRPr>
            </a:pPr>
            <a:r>
              <a:rPr lang="en-US" sz="1400" b="1" dirty="0">
                <a:solidFill>
                  <a:schemeClr val="tx1"/>
                </a:solidFill>
              </a:rPr>
              <a:t>Difference in %</a:t>
            </a:r>
            <a:r>
              <a:rPr lang="en-US" sz="1400" b="1" baseline="0" dirty="0">
                <a:solidFill>
                  <a:schemeClr val="tx1"/>
                </a:solidFill>
              </a:rPr>
              <a:t> thriving</a:t>
            </a:r>
          </a:p>
        </c:rich>
      </c:tx>
      <c:layout>
        <c:manualLayout>
          <c:xMode val="edge"/>
          <c:yMode val="edge"/>
          <c:x val="0.22650528740337522"/>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600"/>
            </a:spcAft>
            <a:buClrTx/>
            <a:buSzTx/>
            <a:buFontTx/>
            <a:buNone/>
            <a:tabLst/>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c:v>
                </c:pt>
              </c:strCache>
            </c:strRef>
          </c:tx>
          <c:spPr>
            <a:ln w="28575" cap="rnd">
              <a:noFill/>
              <a:round/>
            </a:ln>
            <a:effectLst/>
          </c:spPr>
          <c:marker>
            <c:symbol val="circle"/>
            <c:size val="9"/>
            <c:spPr>
              <a:solidFill>
                <a:schemeClr val="accent4"/>
              </a:solidFill>
              <a:ln w="19050">
                <a:solidFill>
                  <a:schemeClr val="accent4">
                    <a:alpha val="92000"/>
                  </a:schemeClr>
                </a:solidFill>
              </a:ln>
              <a:effectLst/>
            </c:spPr>
          </c:marker>
          <c:dLbls>
            <c:dLbl>
              <c:idx val="2"/>
              <c:layout>
                <c:manualLayout>
                  <c:x val="-0.10960515798732785"/>
                  <c:y val="-1.09855295922703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31-F849-90B1-6342D9115E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Black workers</c:v>
                </c:pt>
                <c:pt idx="1">
                  <c:v>Hispanic workers</c:v>
                </c:pt>
                <c:pt idx="2">
                  <c:v>White workers</c:v>
                </c:pt>
              </c:strCache>
            </c:strRef>
          </c:cat>
          <c:val>
            <c:numRef>
              <c:f>Sheet1!$B$2:$B$4</c:f>
              <c:numCache>
                <c:formatCode>General</c:formatCode>
                <c:ptCount val="3"/>
                <c:pt idx="0">
                  <c:v>51</c:v>
                </c:pt>
                <c:pt idx="1">
                  <c:v>53</c:v>
                </c:pt>
                <c:pt idx="2">
                  <c:v>55</c:v>
                </c:pt>
              </c:numCache>
            </c:numRef>
          </c:val>
          <c:smooth val="0"/>
          <c:extLst>
            <c:ext xmlns:c16="http://schemas.microsoft.com/office/drawing/2014/chart" uri="{C3380CC4-5D6E-409C-BE32-E72D297353CC}">
              <c16:uniqueId val="{00000000-B92F-C847-B8F7-1F1FAF93289E}"/>
            </c:ext>
          </c:extLst>
        </c:ser>
        <c:ser>
          <c:idx val="1"/>
          <c:order val="1"/>
          <c:tx>
            <c:strRef>
              <c:f>Sheet1!$C$1</c:f>
              <c:strCache>
                <c:ptCount val="1"/>
                <c:pt idx="0">
                  <c:v>Yes</c:v>
                </c:pt>
              </c:strCache>
            </c:strRef>
          </c:tx>
          <c:spPr>
            <a:ln w="28575" cap="rnd">
              <a:noFill/>
              <a:round/>
            </a:ln>
            <a:effectLst/>
          </c:spPr>
          <c:marker>
            <c:symbol val="circle"/>
            <c:size val="9"/>
            <c:spPr>
              <a:solidFill>
                <a:srgbClr val="612651"/>
              </a:solidFill>
              <a:ln w="19050">
                <a:solidFill>
                  <a:srgbClr val="612651"/>
                </a:solidFill>
              </a:ln>
              <a:effectLst/>
            </c:spPr>
          </c:marker>
          <c:dLbls>
            <c:dLbl>
              <c:idx val="2"/>
              <c:layout>
                <c:manualLayout>
                  <c:x val="-0.10960515798732785"/>
                  <c:y val="1.647829438840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31-F849-90B1-6342D9115E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Black workers</c:v>
                </c:pt>
                <c:pt idx="1">
                  <c:v>Hispanic workers</c:v>
                </c:pt>
                <c:pt idx="2">
                  <c:v>White workers</c:v>
                </c:pt>
              </c:strCache>
            </c:strRef>
          </c:cat>
          <c:val>
            <c:numRef>
              <c:f>Sheet1!$C$2:$C$4</c:f>
              <c:numCache>
                <c:formatCode>General</c:formatCode>
                <c:ptCount val="3"/>
                <c:pt idx="0">
                  <c:v>37</c:v>
                </c:pt>
                <c:pt idx="1">
                  <c:v>38</c:v>
                </c:pt>
                <c:pt idx="2">
                  <c:v>54</c:v>
                </c:pt>
              </c:numCache>
            </c:numRef>
          </c:val>
          <c:smooth val="0"/>
          <c:extLst>
            <c:ext xmlns:c16="http://schemas.microsoft.com/office/drawing/2014/chart" uri="{C3380CC4-5D6E-409C-BE32-E72D297353CC}">
              <c16:uniqueId val="{00000001-B92F-C847-B8F7-1F1FAF93289E}"/>
            </c:ext>
          </c:extLst>
        </c:ser>
        <c:dLbls>
          <c:dLblPos val="l"/>
          <c:showLegendKey val="0"/>
          <c:showVal val="1"/>
          <c:showCatName val="0"/>
          <c:showSerName val="0"/>
          <c:showPercent val="0"/>
          <c:showBubbleSize val="0"/>
        </c:dLbls>
        <c:marker val="1"/>
        <c:smooth val="0"/>
        <c:axId val="2096720720"/>
        <c:axId val="2096728208"/>
      </c:lineChart>
      <c:catAx>
        <c:axId val="209672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6728208"/>
        <c:crosses val="autoZero"/>
        <c:auto val="1"/>
        <c:lblAlgn val="ctr"/>
        <c:lblOffset val="100"/>
        <c:noMultiLvlLbl val="0"/>
      </c:catAx>
      <c:valAx>
        <c:axId val="2096728208"/>
        <c:scaling>
          <c:orientation val="minMax"/>
          <c:max val="56"/>
          <c:min val="15"/>
        </c:scaling>
        <c:delete val="1"/>
        <c:axPos val="l"/>
        <c:numFmt formatCode="General" sourceLinked="1"/>
        <c:majorTickMark val="out"/>
        <c:minorTickMark val="none"/>
        <c:tickLblPos val="nextTo"/>
        <c:crossAx val="2096720720"/>
        <c:crosses val="autoZero"/>
        <c:crossBetween val="between"/>
      </c:valAx>
      <c:spPr>
        <a:noFill/>
        <a:ln>
          <a:noFill/>
        </a:ln>
        <a:effectLst/>
      </c:spPr>
    </c:plotArea>
    <c:legend>
      <c:legendPos val="b"/>
      <c:layout>
        <c:manualLayout>
          <c:xMode val="edge"/>
          <c:yMode val="edge"/>
          <c:x val="0.75996315723337249"/>
          <c:y val="0.94716955018797577"/>
          <c:w val="0.2368787803023335"/>
          <c:h val="5.28304498120241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16476362900215E-2"/>
          <c:y val="0.13371745247682176"/>
          <c:w val="0.8659670472741996"/>
          <c:h val="0.73256509504635647"/>
        </c:manualLayout>
      </c:layout>
      <c:doughnutChart>
        <c:varyColors val="1"/>
        <c:ser>
          <c:idx val="0"/>
          <c:order val="0"/>
          <c:tx>
            <c:strRef>
              <c:f>Sheet1!$B$1</c:f>
              <c:strCache>
                <c:ptCount val="1"/>
                <c:pt idx="0">
                  <c:v>Series 1</c:v>
                </c:pt>
              </c:strCache>
            </c:strRef>
          </c:tx>
          <c:spPr>
            <a:ln w="15875">
              <a:noFill/>
            </a:ln>
          </c:spPr>
          <c:dPt>
            <c:idx val="0"/>
            <c:bubble3D val="0"/>
            <c:spPr>
              <a:solidFill>
                <a:schemeClr val="accent6"/>
              </a:solidFill>
              <a:ln w="15875">
                <a:noFill/>
              </a:ln>
              <a:effectLst/>
            </c:spPr>
            <c:extLst>
              <c:ext xmlns:c16="http://schemas.microsoft.com/office/drawing/2014/chart" uri="{C3380CC4-5D6E-409C-BE32-E72D297353CC}">
                <c16:uniqueId val="{00000001-1000-2F4C-805C-3D18B79558D2}"/>
              </c:ext>
            </c:extLst>
          </c:dPt>
          <c:dPt>
            <c:idx val="1"/>
            <c:bubble3D val="0"/>
            <c:spPr>
              <a:solidFill>
                <a:schemeClr val="tx1">
                  <a:lumMod val="85000"/>
                  <a:lumOff val="15000"/>
                </a:schemeClr>
              </a:solidFill>
              <a:ln w="15875">
                <a:noFill/>
              </a:ln>
              <a:effectLst/>
            </c:spPr>
            <c:extLst>
              <c:ext xmlns:c16="http://schemas.microsoft.com/office/drawing/2014/chart" uri="{C3380CC4-5D6E-409C-BE32-E72D297353CC}">
                <c16:uniqueId val="{00000003-1000-2F4C-805C-3D18B79558D2}"/>
              </c:ext>
            </c:extLst>
          </c:dPt>
          <c:cat>
            <c:strRef>
              <c:f>Sheet1!$A$2:$A$3</c:f>
              <c:strCache>
                <c:ptCount val="1"/>
                <c:pt idx="0">
                  <c:v>Category 1</c:v>
                </c:pt>
              </c:strCache>
            </c:strRef>
          </c:cat>
          <c:val>
            <c:numRef>
              <c:f>Sheet1!$B$2:$B$3</c:f>
              <c:numCache>
                <c:formatCode>General</c:formatCode>
                <c:ptCount val="2"/>
                <c:pt idx="0">
                  <c:v>39</c:v>
                </c:pt>
                <c:pt idx="1">
                  <c:v>61</c:v>
                </c:pt>
              </c:numCache>
            </c:numRef>
          </c:val>
          <c:extLst>
            <c:ext xmlns:c16="http://schemas.microsoft.com/office/drawing/2014/chart" uri="{C3380CC4-5D6E-409C-BE32-E72D297353CC}">
              <c16:uniqueId val="{00000004-1000-2F4C-805C-3D18B79558D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16476362900215E-2"/>
          <c:y val="0.13371745247682176"/>
          <c:w val="0.8659670472741996"/>
          <c:h val="0.73256509504635647"/>
        </c:manualLayout>
      </c:layout>
      <c:doughnutChart>
        <c:varyColors val="1"/>
        <c:ser>
          <c:idx val="0"/>
          <c:order val="0"/>
          <c:tx>
            <c:strRef>
              <c:f>Sheet1!$B$1</c:f>
              <c:strCache>
                <c:ptCount val="1"/>
                <c:pt idx="0">
                  <c:v>Series 1</c:v>
                </c:pt>
              </c:strCache>
            </c:strRef>
          </c:tx>
          <c:spPr>
            <a:solidFill>
              <a:schemeClr val="bg1">
                <a:lumMod val="95000"/>
              </a:schemeClr>
            </a:solidFill>
            <a:ln w="15875">
              <a:noFill/>
            </a:ln>
          </c:spPr>
          <c:dPt>
            <c:idx val="0"/>
            <c:bubble3D val="0"/>
            <c:spPr>
              <a:solidFill>
                <a:schemeClr val="accent6"/>
              </a:solidFill>
              <a:ln w="15875">
                <a:noFill/>
              </a:ln>
              <a:effectLst/>
            </c:spPr>
            <c:extLst>
              <c:ext xmlns:c16="http://schemas.microsoft.com/office/drawing/2014/chart" uri="{C3380CC4-5D6E-409C-BE32-E72D297353CC}">
                <c16:uniqueId val="{00000001-F8D1-A54A-86C8-3ABB45897438}"/>
              </c:ext>
            </c:extLst>
          </c:dPt>
          <c:dPt>
            <c:idx val="1"/>
            <c:bubble3D val="0"/>
            <c:spPr>
              <a:solidFill>
                <a:schemeClr val="tx1">
                  <a:lumMod val="85000"/>
                  <a:lumOff val="15000"/>
                </a:schemeClr>
              </a:solidFill>
              <a:ln w="15875">
                <a:noFill/>
              </a:ln>
              <a:effectLst/>
            </c:spPr>
            <c:extLst>
              <c:ext xmlns:c16="http://schemas.microsoft.com/office/drawing/2014/chart" uri="{C3380CC4-5D6E-409C-BE32-E72D297353CC}">
                <c16:uniqueId val="{00000003-F8D1-A54A-86C8-3ABB45897438}"/>
              </c:ext>
            </c:extLst>
          </c:dPt>
          <c:cat>
            <c:strRef>
              <c:f>Sheet1!$A$2:$A$3</c:f>
              <c:strCache>
                <c:ptCount val="1"/>
                <c:pt idx="0">
                  <c:v>Category 1</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4-F8D1-A54A-86C8-3ABB4589743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16476362900215E-2"/>
          <c:y val="0.13371745247682176"/>
          <c:w val="0.8659670472741996"/>
          <c:h val="0.73256509504635647"/>
        </c:manualLayout>
      </c:layout>
      <c:doughnutChart>
        <c:varyColors val="1"/>
        <c:ser>
          <c:idx val="0"/>
          <c:order val="0"/>
          <c:tx>
            <c:strRef>
              <c:f>Sheet1!$B$1</c:f>
              <c:strCache>
                <c:ptCount val="1"/>
                <c:pt idx="0">
                  <c:v>Series 1</c:v>
                </c:pt>
              </c:strCache>
            </c:strRef>
          </c:tx>
          <c:spPr>
            <a:solidFill>
              <a:schemeClr val="bg1">
                <a:lumMod val="95000"/>
              </a:schemeClr>
            </a:solidFill>
            <a:ln w="15875">
              <a:noFill/>
            </a:ln>
          </c:spPr>
          <c:dPt>
            <c:idx val="0"/>
            <c:bubble3D val="0"/>
            <c:spPr>
              <a:solidFill>
                <a:schemeClr val="accent6"/>
              </a:solidFill>
              <a:ln w="15875">
                <a:noFill/>
              </a:ln>
              <a:effectLst/>
            </c:spPr>
            <c:extLst>
              <c:ext xmlns:c16="http://schemas.microsoft.com/office/drawing/2014/chart" uri="{C3380CC4-5D6E-409C-BE32-E72D297353CC}">
                <c16:uniqueId val="{00000001-ABF2-9743-ADA1-095CE395E7FF}"/>
              </c:ext>
            </c:extLst>
          </c:dPt>
          <c:dPt>
            <c:idx val="1"/>
            <c:bubble3D val="0"/>
            <c:spPr>
              <a:solidFill>
                <a:schemeClr val="tx1">
                  <a:lumMod val="85000"/>
                  <a:lumOff val="15000"/>
                </a:schemeClr>
              </a:solidFill>
              <a:ln w="15875">
                <a:noFill/>
              </a:ln>
              <a:effectLst/>
            </c:spPr>
            <c:extLst>
              <c:ext xmlns:c16="http://schemas.microsoft.com/office/drawing/2014/chart" uri="{C3380CC4-5D6E-409C-BE32-E72D297353CC}">
                <c16:uniqueId val="{00000003-ABF2-9743-ADA1-095CE395E7FF}"/>
              </c:ext>
            </c:extLst>
          </c:dPt>
          <c:cat>
            <c:strRef>
              <c:f>Sheet1!$A$2:$A$3</c:f>
              <c:strCache>
                <c:ptCount val="1"/>
                <c:pt idx="0">
                  <c:v>Category 1</c:v>
                </c:pt>
              </c:strCache>
            </c:strRef>
          </c:cat>
          <c:val>
            <c:numRef>
              <c:f>Sheet1!$B$2:$B$3</c:f>
              <c:numCache>
                <c:formatCode>General</c:formatCode>
                <c:ptCount val="2"/>
                <c:pt idx="0">
                  <c:v>37</c:v>
                </c:pt>
                <c:pt idx="1">
                  <c:v>57</c:v>
                </c:pt>
              </c:numCache>
            </c:numRef>
          </c:val>
          <c:extLst>
            <c:ext xmlns:c16="http://schemas.microsoft.com/office/drawing/2014/chart" uri="{C3380CC4-5D6E-409C-BE32-E72D297353CC}">
              <c16:uniqueId val="{00000004-ABF2-9743-ADA1-095CE395E7F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Female</c:v>
                </c:pt>
              </c:strCache>
            </c:strRef>
          </c:tx>
          <c:spPr>
            <a:solidFill>
              <a:srgbClr val="1B355D"/>
            </a:solidFill>
            <a:ln>
              <a:noFill/>
            </a:ln>
            <a:effectLst/>
          </c:spPr>
          <c:invertIfNegative val="0"/>
          <c:dPt>
            <c:idx val="0"/>
            <c:invertIfNegative val="0"/>
            <c:bubble3D val="0"/>
            <c:extLst>
              <c:ext xmlns:c16="http://schemas.microsoft.com/office/drawing/2014/chart" uri="{C3380CC4-5D6E-409C-BE32-E72D297353CC}">
                <c16:uniqueId val="{00000001-7661-A04B-8141-205324E01167}"/>
              </c:ext>
            </c:extLst>
          </c:dPt>
          <c:dPt>
            <c:idx val="1"/>
            <c:invertIfNegative val="0"/>
            <c:bubble3D val="0"/>
            <c:extLst>
              <c:ext xmlns:c16="http://schemas.microsoft.com/office/drawing/2014/chart" uri="{C3380CC4-5D6E-409C-BE32-E72D297353CC}">
                <c16:uniqueId val="{00000003-7661-A04B-8141-205324E01167}"/>
              </c:ext>
            </c:extLst>
          </c:dPt>
          <c:dPt>
            <c:idx val="2"/>
            <c:invertIfNegative val="0"/>
            <c:bubble3D val="0"/>
            <c:extLst>
              <c:ext xmlns:c16="http://schemas.microsoft.com/office/drawing/2014/chart" uri="{C3380CC4-5D6E-409C-BE32-E72D297353CC}">
                <c16:uniqueId val="{00000005-7661-A04B-8141-205324E01167}"/>
              </c:ext>
            </c:extLst>
          </c:dPt>
          <c:cat>
            <c:strRef>
              <c:f>Sheet1!$A$2:$A$4</c:f>
              <c:strCache>
                <c:ptCount val="3"/>
                <c:pt idx="0">
                  <c:v>Category 1</c:v>
                </c:pt>
                <c:pt idx="1">
                  <c:v>Category 2</c:v>
                </c:pt>
                <c:pt idx="2">
                  <c:v>Category 3</c:v>
                </c:pt>
              </c:strCache>
            </c:strRef>
          </c:cat>
          <c:val>
            <c:numRef>
              <c:f>Sheet1!$B$2:$B$4</c:f>
              <c:numCache>
                <c:formatCode>General</c:formatCode>
                <c:ptCount val="3"/>
                <c:pt idx="0">
                  <c:v>33</c:v>
                </c:pt>
                <c:pt idx="1">
                  <c:v>29</c:v>
                </c:pt>
                <c:pt idx="2">
                  <c:v>27</c:v>
                </c:pt>
              </c:numCache>
            </c:numRef>
          </c:val>
          <c:extLst>
            <c:ext xmlns:c16="http://schemas.microsoft.com/office/drawing/2014/chart" uri="{C3380CC4-5D6E-409C-BE32-E72D297353CC}">
              <c16:uniqueId val="{00000006-7661-A04B-8141-205324E01167}"/>
            </c:ext>
          </c:extLst>
        </c:ser>
        <c:dLbls>
          <c:showLegendKey val="0"/>
          <c:showVal val="0"/>
          <c:showCatName val="0"/>
          <c:showSerName val="0"/>
          <c:showPercent val="0"/>
          <c:showBubbleSize val="0"/>
        </c:dLbls>
        <c:gapWidth val="182"/>
        <c:axId val="1269196400"/>
        <c:axId val="1268884896"/>
      </c:barChart>
      <c:catAx>
        <c:axId val="126919640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68884896"/>
        <c:crosses val="autoZero"/>
        <c:auto val="1"/>
        <c:lblAlgn val="ctr"/>
        <c:lblOffset val="100"/>
        <c:noMultiLvlLbl val="0"/>
      </c:catAx>
      <c:valAx>
        <c:axId val="1268884896"/>
        <c:scaling>
          <c:orientation val="minMax"/>
          <c:min val="0"/>
        </c:scaling>
        <c:delete val="1"/>
        <c:axPos val="b"/>
        <c:numFmt formatCode="General" sourceLinked="1"/>
        <c:majorTickMark val="out"/>
        <c:minorTickMark val="none"/>
        <c:tickLblPos val="nextTo"/>
        <c:crossAx val="12691964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1-B2F6-5149-A58C-FB8DA2A8F0CD}"/>
              </c:ext>
            </c:extLst>
          </c:dPt>
          <c:dPt>
            <c:idx val="1"/>
            <c:invertIfNegative val="0"/>
            <c:bubble3D val="0"/>
            <c:extLst>
              <c:ext xmlns:c16="http://schemas.microsoft.com/office/drawing/2014/chart" uri="{C3380CC4-5D6E-409C-BE32-E72D297353CC}">
                <c16:uniqueId val="{00000003-B2F6-5149-A58C-FB8DA2A8F0CD}"/>
              </c:ext>
            </c:extLst>
          </c:dPt>
          <c:dPt>
            <c:idx val="2"/>
            <c:invertIfNegative val="0"/>
            <c:bubble3D val="0"/>
            <c:extLst>
              <c:ext xmlns:c16="http://schemas.microsoft.com/office/drawing/2014/chart" uri="{C3380CC4-5D6E-409C-BE32-E72D297353CC}">
                <c16:uniqueId val="{00000005-B2F6-5149-A58C-FB8DA2A8F0CD}"/>
              </c:ext>
            </c:extLst>
          </c:dPt>
          <c:cat>
            <c:strRef>
              <c:f>Sheet1!$A$2:$A$4</c:f>
              <c:strCache>
                <c:ptCount val="3"/>
                <c:pt idx="0">
                  <c:v>Category 1</c:v>
                </c:pt>
                <c:pt idx="1">
                  <c:v>Category 2</c:v>
                </c:pt>
                <c:pt idx="2">
                  <c:v>Category 3</c:v>
                </c:pt>
              </c:strCache>
            </c:strRef>
          </c:cat>
          <c:val>
            <c:numRef>
              <c:f>Sheet1!$B$2:$B$4</c:f>
              <c:numCache>
                <c:formatCode>General</c:formatCode>
                <c:ptCount val="3"/>
                <c:pt idx="0">
                  <c:v>-38</c:v>
                </c:pt>
                <c:pt idx="1">
                  <c:v>-33</c:v>
                </c:pt>
                <c:pt idx="2">
                  <c:v>-30</c:v>
                </c:pt>
              </c:numCache>
            </c:numRef>
          </c:val>
          <c:extLst>
            <c:ext xmlns:c16="http://schemas.microsoft.com/office/drawing/2014/chart" uri="{C3380CC4-5D6E-409C-BE32-E72D297353CC}">
              <c16:uniqueId val="{00000006-B2F6-5149-A58C-FB8DA2A8F0CD}"/>
            </c:ext>
          </c:extLst>
        </c:ser>
        <c:dLbls>
          <c:showLegendKey val="0"/>
          <c:showVal val="0"/>
          <c:showCatName val="0"/>
          <c:showSerName val="0"/>
          <c:showPercent val="0"/>
          <c:showBubbleSize val="0"/>
        </c:dLbls>
        <c:gapWidth val="182"/>
        <c:axId val="1269196400"/>
        <c:axId val="1268884896"/>
      </c:barChart>
      <c:catAx>
        <c:axId val="126919640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68884896"/>
        <c:crosses val="autoZero"/>
        <c:auto val="1"/>
        <c:lblAlgn val="ctr"/>
        <c:lblOffset val="100"/>
        <c:noMultiLvlLbl val="0"/>
      </c:catAx>
      <c:valAx>
        <c:axId val="1268884896"/>
        <c:scaling>
          <c:orientation val="minMax"/>
          <c:min val="-50"/>
        </c:scaling>
        <c:delete val="1"/>
        <c:axPos val="b"/>
        <c:numFmt formatCode="General" sourceLinked="1"/>
        <c:majorTickMark val="none"/>
        <c:minorTickMark val="none"/>
        <c:tickLblPos val="nextTo"/>
        <c:crossAx val="12691964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Female</c:v>
                </c:pt>
              </c:strCache>
            </c:strRef>
          </c:tx>
          <c:spPr>
            <a:solidFill>
              <a:srgbClr val="1B355D"/>
            </a:solidFill>
            <a:ln>
              <a:noFill/>
            </a:ln>
            <a:effectLst/>
          </c:spPr>
          <c:invertIfNegative val="0"/>
          <c:dPt>
            <c:idx val="0"/>
            <c:invertIfNegative val="0"/>
            <c:bubble3D val="0"/>
            <c:extLst>
              <c:ext xmlns:c16="http://schemas.microsoft.com/office/drawing/2014/chart" uri="{C3380CC4-5D6E-409C-BE32-E72D297353CC}">
                <c16:uniqueId val="{00000001-E58F-4A4B-8F8D-B9E81B5F475F}"/>
              </c:ext>
            </c:extLst>
          </c:dPt>
          <c:dPt>
            <c:idx val="1"/>
            <c:invertIfNegative val="0"/>
            <c:bubble3D val="0"/>
            <c:extLst>
              <c:ext xmlns:c16="http://schemas.microsoft.com/office/drawing/2014/chart" uri="{C3380CC4-5D6E-409C-BE32-E72D297353CC}">
                <c16:uniqueId val="{00000003-E58F-4A4B-8F8D-B9E81B5F475F}"/>
              </c:ext>
            </c:extLst>
          </c:dPt>
          <c:dPt>
            <c:idx val="2"/>
            <c:invertIfNegative val="0"/>
            <c:bubble3D val="0"/>
            <c:extLst>
              <c:ext xmlns:c16="http://schemas.microsoft.com/office/drawing/2014/chart" uri="{C3380CC4-5D6E-409C-BE32-E72D297353CC}">
                <c16:uniqueId val="{00000005-E58F-4A4B-8F8D-B9E81B5F475F}"/>
              </c:ext>
            </c:extLst>
          </c:dPt>
          <c:cat>
            <c:strRef>
              <c:f>Sheet1!$A$2:$A$4</c:f>
              <c:strCache>
                <c:ptCount val="3"/>
                <c:pt idx="0">
                  <c:v>Category 1</c:v>
                </c:pt>
                <c:pt idx="1">
                  <c:v>Category 2</c:v>
                </c:pt>
                <c:pt idx="2">
                  <c:v>Category 3</c:v>
                </c:pt>
              </c:strCache>
            </c:strRef>
          </c:cat>
          <c:val>
            <c:numRef>
              <c:f>Sheet1!$B$2:$B$4</c:f>
              <c:numCache>
                <c:formatCode>General</c:formatCode>
                <c:ptCount val="3"/>
                <c:pt idx="0">
                  <c:v>29</c:v>
                </c:pt>
                <c:pt idx="1">
                  <c:v>30</c:v>
                </c:pt>
                <c:pt idx="2">
                  <c:v>28</c:v>
                </c:pt>
              </c:numCache>
            </c:numRef>
          </c:val>
          <c:extLst>
            <c:ext xmlns:c16="http://schemas.microsoft.com/office/drawing/2014/chart" uri="{C3380CC4-5D6E-409C-BE32-E72D297353CC}">
              <c16:uniqueId val="{00000006-E58F-4A4B-8F8D-B9E81B5F475F}"/>
            </c:ext>
          </c:extLst>
        </c:ser>
        <c:dLbls>
          <c:showLegendKey val="0"/>
          <c:showVal val="0"/>
          <c:showCatName val="0"/>
          <c:showSerName val="0"/>
          <c:showPercent val="0"/>
          <c:showBubbleSize val="0"/>
        </c:dLbls>
        <c:gapWidth val="182"/>
        <c:axId val="1269196400"/>
        <c:axId val="1268884896"/>
      </c:barChart>
      <c:catAx>
        <c:axId val="126919640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68884896"/>
        <c:crosses val="autoZero"/>
        <c:auto val="1"/>
        <c:lblAlgn val="ctr"/>
        <c:lblOffset val="100"/>
        <c:noMultiLvlLbl val="0"/>
      </c:catAx>
      <c:valAx>
        <c:axId val="1268884896"/>
        <c:scaling>
          <c:orientation val="minMax"/>
          <c:min val="0"/>
        </c:scaling>
        <c:delete val="1"/>
        <c:axPos val="b"/>
        <c:numFmt formatCode="General" sourceLinked="1"/>
        <c:majorTickMark val="out"/>
        <c:minorTickMark val="none"/>
        <c:tickLblPos val="nextTo"/>
        <c:crossAx val="12691964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1-8174-724B-B186-13847D991CAC}"/>
              </c:ext>
            </c:extLst>
          </c:dPt>
          <c:dPt>
            <c:idx val="1"/>
            <c:invertIfNegative val="0"/>
            <c:bubble3D val="0"/>
            <c:extLst>
              <c:ext xmlns:c16="http://schemas.microsoft.com/office/drawing/2014/chart" uri="{C3380CC4-5D6E-409C-BE32-E72D297353CC}">
                <c16:uniqueId val="{00000003-8174-724B-B186-13847D991CAC}"/>
              </c:ext>
            </c:extLst>
          </c:dPt>
          <c:dPt>
            <c:idx val="2"/>
            <c:invertIfNegative val="0"/>
            <c:bubble3D val="0"/>
            <c:extLst>
              <c:ext xmlns:c16="http://schemas.microsoft.com/office/drawing/2014/chart" uri="{C3380CC4-5D6E-409C-BE32-E72D297353CC}">
                <c16:uniqueId val="{00000005-8174-724B-B186-13847D991CAC}"/>
              </c:ext>
            </c:extLst>
          </c:dPt>
          <c:cat>
            <c:strRef>
              <c:f>Sheet1!$A$2:$A$4</c:f>
              <c:strCache>
                <c:ptCount val="3"/>
                <c:pt idx="0">
                  <c:v>Category 1</c:v>
                </c:pt>
                <c:pt idx="1">
                  <c:v>Category 2</c:v>
                </c:pt>
                <c:pt idx="2">
                  <c:v>Category 3</c:v>
                </c:pt>
              </c:strCache>
            </c:strRef>
          </c:cat>
          <c:val>
            <c:numRef>
              <c:f>Sheet1!$B$2:$B$4</c:f>
              <c:numCache>
                <c:formatCode>General</c:formatCode>
                <c:ptCount val="3"/>
                <c:pt idx="0">
                  <c:v>-37</c:v>
                </c:pt>
                <c:pt idx="1">
                  <c:v>-31</c:v>
                </c:pt>
                <c:pt idx="2">
                  <c:v>-33</c:v>
                </c:pt>
              </c:numCache>
            </c:numRef>
          </c:val>
          <c:extLst>
            <c:ext xmlns:c16="http://schemas.microsoft.com/office/drawing/2014/chart" uri="{C3380CC4-5D6E-409C-BE32-E72D297353CC}">
              <c16:uniqueId val="{00000006-8174-724B-B186-13847D991CAC}"/>
            </c:ext>
          </c:extLst>
        </c:ser>
        <c:dLbls>
          <c:showLegendKey val="0"/>
          <c:showVal val="0"/>
          <c:showCatName val="0"/>
          <c:showSerName val="0"/>
          <c:showPercent val="0"/>
          <c:showBubbleSize val="0"/>
        </c:dLbls>
        <c:gapWidth val="182"/>
        <c:axId val="1269196400"/>
        <c:axId val="1268884896"/>
      </c:barChart>
      <c:catAx>
        <c:axId val="126919640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68884896"/>
        <c:crosses val="autoZero"/>
        <c:auto val="1"/>
        <c:lblAlgn val="ctr"/>
        <c:lblOffset val="100"/>
        <c:noMultiLvlLbl val="0"/>
      </c:catAx>
      <c:valAx>
        <c:axId val="1268884896"/>
        <c:scaling>
          <c:orientation val="minMax"/>
          <c:max val="0"/>
          <c:min val="-50"/>
        </c:scaling>
        <c:delete val="1"/>
        <c:axPos val="b"/>
        <c:numFmt formatCode="General" sourceLinked="1"/>
        <c:majorTickMark val="out"/>
        <c:minorTickMark val="none"/>
        <c:tickLblPos val="nextTo"/>
        <c:crossAx val="12691964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1200"/>
              </a:spcBef>
              <a:spcAft>
                <a:spcPts val="0"/>
              </a:spcAft>
              <a:buClrTx/>
              <a:buSzTx/>
              <a:buFontTx/>
              <a:buNone/>
              <a:tabLst/>
              <a:defRPr sz="1400" b="0" i="0" u="none" strike="noStrike" kern="1200" spc="100" baseline="0">
                <a:solidFill>
                  <a:schemeClr val="tx1"/>
                </a:solidFill>
                <a:latin typeface="+mn-lt"/>
                <a:ea typeface="+mn-ea"/>
                <a:cs typeface="+mn-cs"/>
              </a:defRPr>
            </a:pPr>
            <a:r>
              <a:rPr lang="en-US" sz="1800" b="0" spc="0" baseline="0" dirty="0">
                <a:solidFill>
                  <a:schemeClr val="tx1"/>
                </a:solidFill>
                <a:latin typeface="+mn-lt"/>
              </a:rPr>
              <a:t>“At work, I am treated with respect.”</a:t>
            </a:r>
          </a:p>
          <a:p>
            <a:pPr marL="0" marR="0" lvl="0" indent="0" algn="ctr" defTabSz="914400" rtl="0" eaLnBrk="1" fontAlgn="auto" latinLnBrk="0" hangingPunct="1">
              <a:lnSpc>
                <a:spcPct val="100000"/>
              </a:lnSpc>
              <a:spcBef>
                <a:spcPts val="1200"/>
              </a:spcBef>
              <a:spcAft>
                <a:spcPts val="0"/>
              </a:spcAft>
              <a:buClrTx/>
              <a:buSzTx/>
              <a:buFontTx/>
              <a:buNone/>
              <a:tabLst/>
              <a:defRPr sz="1400" b="0" i="0" u="none" strike="noStrike" kern="1200" spc="100" baseline="0">
                <a:solidFill>
                  <a:schemeClr val="tx1"/>
                </a:solidFill>
                <a:latin typeface="+mn-lt"/>
                <a:ea typeface="+mn-ea"/>
                <a:cs typeface="+mn-cs"/>
              </a:defRPr>
            </a:pPr>
            <a:r>
              <a:rPr lang="en-US" sz="1400" b="0" i="0" baseline="0" dirty="0">
                <a:solidFill>
                  <a:schemeClr val="tx1"/>
                </a:solidFill>
                <a:effectLst/>
              </a:rPr>
              <a:t>% Strongly agree</a:t>
            </a:r>
            <a:r>
              <a:rPr lang="en-US" sz="1400" b="0" baseline="0" dirty="0">
                <a:solidFill>
                  <a:schemeClr val="tx1"/>
                </a:solidFill>
                <a:latin typeface="+mn-lt"/>
              </a:rPr>
              <a:t> </a:t>
            </a:r>
            <a:endParaRPr lang="en-US" sz="1400" b="0" dirty="0">
              <a:solidFill>
                <a:schemeClr val="tx1"/>
              </a:solidFill>
              <a:latin typeface="+mn-lt"/>
            </a:endParaRPr>
          </a:p>
        </c:rich>
      </c:tx>
      <c:layout>
        <c:manualLayout>
          <c:xMode val="edge"/>
          <c:yMode val="edge"/>
          <c:x val="0.13062630992066041"/>
          <c:y val="7.785679466480437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1200"/>
            </a:spcBef>
            <a:spcAft>
              <a:spcPts val="0"/>
            </a:spcAft>
            <a:buClrTx/>
            <a:buSzTx/>
            <a:buFontTx/>
            <a:buNone/>
            <a:tabLst/>
            <a:defRPr sz="1400" b="0" i="0" u="none" strike="noStrike" kern="1200" spc="100" baseline="0">
              <a:solidFill>
                <a:schemeClr val="tx1"/>
              </a:solidFill>
              <a:latin typeface="+mn-lt"/>
              <a:ea typeface="+mn-ea"/>
              <a:cs typeface="+mn-cs"/>
            </a:defRPr>
          </a:pPr>
          <a:endParaRPr lang="en-US"/>
        </a:p>
      </c:txPr>
    </c:title>
    <c:autoTitleDeleted val="0"/>
    <c:plotArea>
      <c:layout>
        <c:manualLayout>
          <c:layoutTarget val="inner"/>
          <c:xMode val="edge"/>
          <c:yMode val="edge"/>
          <c:x val="3.885010706180065E-2"/>
          <c:y val="0.26762696961211047"/>
          <c:w val="0.95171767343263025"/>
          <c:h val="0.59166112549702465"/>
        </c:manualLayout>
      </c:layout>
      <c:barChart>
        <c:barDir val="col"/>
        <c:grouping val="clustered"/>
        <c:varyColors val="0"/>
        <c:ser>
          <c:idx val="0"/>
          <c:order val="0"/>
          <c:tx>
            <c:strRef>
              <c:f>Sheet1!$B$1</c:f>
              <c:strCache>
                <c:ptCount val="1"/>
                <c:pt idx="0">
                  <c:v>Male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Black workers</c:v>
                </c:pt>
                <c:pt idx="1">
                  <c:v>Hispanic workers</c:v>
                </c:pt>
                <c:pt idx="2">
                  <c:v>White workers</c:v>
                </c:pt>
              </c:strCache>
            </c:strRef>
          </c:cat>
          <c:val>
            <c:numRef>
              <c:f>Sheet1!$B$2:$B$5</c:f>
              <c:numCache>
                <c:formatCode>General</c:formatCode>
                <c:ptCount val="4"/>
                <c:pt idx="0">
                  <c:v>46</c:v>
                </c:pt>
                <c:pt idx="1">
                  <c:v>39</c:v>
                </c:pt>
                <c:pt idx="2">
                  <c:v>42</c:v>
                </c:pt>
              </c:numCache>
            </c:numRef>
          </c:val>
          <c:extLst>
            <c:ext xmlns:c16="http://schemas.microsoft.com/office/drawing/2014/chart" uri="{C3380CC4-5D6E-409C-BE32-E72D297353CC}">
              <c16:uniqueId val="{00000000-700D-B546-8051-316FF4D0BD5D}"/>
            </c:ext>
          </c:extLst>
        </c:ser>
        <c:ser>
          <c:idx val="1"/>
          <c:order val="1"/>
          <c:tx>
            <c:strRef>
              <c:f>Sheet1!$C$1</c:f>
              <c:strCache>
                <c:ptCount val="1"/>
                <c:pt idx="0">
                  <c:v>Female</c:v>
                </c:pt>
              </c:strCache>
            </c:strRef>
          </c:tx>
          <c:spPr>
            <a:solidFill>
              <a:srgbClr val="1B355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Black workers</c:v>
                </c:pt>
                <c:pt idx="1">
                  <c:v>Hispanic workers</c:v>
                </c:pt>
                <c:pt idx="2">
                  <c:v>White workers</c:v>
                </c:pt>
              </c:strCache>
            </c:strRef>
          </c:cat>
          <c:val>
            <c:numRef>
              <c:f>Sheet1!$C$2:$C$5</c:f>
              <c:numCache>
                <c:formatCode>General</c:formatCode>
                <c:ptCount val="4"/>
                <c:pt idx="0">
                  <c:v>36</c:v>
                </c:pt>
                <c:pt idx="1">
                  <c:v>40</c:v>
                </c:pt>
                <c:pt idx="2">
                  <c:v>39</c:v>
                </c:pt>
              </c:numCache>
            </c:numRef>
          </c:val>
          <c:extLst>
            <c:ext xmlns:c16="http://schemas.microsoft.com/office/drawing/2014/chart" uri="{C3380CC4-5D6E-409C-BE32-E72D297353CC}">
              <c16:uniqueId val="{00000001-700D-B546-8051-316FF4D0BD5D}"/>
            </c:ext>
          </c:extLst>
        </c:ser>
        <c:dLbls>
          <c:showLegendKey val="0"/>
          <c:showVal val="0"/>
          <c:showCatName val="0"/>
          <c:showSerName val="0"/>
          <c:showPercent val="0"/>
          <c:showBubbleSize val="0"/>
        </c:dLbls>
        <c:gapWidth val="219"/>
        <c:overlap val="-27"/>
        <c:axId val="1451295151"/>
        <c:axId val="1451942079"/>
      </c:barChart>
      <c:catAx>
        <c:axId val="1451295151"/>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51942079"/>
        <c:crosses val="autoZero"/>
        <c:auto val="1"/>
        <c:lblAlgn val="ctr"/>
        <c:lblOffset val="100"/>
        <c:noMultiLvlLbl val="0"/>
      </c:catAx>
      <c:valAx>
        <c:axId val="1451942079"/>
        <c:scaling>
          <c:orientation val="minMax"/>
          <c:max val="50"/>
          <c:min val="0"/>
        </c:scaling>
        <c:delete val="1"/>
        <c:axPos val="l"/>
        <c:numFmt formatCode="General" sourceLinked="1"/>
        <c:majorTickMark val="out"/>
        <c:minorTickMark val="none"/>
        <c:tickLblPos val="nextTo"/>
        <c:crossAx val="1451295151"/>
        <c:crosses val="autoZero"/>
        <c:crossBetween val="between"/>
      </c:valAx>
      <c:spPr>
        <a:noFill/>
        <a:ln>
          <a:noFill/>
        </a:ln>
        <a:effectLst/>
      </c:spPr>
    </c:plotArea>
    <c:legend>
      <c:legendPos val="b"/>
      <c:layout>
        <c:manualLayout>
          <c:xMode val="edge"/>
          <c:yMode val="edge"/>
          <c:x val="0.29434989987681637"/>
          <c:y val="0.9384417347452656"/>
          <c:w val="0.19999065906158597"/>
          <c:h val="4.692266294207873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1200"/>
              </a:spcBef>
              <a:spcAft>
                <a:spcPts val="0"/>
              </a:spcAft>
              <a:buClrTx/>
              <a:buSzTx/>
              <a:buFontTx/>
              <a:buNone/>
              <a:tabLst/>
              <a:defRPr sz="1400" b="0" i="0" u="none" strike="noStrike" kern="1200" spc="100" baseline="0">
                <a:solidFill>
                  <a:schemeClr val="tx1"/>
                </a:solidFill>
                <a:latin typeface="+mn-lt"/>
                <a:ea typeface="+mn-ea"/>
                <a:cs typeface="+mn-cs"/>
              </a:defRPr>
            </a:pPr>
            <a:r>
              <a:rPr lang="en-US" sz="1600" b="0" spc="0" baseline="0" dirty="0">
                <a:solidFill>
                  <a:schemeClr val="tx1"/>
                </a:solidFill>
                <a:latin typeface="+mn-lt"/>
              </a:rPr>
              <a:t>“I feel like a valued member of my team.” </a:t>
            </a:r>
          </a:p>
          <a:p>
            <a:pPr marL="0" marR="0" lvl="0" indent="0" algn="ctr" defTabSz="914400" rtl="0" eaLnBrk="1" fontAlgn="auto" latinLnBrk="0" hangingPunct="1">
              <a:lnSpc>
                <a:spcPct val="100000"/>
              </a:lnSpc>
              <a:spcBef>
                <a:spcPts val="1200"/>
              </a:spcBef>
              <a:spcAft>
                <a:spcPts val="0"/>
              </a:spcAft>
              <a:buClrTx/>
              <a:buSzTx/>
              <a:buFontTx/>
              <a:buNone/>
              <a:tabLst/>
              <a:defRPr sz="1400" b="0" i="0" u="none" strike="noStrike" kern="1200" spc="100" baseline="0">
                <a:solidFill>
                  <a:schemeClr val="tx1"/>
                </a:solidFill>
                <a:latin typeface="+mn-lt"/>
                <a:ea typeface="+mn-ea"/>
                <a:cs typeface="+mn-cs"/>
              </a:defRPr>
            </a:pPr>
            <a:r>
              <a:rPr lang="en-US" sz="1400" b="0" i="0" spc="0" baseline="0" dirty="0">
                <a:solidFill>
                  <a:schemeClr val="tx1"/>
                </a:solidFill>
                <a:effectLst/>
              </a:rPr>
              <a:t>% Strongly agree</a:t>
            </a:r>
            <a:endParaRPr lang="en-US" sz="1200" spc="0" baseline="0" dirty="0">
              <a:solidFill>
                <a:schemeClr val="tx1"/>
              </a:solidFill>
              <a:effectLst/>
            </a:endParaRPr>
          </a:p>
        </c:rich>
      </c:tx>
      <c:layout>
        <c:manualLayout>
          <c:xMode val="edge"/>
          <c:yMode val="edge"/>
          <c:x val="0.1380535287223954"/>
          <c:y val="1.536730150411799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1200"/>
            </a:spcBef>
            <a:spcAft>
              <a:spcPts val="0"/>
            </a:spcAft>
            <a:buClrTx/>
            <a:buSzTx/>
            <a:buFontTx/>
            <a:buNone/>
            <a:tabLst/>
            <a:defRPr sz="1400" b="0" i="0" u="none" strike="noStrike" kern="1200" spc="100" baseline="0">
              <a:solidFill>
                <a:schemeClr val="tx1"/>
              </a:solidFill>
              <a:latin typeface="+mn-lt"/>
              <a:ea typeface="+mn-ea"/>
              <a:cs typeface="+mn-cs"/>
            </a:defRPr>
          </a:pPr>
          <a:endParaRPr lang="en-US"/>
        </a:p>
      </c:txPr>
    </c:title>
    <c:autoTitleDeleted val="0"/>
    <c:plotArea>
      <c:layout>
        <c:manualLayout>
          <c:layoutTarget val="inner"/>
          <c:xMode val="edge"/>
          <c:yMode val="edge"/>
          <c:x val="3.885010706180065E-2"/>
          <c:y val="0.2250184477576051"/>
          <c:w val="0.95171767343263025"/>
          <c:h val="0.64491014690552073"/>
        </c:manualLayout>
      </c:layout>
      <c:barChart>
        <c:barDir val="col"/>
        <c:grouping val="clustered"/>
        <c:varyColors val="0"/>
        <c:ser>
          <c:idx val="0"/>
          <c:order val="0"/>
          <c:tx>
            <c:strRef>
              <c:f>Sheet1!$B$1</c:f>
              <c:strCache>
                <c:ptCount val="1"/>
                <c:pt idx="0">
                  <c:v>Male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workers</c:v>
                </c:pt>
                <c:pt idx="1">
                  <c:v>Hispanic workers</c:v>
                </c:pt>
                <c:pt idx="2">
                  <c:v>White workers</c:v>
                </c:pt>
              </c:strCache>
            </c:strRef>
          </c:cat>
          <c:val>
            <c:numRef>
              <c:f>Sheet1!$B$2:$B$4</c:f>
              <c:numCache>
                <c:formatCode>General</c:formatCode>
                <c:ptCount val="3"/>
                <c:pt idx="0">
                  <c:v>36</c:v>
                </c:pt>
                <c:pt idx="1">
                  <c:v>35</c:v>
                </c:pt>
                <c:pt idx="2">
                  <c:v>42</c:v>
                </c:pt>
              </c:numCache>
            </c:numRef>
          </c:val>
          <c:extLst>
            <c:ext xmlns:c16="http://schemas.microsoft.com/office/drawing/2014/chart" uri="{C3380CC4-5D6E-409C-BE32-E72D297353CC}">
              <c16:uniqueId val="{00000000-2F79-5D4D-A0D0-58F8EFCE56D9}"/>
            </c:ext>
          </c:extLst>
        </c:ser>
        <c:ser>
          <c:idx val="1"/>
          <c:order val="1"/>
          <c:tx>
            <c:strRef>
              <c:f>Sheet1!$C$1</c:f>
              <c:strCache>
                <c:ptCount val="1"/>
                <c:pt idx="0">
                  <c:v>Female</c:v>
                </c:pt>
              </c:strCache>
            </c:strRef>
          </c:tx>
          <c:spPr>
            <a:solidFill>
              <a:srgbClr val="1B355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workers</c:v>
                </c:pt>
                <c:pt idx="1">
                  <c:v>Hispanic workers</c:v>
                </c:pt>
                <c:pt idx="2">
                  <c:v>White workers</c:v>
                </c:pt>
              </c:strCache>
            </c:strRef>
          </c:cat>
          <c:val>
            <c:numRef>
              <c:f>Sheet1!$C$2:$C$4</c:f>
              <c:numCache>
                <c:formatCode>General</c:formatCode>
                <c:ptCount val="3"/>
                <c:pt idx="0">
                  <c:v>33</c:v>
                </c:pt>
                <c:pt idx="1">
                  <c:v>36</c:v>
                </c:pt>
                <c:pt idx="2">
                  <c:v>38</c:v>
                </c:pt>
              </c:numCache>
            </c:numRef>
          </c:val>
          <c:extLst>
            <c:ext xmlns:c16="http://schemas.microsoft.com/office/drawing/2014/chart" uri="{C3380CC4-5D6E-409C-BE32-E72D297353CC}">
              <c16:uniqueId val="{00000001-2F79-5D4D-A0D0-58F8EFCE56D9}"/>
            </c:ext>
          </c:extLst>
        </c:ser>
        <c:dLbls>
          <c:showLegendKey val="0"/>
          <c:showVal val="0"/>
          <c:showCatName val="0"/>
          <c:showSerName val="0"/>
          <c:showPercent val="0"/>
          <c:showBubbleSize val="0"/>
        </c:dLbls>
        <c:gapWidth val="219"/>
        <c:overlap val="-27"/>
        <c:axId val="1451295151"/>
        <c:axId val="1451942079"/>
      </c:barChart>
      <c:catAx>
        <c:axId val="1451295151"/>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51942079"/>
        <c:crosses val="autoZero"/>
        <c:auto val="1"/>
        <c:lblAlgn val="ctr"/>
        <c:lblOffset val="100"/>
        <c:noMultiLvlLbl val="0"/>
      </c:catAx>
      <c:valAx>
        <c:axId val="1451942079"/>
        <c:scaling>
          <c:orientation val="minMax"/>
          <c:max val="50"/>
          <c:min val="0"/>
        </c:scaling>
        <c:delete val="1"/>
        <c:axPos val="l"/>
        <c:numFmt formatCode="General" sourceLinked="1"/>
        <c:majorTickMark val="out"/>
        <c:minorTickMark val="none"/>
        <c:tickLblPos val="nextTo"/>
        <c:crossAx val="1451295151"/>
        <c:crosses val="autoZero"/>
        <c:crossBetween val="between"/>
      </c:valAx>
      <c:spPr>
        <a:noFill/>
        <a:ln>
          <a:noFill/>
        </a:ln>
        <a:effectLst/>
      </c:spPr>
    </c:plotArea>
    <c:legend>
      <c:legendPos val="b"/>
      <c:layout>
        <c:manualLayout>
          <c:xMode val="edge"/>
          <c:yMode val="edge"/>
          <c:x val="0.35787892789321152"/>
          <c:y val="0.94882970106778108"/>
          <c:w val="0.26781717300359864"/>
          <c:h val="5.117029893221886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Strongly agree</c:v>
                </c:pt>
              </c:strCache>
            </c:strRef>
          </c:tx>
          <c:spPr>
            <a:ln w="28575" cap="rnd">
              <a:noFill/>
              <a:round/>
            </a:ln>
            <a:effectLst/>
          </c:spPr>
          <c:marker>
            <c:symbol val="circle"/>
            <c:size val="9"/>
            <c:spPr>
              <a:solidFill>
                <a:schemeClr val="accent4"/>
              </a:solidFill>
              <a:ln w="19050">
                <a:solidFill>
                  <a:schemeClr val="accent4">
                    <a:alpha val="92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Engaged</c:v>
                </c:pt>
                <c:pt idx="1">
                  <c:v>% Thriving</c:v>
                </c:pt>
              </c:strCache>
            </c:strRef>
          </c:cat>
          <c:val>
            <c:numRef>
              <c:f>Sheet1!$B$2:$B$3</c:f>
              <c:numCache>
                <c:formatCode>General</c:formatCode>
                <c:ptCount val="2"/>
                <c:pt idx="0">
                  <c:v>75</c:v>
                </c:pt>
                <c:pt idx="1">
                  <c:v>71</c:v>
                </c:pt>
              </c:numCache>
            </c:numRef>
          </c:val>
          <c:smooth val="0"/>
          <c:extLst>
            <c:ext xmlns:c16="http://schemas.microsoft.com/office/drawing/2014/chart" uri="{C3380CC4-5D6E-409C-BE32-E72D297353CC}">
              <c16:uniqueId val="{00000000-DA9B-D143-A515-CD9C2C53D65B}"/>
            </c:ext>
          </c:extLst>
        </c:ser>
        <c:ser>
          <c:idx val="1"/>
          <c:order val="1"/>
          <c:tx>
            <c:strRef>
              <c:f>Sheet1!$C$1</c:f>
              <c:strCache>
                <c:ptCount val="1"/>
                <c:pt idx="0">
                  <c:v>Do not strongly agree</c:v>
                </c:pt>
              </c:strCache>
            </c:strRef>
          </c:tx>
          <c:spPr>
            <a:ln w="28575" cap="rnd">
              <a:noFill/>
              <a:round/>
            </a:ln>
            <a:effectLst/>
          </c:spPr>
          <c:marker>
            <c:symbol val="circle"/>
            <c:size val="9"/>
            <c:spPr>
              <a:solidFill>
                <a:srgbClr val="612651"/>
              </a:solidFill>
              <a:ln w="19050" cap="rnd">
                <a:solidFill>
                  <a:srgbClr val="612651"/>
                </a:solidFill>
              </a:ln>
              <a:effectLst/>
            </c:spPr>
          </c:marker>
          <c:dPt>
            <c:idx val="1"/>
            <c:marker>
              <c:symbol val="circle"/>
              <c:size val="9"/>
              <c:spPr>
                <a:solidFill>
                  <a:srgbClr val="612651"/>
                </a:solidFill>
                <a:ln w="19050" cap="rnd">
                  <a:solidFill>
                    <a:srgbClr val="612651"/>
                  </a:solidFill>
                </a:ln>
                <a:effectLst/>
              </c:spPr>
            </c:marker>
            <c:bubble3D val="0"/>
            <c:extLst>
              <c:ext xmlns:c16="http://schemas.microsoft.com/office/drawing/2014/chart" uri="{C3380CC4-5D6E-409C-BE32-E72D297353CC}">
                <c16:uniqueId val="{00000001-C05F-B040-B170-4F433773C0C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Engaged</c:v>
                </c:pt>
                <c:pt idx="1">
                  <c:v>% Thriving</c:v>
                </c:pt>
              </c:strCache>
            </c:strRef>
          </c:cat>
          <c:val>
            <c:numRef>
              <c:f>Sheet1!$C$2:$C$3</c:f>
              <c:numCache>
                <c:formatCode>General</c:formatCode>
                <c:ptCount val="2"/>
                <c:pt idx="0">
                  <c:v>16</c:v>
                </c:pt>
                <c:pt idx="1">
                  <c:v>42</c:v>
                </c:pt>
              </c:numCache>
            </c:numRef>
          </c:val>
          <c:smooth val="0"/>
          <c:extLst>
            <c:ext xmlns:c16="http://schemas.microsoft.com/office/drawing/2014/chart" uri="{C3380CC4-5D6E-409C-BE32-E72D297353CC}">
              <c16:uniqueId val="{00000001-DA9B-D143-A515-CD9C2C53D65B}"/>
            </c:ext>
          </c:extLst>
        </c:ser>
        <c:dLbls>
          <c:dLblPos val="l"/>
          <c:showLegendKey val="0"/>
          <c:showVal val="1"/>
          <c:showCatName val="0"/>
          <c:showSerName val="0"/>
          <c:showPercent val="0"/>
          <c:showBubbleSize val="0"/>
        </c:dLbls>
        <c:marker val="1"/>
        <c:smooth val="0"/>
        <c:axId val="2096720720"/>
        <c:axId val="2096728208"/>
      </c:lineChart>
      <c:catAx>
        <c:axId val="209672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6728208"/>
        <c:crosses val="autoZero"/>
        <c:auto val="1"/>
        <c:lblAlgn val="ctr"/>
        <c:lblOffset val="100"/>
        <c:noMultiLvlLbl val="0"/>
      </c:catAx>
      <c:valAx>
        <c:axId val="2096728208"/>
        <c:scaling>
          <c:orientation val="minMax"/>
          <c:min val="0"/>
        </c:scaling>
        <c:delete val="1"/>
        <c:axPos val="l"/>
        <c:numFmt formatCode="General" sourceLinked="1"/>
        <c:majorTickMark val="out"/>
        <c:minorTickMark val="none"/>
        <c:tickLblPos val="nextTo"/>
        <c:crossAx val="2096720720"/>
        <c:crosses val="autoZero"/>
        <c:crossBetween val="between"/>
      </c:valAx>
      <c:spPr>
        <a:noFill/>
        <a:ln w="25400">
          <a:noFill/>
        </a:ln>
        <a:effectLst/>
      </c:spPr>
    </c:plotArea>
    <c:legend>
      <c:legendPos val="b"/>
      <c:layout>
        <c:manualLayout>
          <c:xMode val="edge"/>
          <c:yMode val="edge"/>
          <c:x val="5.9790991140376899E-2"/>
          <c:y val="0.92833667113153084"/>
          <c:w val="0.88041775862806027"/>
          <c:h val="6.491421854203804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05253648965451"/>
          <c:y val="7.0200419433687133E-3"/>
          <c:w val="0.79471385313836662"/>
          <c:h val="0.98946993708494679"/>
        </c:manualLayout>
      </c:layout>
      <c:doughnutChart>
        <c:varyColors val="1"/>
        <c:ser>
          <c:idx val="1"/>
          <c:order val="0"/>
          <c:tx>
            <c:strRef>
              <c:f>Sheet1!$C$1</c:f>
              <c:strCache>
                <c:ptCount val="1"/>
                <c:pt idx="0">
                  <c:v>Column2</c:v>
                </c:pt>
              </c:strCache>
            </c:strRef>
          </c:tx>
          <c:spPr>
            <a:solidFill>
              <a:schemeClr val="accent5"/>
            </a:solidFill>
            <a:ln w="12700">
              <a:solidFill>
                <a:schemeClr val="bg1">
                  <a:lumMod val="95000"/>
                </a:schemeClr>
              </a:solidFill>
            </a:ln>
          </c:spPr>
          <c:dPt>
            <c:idx val="0"/>
            <c:bubble3D val="0"/>
            <c:spPr>
              <a:noFill/>
              <a:ln w="12700">
                <a:solidFill>
                  <a:schemeClr val="bg1">
                    <a:lumMod val="95000"/>
                  </a:schemeClr>
                </a:solidFill>
              </a:ln>
              <a:effectLst/>
            </c:spPr>
            <c:extLst>
              <c:ext xmlns:c16="http://schemas.microsoft.com/office/drawing/2014/chart" uri="{C3380CC4-5D6E-409C-BE32-E72D297353CC}">
                <c16:uniqueId val="{00000006-06A9-9E44-B63F-02FFA11A3B96}"/>
              </c:ext>
            </c:extLst>
          </c:dPt>
          <c:dPt>
            <c:idx val="1"/>
            <c:bubble3D val="0"/>
            <c:spPr>
              <a:solidFill>
                <a:srgbClr val="A95267"/>
              </a:solidFill>
              <a:ln w="12700">
                <a:solidFill>
                  <a:schemeClr val="bg1">
                    <a:lumMod val="95000"/>
                  </a:schemeClr>
                </a:solidFill>
              </a:ln>
              <a:effectLst/>
            </c:spPr>
            <c:extLst>
              <c:ext xmlns:c16="http://schemas.microsoft.com/office/drawing/2014/chart" uri="{C3380CC4-5D6E-409C-BE32-E72D297353CC}">
                <c16:uniqueId val="{00000008-06A9-9E44-B63F-02FFA11A3B96}"/>
              </c:ext>
            </c:extLst>
          </c:dPt>
          <c:dLbls>
            <c:delete val="1"/>
          </c:dLbls>
          <c:cat>
            <c:numRef>
              <c:f>Sheet1!$A$2:$A$3</c:f>
              <c:numCache>
                <c:formatCode>General</c:formatCode>
                <c:ptCount val="2"/>
              </c:numCache>
            </c:numRef>
          </c:cat>
          <c:val>
            <c:numRef>
              <c:f>Sheet1!$D$2:$D$3</c:f>
              <c:numCache>
                <c:formatCode>General</c:formatCode>
                <c:ptCount val="2"/>
                <c:pt idx="0">
                  <c:v>87</c:v>
                </c:pt>
                <c:pt idx="1">
                  <c:v>13</c:v>
                </c:pt>
              </c:numCache>
            </c:numRef>
          </c:val>
          <c:extLst>
            <c:ext xmlns:c16="http://schemas.microsoft.com/office/drawing/2014/chart" uri="{C3380CC4-5D6E-409C-BE32-E72D297353CC}">
              <c16:uniqueId val="{00000009-06A9-9E44-B63F-02FFA11A3B96}"/>
            </c:ext>
          </c:extLst>
        </c:ser>
        <c:ser>
          <c:idx val="2"/>
          <c:order val="1"/>
          <c:tx>
            <c:strRef>
              <c:f>Sheet1!$D$1</c:f>
              <c:strCache>
                <c:ptCount val="1"/>
                <c:pt idx="0">
                  <c:v>Column3</c:v>
                </c:pt>
              </c:strCache>
            </c:strRef>
          </c:tx>
          <c:spPr>
            <a:ln w="12700">
              <a:solidFill>
                <a:schemeClr val="bg1">
                  <a:lumMod val="95000"/>
                </a:schemeClr>
              </a:solidFill>
            </a:ln>
          </c:spPr>
          <c:dPt>
            <c:idx val="0"/>
            <c:bubble3D val="0"/>
            <c:spPr>
              <a:noFill/>
              <a:ln w="12700">
                <a:solidFill>
                  <a:schemeClr val="bg1">
                    <a:lumMod val="95000"/>
                  </a:schemeClr>
                </a:solidFill>
              </a:ln>
              <a:effectLst/>
            </c:spPr>
            <c:extLst>
              <c:ext xmlns:c16="http://schemas.microsoft.com/office/drawing/2014/chart" uri="{C3380CC4-5D6E-409C-BE32-E72D297353CC}">
                <c16:uniqueId val="{0000000B-06A9-9E44-B63F-02FFA11A3B96}"/>
              </c:ext>
            </c:extLst>
          </c:dPt>
          <c:dPt>
            <c:idx val="1"/>
            <c:bubble3D val="0"/>
            <c:spPr>
              <a:solidFill>
                <a:srgbClr val="1B355D"/>
              </a:solidFill>
              <a:ln w="12700">
                <a:solidFill>
                  <a:schemeClr val="bg1">
                    <a:lumMod val="95000"/>
                  </a:schemeClr>
                </a:solidFill>
              </a:ln>
              <a:effectLst/>
            </c:spPr>
            <c:extLst>
              <c:ext xmlns:c16="http://schemas.microsoft.com/office/drawing/2014/chart" uri="{C3380CC4-5D6E-409C-BE32-E72D297353CC}">
                <c16:uniqueId val="{0000000D-06A9-9E44-B63F-02FFA11A3B96}"/>
              </c:ext>
            </c:extLst>
          </c:dPt>
          <c:dLbls>
            <c:delete val="1"/>
          </c:dLbls>
          <c:cat>
            <c:numRef>
              <c:f>Sheet1!$A$2:$A$3</c:f>
              <c:numCache>
                <c:formatCode>General</c:formatCode>
                <c:ptCount val="2"/>
              </c:numCache>
            </c:numRef>
          </c:cat>
          <c:val>
            <c:numRef>
              <c:f>Sheet1!$C$2:$C$3</c:f>
              <c:numCache>
                <c:formatCode>General</c:formatCode>
                <c:ptCount val="2"/>
                <c:pt idx="0">
                  <c:v>80</c:v>
                </c:pt>
                <c:pt idx="1">
                  <c:v>20</c:v>
                </c:pt>
              </c:numCache>
            </c:numRef>
          </c:val>
          <c:extLst>
            <c:ext xmlns:c16="http://schemas.microsoft.com/office/drawing/2014/chart" uri="{C3380CC4-5D6E-409C-BE32-E72D297353CC}">
              <c16:uniqueId val="{0000000E-06A9-9E44-B63F-02FFA11A3B96}"/>
            </c:ext>
          </c:extLst>
        </c:ser>
        <c:ser>
          <c:idx val="3"/>
          <c:order val="2"/>
          <c:tx>
            <c:strRef>
              <c:f>Sheet1!#REF!</c:f>
              <c:strCache>
                <c:ptCount val="1"/>
                <c:pt idx="0">
                  <c:v>#REF!</c:v>
                </c:pt>
              </c:strCache>
            </c:strRef>
          </c:tx>
          <c:spPr>
            <a:noFill/>
            <a:ln w="12700">
              <a:solidFill>
                <a:schemeClr val="bg1">
                  <a:lumMod val="95000"/>
                </a:schemeClr>
              </a:solidFill>
            </a:ln>
          </c:spPr>
          <c:dPt>
            <c:idx val="0"/>
            <c:bubble3D val="0"/>
            <c:spPr>
              <a:noFill/>
              <a:ln w="12700">
                <a:solidFill>
                  <a:schemeClr val="bg1">
                    <a:lumMod val="95000"/>
                  </a:schemeClr>
                </a:solidFill>
              </a:ln>
              <a:effectLst/>
            </c:spPr>
            <c:extLst>
              <c:ext xmlns:c16="http://schemas.microsoft.com/office/drawing/2014/chart" uri="{C3380CC4-5D6E-409C-BE32-E72D297353CC}">
                <c16:uniqueId val="{00000010-06A9-9E44-B63F-02FFA11A3B96}"/>
              </c:ext>
            </c:extLst>
          </c:dPt>
          <c:dPt>
            <c:idx val="1"/>
            <c:bubble3D val="0"/>
            <c:spPr>
              <a:solidFill>
                <a:schemeClr val="accent4"/>
              </a:solidFill>
              <a:ln w="12700">
                <a:solidFill>
                  <a:schemeClr val="bg1">
                    <a:lumMod val="95000"/>
                  </a:schemeClr>
                </a:solidFill>
              </a:ln>
              <a:effectLst/>
            </c:spPr>
            <c:extLst>
              <c:ext xmlns:c16="http://schemas.microsoft.com/office/drawing/2014/chart" uri="{C3380CC4-5D6E-409C-BE32-E72D297353CC}">
                <c16:uniqueId val="{00000012-06A9-9E44-B63F-02FFA11A3B96}"/>
              </c:ext>
            </c:extLst>
          </c:dPt>
          <c:dLbls>
            <c:delete val="1"/>
          </c:dLbls>
          <c:cat>
            <c:numRef>
              <c:f>Sheet1!$A$2:$A$3</c:f>
              <c:numCache>
                <c:formatCode>General</c:formatCode>
                <c:ptCount val="2"/>
              </c:numCache>
            </c:numRef>
          </c:cat>
          <c:val>
            <c:numRef>
              <c:f>Sheet1!$B$2:$B$3</c:f>
              <c:numCache>
                <c:formatCode>General</c:formatCode>
                <c:ptCount val="2"/>
                <c:pt idx="0">
                  <c:v>80</c:v>
                </c:pt>
                <c:pt idx="1">
                  <c:v>20</c:v>
                </c:pt>
              </c:numCache>
            </c:numRef>
          </c:val>
          <c:extLst>
            <c:ext xmlns:c16="http://schemas.microsoft.com/office/drawing/2014/chart" uri="{C3380CC4-5D6E-409C-BE32-E72D297353CC}">
              <c16:uniqueId val="{00000013-06A9-9E44-B63F-02FFA11A3B96}"/>
            </c:ext>
          </c:extLst>
        </c:ser>
        <c:dLbls>
          <c:showLegendKey val="0"/>
          <c:showVal val="1"/>
          <c:showCatName val="1"/>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0.76658</cdr:x>
      <cdr:y>0.44518</cdr:y>
    </cdr:from>
    <cdr:to>
      <cdr:x>0.8727</cdr:x>
      <cdr:y>0.48255</cdr:y>
    </cdr:to>
    <cdr:sp macro="" textlink="">
      <cdr:nvSpPr>
        <cdr:cNvPr id="2" name="Rectangle 1">
          <a:extLst xmlns:a="http://schemas.openxmlformats.org/drawingml/2006/main">
            <a:ext uri="{FF2B5EF4-FFF2-40B4-BE49-F238E27FC236}">
              <a16:creationId xmlns:a16="http://schemas.microsoft.com/office/drawing/2014/main" id="{51C7FBF3-B8B4-B94B-A41A-75296F5C4C58}"/>
            </a:ext>
          </a:extLst>
        </cdr:cNvPr>
        <cdr:cNvSpPr/>
      </cdr:nvSpPr>
      <cdr:spPr>
        <a:xfrm xmlns:a="http://schemas.openxmlformats.org/drawingml/2006/main">
          <a:off x="2958721" y="2058631"/>
          <a:ext cx="409575" cy="172824"/>
        </a:xfrm>
        <a:prstGeom xmlns:a="http://schemas.openxmlformats.org/drawingml/2006/main" prst="rect">
          <a:avLst/>
        </a:prstGeom>
        <a:noFill xmlns:a="http://schemas.openxmlformats.org/drawingml/2006/main"/>
        <a:ln xmlns:a="http://schemas.openxmlformats.org/drawingml/2006/main" w="31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E20AE77-6706-49F8-8E11-B5B8FB42BA60}" type="datetimeFigureOut">
              <a:rPr lang="en-US" smtClean="0"/>
              <a:t>6/3/2022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70EC20C-FE65-474A-AF21-97B9298C9240}" type="slidenum">
              <a:rPr lang="en-US" smtClean="0"/>
              <a:t>‹#›</a:t>
            </a:fld>
            <a:endParaRPr lang="en-US" dirty="0"/>
          </a:p>
        </p:txBody>
      </p:sp>
    </p:spTree>
    <p:extLst>
      <p:ext uri="{BB962C8B-B14F-4D97-AF65-F5344CB8AC3E}">
        <p14:creationId xmlns:p14="http://schemas.microsoft.com/office/powerpoint/2010/main" val="747694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Rectangle 4"/>
          <p:cNvSpPr>
            <a:spLocks noGrp="1" noRot="1" noChangeAspect="1" noChangeArrowheads="1" noTextEdit="1"/>
          </p:cNvSpPr>
          <p:nvPr>
            <p:ph type="sldImg" idx="2"/>
          </p:nvPr>
        </p:nvSpPr>
        <p:spPr bwMode="auto">
          <a:xfrm>
            <a:off x="254000" y="228600"/>
            <a:ext cx="6502400" cy="3657600"/>
          </a:xfrm>
          <a:prstGeom prst="rect">
            <a:avLst/>
          </a:prstGeom>
          <a:noFill/>
          <a:ln w="12700">
            <a:solidFill>
              <a:schemeClr val="tx1"/>
            </a:solidFill>
            <a:miter lim="800000"/>
            <a:headEnd/>
            <a:tailEnd/>
          </a:ln>
        </p:spPr>
      </p:sp>
      <p:sp>
        <p:nvSpPr>
          <p:cNvPr id="6149" name="Rectangle 5"/>
          <p:cNvSpPr>
            <a:spLocks noGrp="1" noChangeArrowheads="1"/>
          </p:cNvSpPr>
          <p:nvPr>
            <p:ph type="body" sz="quarter" idx="3"/>
          </p:nvPr>
        </p:nvSpPr>
        <p:spPr bwMode="auto">
          <a:xfrm>
            <a:off x="227076" y="4114800"/>
            <a:ext cx="6556248" cy="46177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1" name="Rectangle 7"/>
          <p:cNvSpPr>
            <a:spLocks noGrp="1" noChangeArrowheads="1"/>
          </p:cNvSpPr>
          <p:nvPr>
            <p:ph type="sldNum" sz="quarter" idx="5"/>
          </p:nvPr>
        </p:nvSpPr>
        <p:spPr bwMode="auto">
          <a:xfrm>
            <a:off x="6324600" y="8957846"/>
            <a:ext cx="685800" cy="338554"/>
          </a:xfrm>
          <a:prstGeom prst="rect">
            <a:avLst/>
          </a:prstGeom>
          <a:noFill/>
          <a:ln w="9525">
            <a:noFill/>
            <a:miter lim="800000"/>
            <a:headEnd/>
            <a:tailEnd/>
          </a:ln>
          <a:effectLst/>
        </p:spPr>
        <p:txBody>
          <a:bodyPr vert="horz" wrap="square" lIns="93177" tIns="91440" rIns="93177" bIns="91440" numCol="1" anchor="ctr" anchorCtr="0" compatLnSpc="1">
            <a:prstTxWarp prst="textNoShape">
              <a:avLst/>
            </a:prstTxWarp>
            <a:noAutofit/>
          </a:bodyPr>
          <a:lstStyle>
            <a:lvl1pPr algn="r">
              <a:defRPr sz="1000">
                <a:latin typeface="+mj-lt"/>
              </a:defRPr>
            </a:lvl1pPr>
          </a:lstStyle>
          <a:p>
            <a:pPr>
              <a:defRPr/>
            </a:pPr>
            <a:fld id="{26EBEF29-FB55-4911-BE7B-AB980B121A0D}" type="slidenum">
              <a:rPr lang="en-US" smtClean="0"/>
              <a:pPr>
                <a:defRPr/>
              </a:pPr>
              <a:t>‹#›</a:t>
            </a:fld>
            <a:endParaRPr lang="en-US" dirty="0"/>
          </a:p>
        </p:txBody>
      </p:sp>
    </p:spTree>
    <p:extLst>
      <p:ext uri="{BB962C8B-B14F-4D97-AF65-F5344CB8AC3E}">
        <p14:creationId xmlns:p14="http://schemas.microsoft.com/office/powerpoint/2010/main" val="119689562"/>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sz="1200" kern="1200">
        <a:solidFill>
          <a:schemeClr val="tx1"/>
        </a:solidFill>
        <a:latin typeface="+mn-lt"/>
        <a:ea typeface="+mn-ea"/>
        <a:cs typeface="Arial" charset="0"/>
      </a:defRPr>
    </a:lvl1pPr>
    <a:lvl2pPr marL="231775" indent="0" algn="l" rtl="0" eaLnBrk="0" fontAlgn="base" hangingPunct="0">
      <a:spcBef>
        <a:spcPts val="0"/>
      </a:spcBef>
      <a:spcAft>
        <a:spcPct val="0"/>
      </a:spcAft>
      <a:defRPr sz="1200" kern="1200">
        <a:solidFill>
          <a:schemeClr val="tx1"/>
        </a:solidFill>
        <a:latin typeface="+mn-lt"/>
        <a:ea typeface="+mn-ea"/>
        <a:cs typeface="Arial" charset="0"/>
      </a:defRPr>
    </a:lvl2pPr>
    <a:lvl3pPr marL="465138" indent="0" algn="l" rtl="0" eaLnBrk="0" fontAlgn="base" hangingPunct="0">
      <a:spcBef>
        <a:spcPts val="0"/>
      </a:spcBef>
      <a:spcAft>
        <a:spcPct val="0"/>
      </a:spcAft>
      <a:defRPr sz="1200" kern="1200">
        <a:solidFill>
          <a:schemeClr val="tx1"/>
        </a:solidFill>
        <a:latin typeface="+mn-lt"/>
        <a:ea typeface="+mn-ea"/>
        <a:cs typeface="Arial" charset="0"/>
      </a:defRPr>
    </a:lvl3pPr>
    <a:lvl4pPr marL="682625" indent="0" algn="l" rtl="0" eaLnBrk="0" fontAlgn="base" hangingPunct="0">
      <a:spcBef>
        <a:spcPts val="0"/>
      </a:spcBef>
      <a:spcAft>
        <a:spcPct val="0"/>
      </a:spcAft>
      <a:defRPr sz="1200" kern="1200">
        <a:solidFill>
          <a:schemeClr val="tx1"/>
        </a:solidFill>
        <a:latin typeface="+mn-lt"/>
        <a:ea typeface="+mn-ea"/>
        <a:cs typeface="Arial" charset="0"/>
      </a:defRPr>
    </a:lvl4pPr>
    <a:lvl5pPr marL="914400" indent="0" algn="l" rtl="0" eaLnBrk="0" fontAlgn="base" hangingPunct="0">
      <a:spcBef>
        <a:spcPts val="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EBEF29-FB55-4911-BE7B-AB980B121A0D}" type="slidenum">
              <a:rPr lang="en-US" smtClean="0"/>
              <a:pPr>
                <a:defRPr/>
              </a:pPr>
              <a:t>1</a:t>
            </a:fld>
            <a:endParaRPr lang="en-US" dirty="0"/>
          </a:p>
        </p:txBody>
      </p:sp>
    </p:spTree>
    <p:extLst>
      <p:ext uri="{BB962C8B-B14F-4D97-AF65-F5344CB8AC3E}">
        <p14:creationId xmlns:p14="http://schemas.microsoft.com/office/powerpoint/2010/main" val="191011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EBEF29-FB55-4911-BE7B-AB980B121A0D}" type="slidenum">
              <a:rPr lang="en-US" smtClean="0"/>
              <a:pPr>
                <a:defRPr/>
              </a:pPr>
              <a:t>5</a:t>
            </a:fld>
            <a:endParaRPr lang="en-US" dirty="0"/>
          </a:p>
        </p:txBody>
      </p:sp>
    </p:spTree>
    <p:extLst>
      <p:ext uri="{BB962C8B-B14F-4D97-AF65-F5344CB8AC3E}">
        <p14:creationId xmlns:p14="http://schemas.microsoft.com/office/powerpoint/2010/main" val="2408484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center is committed to measuring and tracking this over 100 years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BEF29-FB55-4911-BE7B-AB980B121A0D}" type="slidenum">
              <a:rPr kumimoji="0" lang="en-US" sz="1000" b="0" i="0" u="none" strike="noStrike" kern="1200" cap="none" spc="0" normalizeH="0" baseline="0" noProof="0" smtClean="0">
                <a:ln>
                  <a:noFill/>
                </a:ln>
                <a:solidFill>
                  <a:srgbClr val="404545"/>
                </a:solidFill>
                <a:effectLst/>
                <a:uLnTx/>
                <a:uFillTx/>
                <a:latin typeface="Georgi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404545"/>
              </a:solidFill>
              <a:effectLst/>
              <a:uLnTx/>
              <a:uFillTx/>
              <a:latin typeface="Georgia"/>
              <a:ea typeface="+mn-ea"/>
              <a:cs typeface="Arial" charset="0"/>
            </a:endParaRPr>
          </a:p>
        </p:txBody>
      </p:sp>
    </p:spTree>
    <p:extLst>
      <p:ext uri="{BB962C8B-B14F-4D97-AF65-F5344CB8AC3E}">
        <p14:creationId xmlns:p14="http://schemas.microsoft.com/office/powerpoint/2010/main" val="4544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*add animation with data point on interactions for Blacks*  41% of Black Americans had a negative experience</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Reset the conversation and the narrative that a request for change means Blacks are anti-police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BEF29-FB55-4911-BE7B-AB980B121A0D}" type="slidenum">
              <a:rPr kumimoji="0" lang="en-US" sz="1000" b="0" i="0" u="none" strike="noStrike" kern="1200" cap="none" spc="0" normalizeH="0" baseline="0" noProof="0" smtClean="0">
                <a:ln>
                  <a:noFill/>
                </a:ln>
                <a:solidFill>
                  <a:srgbClr val="404545"/>
                </a:solidFill>
                <a:effectLst/>
                <a:uLnTx/>
                <a:uFillTx/>
                <a:latin typeface="Georgi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000" b="0" i="0" u="none" strike="noStrike" kern="1200" cap="none" spc="0" normalizeH="0" baseline="0" noProof="0" dirty="0">
              <a:ln>
                <a:noFill/>
              </a:ln>
              <a:solidFill>
                <a:srgbClr val="404545"/>
              </a:solidFill>
              <a:effectLst/>
              <a:uLnTx/>
              <a:uFillTx/>
              <a:latin typeface="Georgia"/>
              <a:ea typeface="+mn-ea"/>
              <a:cs typeface="Arial" charset="0"/>
            </a:endParaRPr>
          </a:p>
        </p:txBody>
      </p:sp>
    </p:spTree>
    <p:extLst>
      <p:ext uri="{BB962C8B-B14F-4D97-AF65-F5344CB8AC3E}">
        <p14:creationId xmlns:p14="http://schemas.microsoft.com/office/powerpoint/2010/main" val="12262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EBEF29-FB55-4911-BE7B-AB980B121A0D}" type="slidenum">
              <a:rPr lang="en-US" smtClean="0"/>
              <a:pPr>
                <a:defRPr/>
              </a:pPr>
              <a:t>10</a:t>
            </a:fld>
            <a:endParaRPr lang="en-US" dirty="0"/>
          </a:p>
        </p:txBody>
      </p:sp>
    </p:spTree>
    <p:extLst>
      <p:ext uri="{BB962C8B-B14F-4D97-AF65-F5344CB8AC3E}">
        <p14:creationId xmlns:p14="http://schemas.microsoft.com/office/powerpoint/2010/main" val="301026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EBEF29-FB55-4911-BE7B-AB980B121A0D}" type="slidenum">
              <a:rPr lang="en-US" smtClean="0"/>
              <a:pPr>
                <a:defRPr/>
              </a:pPr>
              <a:t>14</a:t>
            </a:fld>
            <a:endParaRPr lang="en-US" dirty="0"/>
          </a:p>
        </p:txBody>
      </p:sp>
    </p:spTree>
    <p:extLst>
      <p:ext uri="{BB962C8B-B14F-4D97-AF65-F5344CB8AC3E}">
        <p14:creationId xmlns:p14="http://schemas.microsoft.com/office/powerpoint/2010/main" val="2854003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file:////Volumes/graphics/GALLUP_GRAPHICS/Tools/1_Starter/Templates/PowerPoint/widescreen/_images/iStock_86092671_small.jpg" TargetMode="External"/><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4.jpe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0" y="2841554"/>
            <a:ext cx="11961876"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0" y="3826265"/>
            <a:ext cx="11961876"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7" name="Slide Number Placeholder 6">
            <a:extLst>
              <a:ext uri="{FF2B5EF4-FFF2-40B4-BE49-F238E27FC236}">
                <a16:creationId xmlns:a16="http://schemas.microsoft.com/office/drawing/2014/main" id="{6CC8D905-1967-2A4A-A8B7-AD9D27CEDA64}"/>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cxnSp>
        <p:nvCxnSpPr>
          <p:cNvPr id="6" name="Straight Connector 5">
            <a:extLst>
              <a:ext uri="{FF2B5EF4-FFF2-40B4-BE49-F238E27FC236}">
                <a16:creationId xmlns:a16="http://schemas.microsoft.com/office/drawing/2014/main" id="{367B56DD-B713-4542-BAFE-48FFB6478C98}"/>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Option 1: 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27575269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Option 2: Title Slide">
    <p:bg>
      <p:bgPr>
        <a:solidFill>
          <a:schemeClr val="bg1"/>
        </a:solidFill>
        <a:effectLst/>
      </p:bgPr>
    </p:bg>
    <p:spTree>
      <p:nvGrpSpPr>
        <p:cNvPr id="1" name=""/>
        <p:cNvGrpSpPr/>
        <p:nvPr/>
      </p:nvGrpSpPr>
      <p:grpSpPr>
        <a:xfrm>
          <a:off x="0" y="0"/>
          <a:ext cx="0" cy="0"/>
          <a:chOff x="0" y="0"/>
          <a:chExt cx="0" cy="0"/>
        </a:xfrm>
      </p:grpSpPr>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tx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tx2"/>
                </a:solidFill>
                <a:latin typeface="+mn-lt"/>
                <a:cs typeface="Arial" pitchFamily="34" charset="0"/>
              </a:defRPr>
            </a:lvl1pPr>
          </a:lstStyle>
          <a:p>
            <a:r>
              <a:rPr lang="en-US" dirty="0"/>
              <a:t>SUBTITLE </a:t>
            </a:r>
            <a:r>
              <a:rPr lang="mr-IN" dirty="0"/>
              <a:t>–</a:t>
            </a:r>
            <a:r>
              <a:rPr lang="en-US" dirty="0"/>
              <a:t> ALL CAPS, 1PT TRACKING</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43675"/>
            <a:ext cx="1028700" cy="171450"/>
          </a:xfrm>
          <a:prstGeom prst="rect">
            <a:avLst/>
          </a:prstGeom>
        </p:spPr>
      </p:pic>
      <p:sp>
        <p:nvSpPr>
          <p:cNvPr id="6" name="Rectangle 5"/>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672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Option 2: Title Slide">
    <p:bg>
      <p:bgPr>
        <a:solidFill>
          <a:schemeClr val="tx1"/>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659B8DE-2B0A-1A47-A503-92BDAC02CD0F}"/>
              </a:ext>
            </a:extLst>
          </p:cNvPr>
          <p:cNvSpPr>
            <a:spLocks noGrp="1" noChangeArrowheads="1"/>
          </p:cNvSpPr>
          <p:nvPr>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6" name="Rectangle 9">
            <a:extLst>
              <a:ext uri="{FF2B5EF4-FFF2-40B4-BE49-F238E27FC236}">
                <a16:creationId xmlns:a16="http://schemas.microsoft.com/office/drawing/2014/main" id="{83ABDA1C-6E1F-424D-BC0D-8AF9252024CC}"/>
              </a:ext>
            </a:extLst>
          </p:cNvPr>
          <p:cNvSpPr>
            <a:spLocks noGrp="1" noChangeArrowheads="1"/>
          </p:cNvSpPr>
          <p:nvPr>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5"/>
                </a:solidFill>
                <a:latin typeface="+mn-lt"/>
                <a:cs typeface="Arial" pitchFamily="34" charset="0"/>
              </a:defRPr>
            </a:lvl1pPr>
          </a:lstStyle>
          <a:p>
            <a:r>
              <a:rPr lang="en-US" dirty="0"/>
              <a:t>SUBTITLE </a:t>
            </a:r>
            <a:r>
              <a:rPr lang="mr-IN" dirty="0"/>
              <a:t>–</a:t>
            </a:r>
            <a:r>
              <a:rPr lang="en-US" dirty="0"/>
              <a:t> ALL CAPS, 1PT TRACKING</a:t>
            </a:r>
          </a:p>
        </p:txBody>
      </p:sp>
      <p:pic>
        <p:nvPicPr>
          <p:cNvPr id="7" name="Picture 6">
            <a:extLst>
              <a:ext uri="{FF2B5EF4-FFF2-40B4-BE49-F238E27FC236}">
                <a16:creationId xmlns:a16="http://schemas.microsoft.com/office/drawing/2014/main" id="{46D48344-FBB8-4945-84AF-84EF45F69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8" name="Rectangle 7">
            <a:extLst>
              <a:ext uri="{FF2B5EF4-FFF2-40B4-BE49-F238E27FC236}">
                <a16:creationId xmlns:a16="http://schemas.microsoft.com/office/drawing/2014/main" id="{9D19CDAB-E731-814E-B720-D4967317C8F8}"/>
              </a:ext>
            </a:extLst>
          </p:cNvPr>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2724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_Option 2: Title Slide">
    <p:bg>
      <p:bgPr>
        <a:solidFill>
          <a:schemeClr val="tx1"/>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659B8DE-2B0A-1A47-A503-92BDAC02CD0F}"/>
              </a:ext>
            </a:extLst>
          </p:cNvPr>
          <p:cNvSpPr>
            <a:spLocks noGrp="1" noChangeArrowheads="1"/>
          </p:cNvSpPr>
          <p:nvPr>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6" name="Rectangle 9">
            <a:extLst>
              <a:ext uri="{FF2B5EF4-FFF2-40B4-BE49-F238E27FC236}">
                <a16:creationId xmlns:a16="http://schemas.microsoft.com/office/drawing/2014/main" id="{83ABDA1C-6E1F-424D-BC0D-8AF9252024CC}"/>
              </a:ext>
            </a:extLst>
          </p:cNvPr>
          <p:cNvSpPr>
            <a:spLocks noGrp="1" noChangeArrowheads="1"/>
          </p:cNvSpPr>
          <p:nvPr>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5"/>
                </a:solidFill>
                <a:latin typeface="+mn-lt"/>
                <a:cs typeface="Arial" pitchFamily="34" charset="0"/>
              </a:defRPr>
            </a:lvl1pPr>
          </a:lstStyle>
          <a:p>
            <a:r>
              <a:rPr lang="en-US" dirty="0"/>
              <a:t>SUBTITLE </a:t>
            </a:r>
            <a:r>
              <a:rPr lang="mr-IN" dirty="0"/>
              <a:t>–</a:t>
            </a:r>
            <a:r>
              <a:rPr lang="en-US" dirty="0"/>
              <a:t> ALL CAPS, 1PT TRACKING</a:t>
            </a:r>
          </a:p>
        </p:txBody>
      </p:sp>
    </p:spTree>
    <p:extLst>
      <p:ext uri="{BB962C8B-B14F-4D97-AF65-F5344CB8AC3E}">
        <p14:creationId xmlns:p14="http://schemas.microsoft.com/office/powerpoint/2010/main" val="17730343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3" name="Straight Connector 2"/>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084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Option 1: Section Divider">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7003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Option 1: Section Divider">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ext, light&#10;&#10;Description automatically generated">
            <a:extLst>
              <a:ext uri="{FF2B5EF4-FFF2-40B4-BE49-F238E27FC236}">
                <a16:creationId xmlns:a16="http://schemas.microsoft.com/office/drawing/2014/main" id="{67E15616-754E-4442-8E55-A3639157F20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 y="0"/>
            <a:ext cx="12192000" cy="6439421"/>
          </a:xfrm>
          <a:prstGeom prst="rect">
            <a:avLst/>
          </a:prstGeom>
          <a:noFill/>
        </p:spPr>
      </p:pic>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4768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Option 1: Section Divider">
    <p:bg>
      <p:bgPr>
        <a:solidFill>
          <a:schemeClr val="tx2"/>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16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Tree>
    <p:extLst>
      <p:ext uri="{BB962C8B-B14F-4D97-AF65-F5344CB8AC3E}">
        <p14:creationId xmlns:p14="http://schemas.microsoft.com/office/powerpoint/2010/main" val="1457619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638" y="1012208"/>
            <a:ext cx="11687237" cy="4813600"/>
          </a:xfrm>
          <a:prstGeom prst="rect">
            <a:avLst/>
          </a:prstGeom>
        </p:spPr>
        <p:txBody>
          <a:bodyPr/>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441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ption 1: Section Divider">
    <p:bg>
      <p:bgPr>
        <a:solidFill>
          <a:schemeClr val="tx1"/>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0" y="2841554"/>
            <a:ext cx="11961876"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0" y="3826265"/>
            <a:ext cx="11961876"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accent6"/>
                </a:solidFill>
                <a:latin typeface="+mn-lt"/>
                <a:cs typeface="Arial" pitchFamily="34" charset="0"/>
              </a:defRPr>
            </a:lvl1pPr>
          </a:lstStyle>
          <a:p>
            <a:r>
              <a:rPr lang="en-US" dirty="0"/>
              <a:t>SUBTITLE </a:t>
            </a:r>
            <a:r>
              <a:rPr lang="mr-IN" dirty="0"/>
              <a:t>–</a:t>
            </a:r>
            <a:r>
              <a:rPr lang="en-US" dirty="0"/>
              <a:t> ALL CAPS, TRACKING AT 1 PT  </a:t>
            </a:r>
          </a:p>
        </p:txBody>
      </p:sp>
      <p:sp>
        <p:nvSpPr>
          <p:cNvPr id="4" name="Slide Number Placeholder 3">
            <a:extLst>
              <a:ext uri="{FF2B5EF4-FFF2-40B4-BE49-F238E27FC236}">
                <a16:creationId xmlns:a16="http://schemas.microsoft.com/office/drawing/2014/main" id="{52724771-A539-E843-9675-BD1E23EA16F5}"/>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cxnSp>
        <p:nvCxnSpPr>
          <p:cNvPr id="7" name="Straight Connector 6">
            <a:extLst>
              <a:ext uri="{FF2B5EF4-FFF2-40B4-BE49-F238E27FC236}">
                <a16:creationId xmlns:a16="http://schemas.microsoft.com/office/drawing/2014/main" id="{E8D21989-9E9A-5D40-90F9-5C0FD5885B32}"/>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12 Copy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GB" noProof="0"/>
              <a:t>Q</a:t>
            </a:r>
            <a:r>
              <a:rPr lang="en-GB" baseline="30000" noProof="0"/>
              <a:t>12</a:t>
            </a:r>
            <a:r>
              <a:rPr lang="en-GB" sz="2000" baseline="50000" noProof="0"/>
              <a:t>®</a:t>
            </a:r>
            <a:r>
              <a:rPr lang="en-GB" noProof="0"/>
              <a:t> Copyright Slide One-line Title</a:t>
            </a:r>
          </a:p>
        </p:txBody>
      </p:sp>
      <p:sp>
        <p:nvSpPr>
          <p:cNvPr id="3" name="Footer Placeholder 2"/>
          <p:cNvSpPr>
            <a:spLocks noGrp="1"/>
          </p:cNvSpPr>
          <p:nvPr>
            <p:ph type="ftr" sz="quarter" idx="10"/>
          </p:nvPr>
        </p:nvSpPr>
        <p:spPr/>
        <p:txBody>
          <a:bodyPr/>
          <a:lstStyle/>
          <a:p>
            <a:endParaRPr lang="en-GB" noProof="0"/>
          </a:p>
        </p:txBody>
      </p:sp>
      <p:sp>
        <p:nvSpPr>
          <p:cNvPr id="7" name="Rectangle 6">
            <a:extLst>
              <a:ext uri="{FF2B5EF4-FFF2-40B4-BE49-F238E27FC236}">
                <a16:creationId xmlns:a16="http://schemas.microsoft.com/office/drawing/2014/main" id="{F263CD40-1D48-4217-9D14-5230194BEFD1}"/>
              </a:ext>
            </a:extLst>
          </p:cNvPr>
          <p:cNvSpPr/>
          <p:nvPr userDrawn="1"/>
        </p:nvSpPr>
        <p:spPr>
          <a:xfrm>
            <a:off x="0" y="6430137"/>
            <a:ext cx="12192000" cy="427863"/>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latin typeface="Arial" charset="0"/>
            </a:endParaRPr>
          </a:p>
        </p:txBody>
      </p:sp>
      <p:pic>
        <p:nvPicPr>
          <p:cNvPr id="8" name="Picture 7">
            <a:extLst>
              <a:ext uri="{FF2B5EF4-FFF2-40B4-BE49-F238E27FC236}">
                <a16:creationId xmlns:a16="http://schemas.microsoft.com/office/drawing/2014/main" id="{A4C1D0ED-AEBB-4515-A02C-65074197F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9" name="Slide Number Placeholder 1">
            <a:extLst>
              <a:ext uri="{FF2B5EF4-FFF2-40B4-BE49-F238E27FC236}">
                <a16:creationId xmlns:a16="http://schemas.microsoft.com/office/drawing/2014/main" id="{531A6EB1-2443-474A-90F8-A565466BC9E8}"/>
              </a:ext>
            </a:extLst>
          </p:cNvPr>
          <p:cNvSpPr>
            <a:spLocks noGrp="1"/>
          </p:cNvSpPr>
          <p:nvPr>
            <p:ph type="sldNum" sz="quarter" idx="4"/>
          </p:nvPr>
        </p:nvSpPr>
        <p:spPr>
          <a:xfrm>
            <a:off x="76200" y="6478361"/>
            <a:ext cx="404875" cy="365125"/>
          </a:xfrm>
          <a:prstGeom prst="rect">
            <a:avLst/>
          </a:prstGeom>
        </p:spPr>
        <p:txBody>
          <a:bodyPr vert="horz" lIns="91440" tIns="45720" rIns="91440" bIns="45720" rtlCol="0" anchor="ctr"/>
          <a:lstStyle>
            <a:lvl1pPr algn="ctr">
              <a:defRPr sz="900">
                <a:solidFill>
                  <a:schemeClr val="accent2"/>
                </a:solidFill>
              </a:defRPr>
            </a:lvl1pPr>
          </a:lstStyle>
          <a:p>
            <a:fld id="{59E3E2AC-ACB3-5544-BE29-32D30D23532C}" type="slidenum">
              <a:rPr lang="en-GB" smtClean="0">
                <a:solidFill>
                  <a:schemeClr val="accent5"/>
                </a:solidFill>
              </a:rPr>
              <a:pPr/>
              <a:t>‹#›</a:t>
            </a:fld>
            <a:r>
              <a:rPr lang="en-GB" dirty="0"/>
              <a:t> </a:t>
            </a:r>
          </a:p>
        </p:txBody>
      </p:sp>
      <p:cxnSp>
        <p:nvCxnSpPr>
          <p:cNvPr id="10" name="Straight Connector 9">
            <a:extLst>
              <a:ext uri="{FF2B5EF4-FFF2-40B4-BE49-F238E27FC236}">
                <a16:creationId xmlns:a16="http://schemas.microsoft.com/office/drawing/2014/main" id="{5F004556-C7E8-4507-B691-52988869BB84}"/>
              </a:ext>
            </a:extLst>
          </p:cNvPr>
          <p:cNvCxnSpPr/>
          <p:nvPr userDrawn="1"/>
        </p:nvCxnSpPr>
        <p:spPr>
          <a:xfrm flipV="1">
            <a:off x="482591" y="6554289"/>
            <a:ext cx="0" cy="33304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374E379-9F34-43F6-8BE0-4E5A06811304}"/>
              </a:ext>
            </a:extLst>
          </p:cNvPr>
          <p:cNvSpPr/>
          <p:nvPr userDrawn="1"/>
        </p:nvSpPr>
        <p:spPr>
          <a:xfrm>
            <a:off x="536091" y="6453174"/>
            <a:ext cx="6096000" cy="415498"/>
          </a:xfrm>
          <a:prstGeom prst="rect">
            <a:avLst/>
          </a:prstGeom>
        </p:spPr>
        <p:txBody>
          <a:bodyPr>
            <a:spAutoFit/>
          </a:bodyPr>
          <a:lstStyle/>
          <a:p>
            <a:r>
              <a:rPr lang="en-GB" sz="700" kern="1200" dirty="0">
                <a:solidFill>
                  <a:schemeClr val="accent3"/>
                </a:solidFill>
                <a:latin typeface="+mn-lt"/>
                <a:ea typeface="+mn-ea"/>
                <a:cs typeface="Arial" charset="0"/>
              </a:rPr>
              <a:t>Copyright © 1993-1998, 2021 Gallup, Inc. All rights reserved. </a:t>
            </a:r>
          </a:p>
          <a:p>
            <a:r>
              <a:rPr lang="en-GB" sz="700" kern="1200" dirty="0">
                <a:solidFill>
                  <a:schemeClr val="accent3"/>
                </a:solidFill>
                <a:latin typeface="+mn-lt"/>
                <a:ea typeface="+mn-ea"/>
                <a:cs typeface="Arial" charset="0"/>
              </a:rPr>
              <a:t>The Gallup Q</a:t>
            </a:r>
            <a:r>
              <a:rPr lang="en-GB" sz="700" kern="1200" baseline="30000" dirty="0">
                <a:solidFill>
                  <a:schemeClr val="accent3"/>
                </a:solidFill>
                <a:latin typeface="+mn-lt"/>
                <a:ea typeface="+mn-ea"/>
                <a:cs typeface="Arial" charset="0"/>
              </a:rPr>
              <a:t>12</a:t>
            </a:r>
            <a:r>
              <a:rPr lang="en-GB" sz="700" kern="1200" dirty="0">
                <a:solidFill>
                  <a:schemeClr val="accent3"/>
                </a:solidFill>
                <a:latin typeface="+mn-lt"/>
                <a:ea typeface="+mn-ea"/>
                <a:cs typeface="Arial" charset="0"/>
              </a:rPr>
              <a:t> items are Gallup proprietary information and are protected by law. </a:t>
            </a:r>
          </a:p>
          <a:p>
            <a:r>
              <a:rPr lang="en-GB" sz="700" kern="1200" dirty="0">
                <a:solidFill>
                  <a:schemeClr val="accent3"/>
                </a:solidFill>
                <a:latin typeface="+mn-lt"/>
                <a:ea typeface="+mn-ea"/>
                <a:cs typeface="Arial" charset="0"/>
              </a:rPr>
              <a:t>You may not administer a survey with the Q</a:t>
            </a:r>
            <a:r>
              <a:rPr lang="en-GB" sz="700" kern="1200" baseline="30000" dirty="0">
                <a:solidFill>
                  <a:schemeClr val="accent3"/>
                </a:solidFill>
                <a:latin typeface="+mn-lt"/>
                <a:ea typeface="+mn-ea"/>
                <a:cs typeface="Arial" charset="0"/>
              </a:rPr>
              <a:t>12</a:t>
            </a:r>
            <a:r>
              <a:rPr lang="en-GB" sz="700" kern="1200" dirty="0">
                <a:solidFill>
                  <a:schemeClr val="accent3"/>
                </a:solidFill>
                <a:latin typeface="+mn-lt"/>
                <a:ea typeface="+mn-ea"/>
                <a:cs typeface="Arial" charset="0"/>
              </a:rPr>
              <a:t> items or reproduce them without written consent from Gallup.</a:t>
            </a:r>
          </a:p>
        </p:txBody>
      </p:sp>
      <p:sp>
        <p:nvSpPr>
          <p:cNvPr id="12" name="Content Placeholder 5">
            <a:extLst>
              <a:ext uri="{FF2B5EF4-FFF2-40B4-BE49-F238E27FC236}">
                <a16:creationId xmlns:a16="http://schemas.microsoft.com/office/drawing/2014/main" id="{F94C0AA1-BD3D-6D4A-B7E5-96E45C5680B7}"/>
              </a:ext>
            </a:extLst>
          </p:cNvPr>
          <p:cNvSpPr>
            <a:spLocks noGrp="1"/>
          </p:cNvSpPr>
          <p:nvPr>
            <p:ph sz="quarter" idx="12"/>
          </p:nvPr>
        </p:nvSpPr>
        <p:spPr>
          <a:xfrm>
            <a:off x="274638" y="1012208"/>
            <a:ext cx="11687237" cy="4813600"/>
          </a:xfrm>
          <a:prstGeom prst="rect">
            <a:avLst/>
          </a:prstGeom>
        </p:spPr>
        <p:txBody>
          <a:bodyPr/>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74422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4320"/>
            <a:ext cx="11693091" cy="509451"/>
          </a:xfrm>
        </p:spPr>
        <p:txBody>
          <a:body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lvl1pPr algn="ctr">
              <a:defRPr/>
            </a:lvl1pPr>
          </a:lstStyle>
          <a:p>
            <a:fld id="{59E3E2AC-ACB3-5544-BE29-32D30D23532C}" type="slidenum">
              <a:rPr lang="en-US" smtClean="0"/>
              <a:pPr/>
              <a:t>‹#›</a:t>
            </a:fld>
            <a:r>
              <a:rPr lang="en-US"/>
              <a:t> </a:t>
            </a:r>
            <a:endParaRPr lang="en-US" dirty="0"/>
          </a:p>
        </p:txBody>
      </p:sp>
      <p:sp>
        <p:nvSpPr>
          <p:cNvPr id="6" name="Content Placeholder 5"/>
          <p:cNvSpPr>
            <a:spLocks noGrp="1"/>
          </p:cNvSpPr>
          <p:nvPr>
            <p:ph sz="quarter" idx="12"/>
          </p:nvPr>
        </p:nvSpPr>
        <p:spPr>
          <a:xfrm>
            <a:off x="274320"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6225941"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59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3606764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1737360"/>
            <a:ext cx="11687175"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97499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9" y="1737360"/>
            <a:ext cx="5743390"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0752" y="1743074"/>
            <a:ext cx="5731061" cy="4082601"/>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93233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10852863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11687175"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8022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5741152"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2991" y="2080636"/>
            <a:ext cx="5746284" cy="3745172"/>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00139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Tree>
    <p:extLst>
      <p:ext uri="{BB962C8B-B14F-4D97-AF65-F5344CB8AC3E}">
        <p14:creationId xmlns:p14="http://schemas.microsoft.com/office/powerpoint/2010/main" val="11106112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a:t> </a:t>
            </a:r>
            <a:endParaRPr lang="en-US" dirty="0"/>
          </a:p>
        </p:txBody>
      </p:sp>
    </p:spTree>
    <p:extLst>
      <p:ext uri="{BB962C8B-B14F-4D97-AF65-F5344CB8AC3E}">
        <p14:creationId xmlns:p14="http://schemas.microsoft.com/office/powerpoint/2010/main" val="200535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ption 1: Section Divider">
    <p:bg>
      <p:bgPr>
        <a:solidFill>
          <a:schemeClr val="tx2"/>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0" y="2841554"/>
            <a:ext cx="11961876"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0" y="3826265"/>
            <a:ext cx="11961876"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3" name="Slide Number Placeholder 2">
            <a:extLst>
              <a:ext uri="{FF2B5EF4-FFF2-40B4-BE49-F238E27FC236}">
                <a16:creationId xmlns:a16="http://schemas.microsoft.com/office/drawing/2014/main" id="{F4B00D6F-FA39-5349-8346-A38D9F585972}"/>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cxnSp>
        <p:nvCxnSpPr>
          <p:cNvPr id="7" name="Straight Connector 6">
            <a:extLst>
              <a:ext uri="{FF2B5EF4-FFF2-40B4-BE49-F238E27FC236}">
                <a16:creationId xmlns:a16="http://schemas.microsoft.com/office/drawing/2014/main" id="{7AFA7756-36D8-3547-AE9B-7F6E49C51D7A}"/>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LifeImpact_Global">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10" name="Text Placeholder 6">
            <a:extLst>
              <a:ext uri="{FF2B5EF4-FFF2-40B4-BE49-F238E27FC236}">
                <a16:creationId xmlns:a16="http://schemas.microsoft.com/office/drawing/2014/main" id="{C35710EB-84AB-2244-980F-D15EB77322E4}"/>
              </a:ext>
            </a:extLst>
          </p:cNvPr>
          <p:cNvSpPr>
            <a:spLocks noGrp="1"/>
          </p:cNvSpPr>
          <p:nvPr>
            <p:ph type="body" sz="quarter" idx="15" hasCustomPrompt="1"/>
          </p:nvPr>
        </p:nvSpPr>
        <p:spPr>
          <a:xfrm>
            <a:off x="0" y="748794"/>
            <a:ext cx="12192000" cy="446276"/>
          </a:xfrm>
          <a:prstGeom prst="rect">
            <a:avLst/>
          </a:prstGeom>
          <a:noFill/>
        </p:spPr>
        <p:txBody>
          <a:bodyPr lIns="274320" bIns="182880">
            <a:spAutoFit/>
          </a:bodyPr>
          <a:lstStyle>
            <a:lvl1pPr marL="0" indent="0">
              <a:buNone/>
              <a:defRPr sz="14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2" name="Slide Number Placeholder 1">
            <a:extLst>
              <a:ext uri="{FF2B5EF4-FFF2-40B4-BE49-F238E27FC236}">
                <a16:creationId xmlns:a16="http://schemas.microsoft.com/office/drawing/2014/main" id="{235F4AFC-25D4-C248-979D-A05502EF4BCE}"/>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
        <p:nvSpPr>
          <p:cNvPr id="4" name="TextBox 3">
            <a:extLst>
              <a:ext uri="{FF2B5EF4-FFF2-40B4-BE49-F238E27FC236}">
                <a16:creationId xmlns:a16="http://schemas.microsoft.com/office/drawing/2014/main" id="{5F98E3A7-78A0-E54E-B48F-624F0FE2FA7B}"/>
              </a:ext>
            </a:extLst>
          </p:cNvPr>
          <p:cNvSpPr txBox="1"/>
          <p:nvPr userDrawn="1"/>
        </p:nvSpPr>
        <p:spPr>
          <a:xfrm>
            <a:off x="274320" y="291548"/>
            <a:ext cx="1566592" cy="307777"/>
          </a:xfrm>
          <a:prstGeom prst="rect">
            <a:avLst/>
          </a:prstGeom>
          <a:solidFill>
            <a:schemeClr val="tx1"/>
          </a:solidFill>
        </p:spPr>
        <p:txBody>
          <a:bodyPr wrap="square" rtlCol="0">
            <a:spAutoFit/>
          </a:bodyPr>
          <a:lstStyle/>
          <a:p>
            <a:pPr algn="ctr"/>
            <a:r>
              <a:rPr lang="en-US" sz="1400" b="1" spc="200" baseline="0" dirty="0">
                <a:solidFill>
                  <a:schemeClr val="bg1"/>
                </a:solidFill>
                <a:latin typeface="+mn-lt"/>
              </a:rPr>
              <a:t>LIFE IMPACT</a:t>
            </a:r>
          </a:p>
        </p:txBody>
      </p:sp>
      <p:sp>
        <p:nvSpPr>
          <p:cNvPr id="7" name="TextBox 6">
            <a:extLst>
              <a:ext uri="{FF2B5EF4-FFF2-40B4-BE49-F238E27FC236}">
                <a16:creationId xmlns:a16="http://schemas.microsoft.com/office/drawing/2014/main" id="{D49297BA-B316-7743-A5B1-B7B3158875F8}"/>
              </a:ext>
            </a:extLst>
          </p:cNvPr>
          <p:cNvSpPr txBox="1"/>
          <p:nvPr userDrawn="1"/>
        </p:nvSpPr>
        <p:spPr>
          <a:xfrm>
            <a:off x="10498347" y="291548"/>
            <a:ext cx="1463466" cy="307777"/>
          </a:xfrm>
          <a:prstGeom prst="rect">
            <a:avLst/>
          </a:prstGeom>
          <a:noFill/>
        </p:spPr>
        <p:txBody>
          <a:bodyPr wrap="square" rtlCol="0">
            <a:spAutoFit/>
          </a:bodyPr>
          <a:lstStyle/>
          <a:p>
            <a:r>
              <a:rPr lang="en-US" sz="1400" b="1" dirty="0">
                <a:latin typeface="+mn-lt"/>
              </a:rPr>
              <a:t>Global Insights</a:t>
            </a:r>
          </a:p>
        </p:txBody>
      </p:sp>
    </p:spTree>
    <p:extLst>
      <p:ext uri="{BB962C8B-B14F-4D97-AF65-F5344CB8AC3E}">
        <p14:creationId xmlns:p14="http://schemas.microsoft.com/office/powerpoint/2010/main" val="24626328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Option 1: 2-Title (1)">
    <p:spTree>
      <p:nvGrpSpPr>
        <p:cNvPr id="1" name=""/>
        <p:cNvGrpSpPr/>
        <p:nvPr/>
      </p:nvGrpSpPr>
      <p:grpSpPr>
        <a:xfrm>
          <a:off x="0" y="0"/>
          <a:ext cx="0" cy="0"/>
          <a:chOff x="0" y="0"/>
          <a:chExt cx="0" cy="0"/>
        </a:xfrm>
      </p:grpSpPr>
      <p:grpSp>
        <p:nvGrpSpPr>
          <p:cNvPr id="7" name="Group 6"/>
          <p:cNvGrpSpPr/>
          <p:nvPr userDrawn="1"/>
        </p:nvGrpSpPr>
        <p:grpSpPr>
          <a:xfrm>
            <a:off x="0" y="6400800"/>
            <a:ext cx="12192000" cy="457200"/>
            <a:chOff x="0" y="6400800"/>
            <a:chExt cx="12192000" cy="457200"/>
          </a:xfrm>
        </p:grpSpPr>
        <p:sp>
          <p:nvSpPr>
            <p:cNvPr id="9" name="Rectangle 8"/>
            <p:cNvSpPr/>
            <p:nvPr userDrawn="1"/>
          </p:nvSpPr>
          <p:spPr>
            <a:xfrm>
              <a:off x="0" y="6400800"/>
              <a:ext cx="12192000" cy="4572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12" name="Picture 11"/>
            <p:cNvPicPr>
              <a:picLocks noChangeAspect="1"/>
            </p:cNvPicPr>
            <p:nvPr userDrawn="1"/>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0933176" y="6534150"/>
              <a:ext cx="1028700" cy="190500"/>
            </a:xfrm>
            <a:prstGeom prst="rect">
              <a:avLst/>
            </a:prstGeom>
          </p:spPr>
        </p:pic>
      </p:grpSp>
      <p:sp>
        <p:nvSpPr>
          <p:cNvPr id="6" name="Title 1"/>
          <p:cNvSpPr>
            <a:spLocks noGrp="1"/>
          </p:cNvSpPr>
          <p:nvPr>
            <p:ph type="title" hasCustomPrompt="1"/>
          </p:nvPr>
        </p:nvSpPr>
        <p:spPr>
          <a:xfrm>
            <a:off x="230124" y="228601"/>
            <a:ext cx="11731752" cy="954107"/>
          </a:xfrm>
          <a:prstGeom prst="rect">
            <a:avLst/>
          </a:prstGeom>
        </p:spPr>
        <p:txBody>
          <a:bodyPr anchor="t" anchorCtr="0">
            <a:noAutofit/>
          </a:bodyPr>
          <a:lstStyle>
            <a:lvl1pPr>
              <a:defRPr b="0" i="0" cap="none" baseline="0">
                <a:solidFill>
                  <a:schemeClr val="accent2"/>
                </a:solidFill>
              </a:defRPr>
            </a:lvl1pPr>
          </a:lstStyle>
          <a:p>
            <a:r>
              <a:rPr lang="en-US" dirty="0"/>
              <a:t>Click to Insert 2-Line Title</a:t>
            </a:r>
          </a:p>
        </p:txBody>
      </p:sp>
      <p:sp>
        <p:nvSpPr>
          <p:cNvPr id="11" name="Text Placeholder 11"/>
          <p:cNvSpPr>
            <a:spLocks noGrp="1"/>
          </p:cNvSpPr>
          <p:nvPr userDrawn="1">
            <p:ph type="body" sz="quarter" idx="15" hasCustomPrompt="1"/>
          </p:nvPr>
        </p:nvSpPr>
        <p:spPr>
          <a:xfrm>
            <a:off x="230124" y="1182707"/>
            <a:ext cx="11731752" cy="338554"/>
          </a:xfrm>
          <a:prstGeom prst="rect">
            <a:avLst/>
          </a:prstGeom>
        </p:spPr>
        <p:txBody>
          <a:bodyPr anchor="t" anchorCtr="0">
            <a:noAutofit/>
          </a:bodyPr>
          <a:lstStyle>
            <a:lvl1pPr marL="0" indent="0">
              <a:spcBef>
                <a:spcPts val="0"/>
              </a:spcBef>
              <a:buNone/>
              <a:defRPr sz="1600"/>
            </a:lvl1pPr>
          </a:lstStyle>
          <a:p>
            <a:pPr lvl="0"/>
            <a:r>
              <a:rPr lang="en-US" dirty="0"/>
              <a:t>Click to insert 1-line callout/subtitle</a:t>
            </a:r>
          </a:p>
        </p:txBody>
      </p:sp>
      <p:sp>
        <p:nvSpPr>
          <p:cNvPr id="8" name="Rectangle 6"/>
          <p:cNvSpPr>
            <a:spLocks noGrp="1" noChangeArrowheads="1"/>
          </p:cNvSpPr>
          <p:nvPr>
            <p:ph type="sldNum" sz="quarter" idx="4"/>
          </p:nvPr>
        </p:nvSpPr>
        <p:spPr bwMode="auto">
          <a:xfrm>
            <a:off x="230124" y="6521678"/>
            <a:ext cx="457200" cy="21544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noAutofit/>
          </a:bodyPr>
          <a:lstStyle>
            <a:lvl1pPr algn="l">
              <a:defRPr sz="800">
                <a:solidFill>
                  <a:schemeClr val="tx1"/>
                </a:solidFill>
                <a:latin typeface="+mn-lt"/>
              </a:defRPr>
            </a:lvl1pPr>
          </a:lstStyle>
          <a:p>
            <a:pPr>
              <a:defRPr/>
            </a:pPr>
            <a:fld id="{3A857C0F-B001-40B5-9A01-32CB6570D7AB}" type="slidenum">
              <a:rPr lang="en-US" smtClean="0">
                <a:solidFill>
                  <a:srgbClr val="404545"/>
                </a:solidFill>
              </a:rPr>
              <a:pPr>
                <a:defRPr/>
              </a:pPr>
              <a:t>‹#›</a:t>
            </a:fld>
            <a:endParaRPr lang="en-US" dirty="0">
              <a:solidFill>
                <a:srgbClr val="404545"/>
              </a:solidFill>
            </a:endParaRPr>
          </a:p>
        </p:txBody>
      </p:sp>
      <p:sp>
        <p:nvSpPr>
          <p:cNvPr id="10" name="Footer Placeholder 9"/>
          <p:cNvSpPr>
            <a:spLocks noGrp="1"/>
          </p:cNvSpPr>
          <p:nvPr>
            <p:ph type="ftr" sz="quarter" idx="3"/>
          </p:nvPr>
        </p:nvSpPr>
        <p:spPr>
          <a:xfrm>
            <a:off x="230124" y="5861304"/>
            <a:ext cx="11731752" cy="329184"/>
          </a:xfrm>
          <a:prstGeom prst="rect">
            <a:avLst/>
          </a:prstGeom>
        </p:spPr>
        <p:txBody>
          <a:bodyPr vert="horz" lIns="91440" tIns="0" rIns="91440" bIns="0" rtlCol="0" anchor="b" anchorCtr="0"/>
          <a:lstStyle>
            <a:lvl1pPr algn="l">
              <a:lnSpc>
                <a:spcPct val="90000"/>
              </a:lnSpc>
              <a:defRPr sz="800">
                <a:solidFill>
                  <a:schemeClr val="tx1"/>
                </a:solidFill>
                <a:latin typeface="+mn-lt"/>
              </a:defRPr>
            </a:lvl1pPr>
          </a:lstStyle>
          <a:p>
            <a:endParaRPr lang="en-US" dirty="0">
              <a:solidFill>
                <a:srgbClr val="404545"/>
              </a:solidFill>
            </a:endParaRPr>
          </a:p>
        </p:txBody>
      </p:sp>
    </p:spTree>
    <p:extLst>
      <p:ext uri="{BB962C8B-B14F-4D97-AF65-F5344CB8AC3E}">
        <p14:creationId xmlns:p14="http://schemas.microsoft.com/office/powerpoint/2010/main" val="13460736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Option 1: 1-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24" y="978408"/>
            <a:ext cx="11731752" cy="4791456"/>
          </a:xfrm>
          <a:prstGeom prst="rect">
            <a:avLst/>
          </a:prstGeom>
        </p:spPr>
        <p:txBody>
          <a:bodyPr/>
          <a:lstStyle>
            <a:lvl1pPr>
              <a:buClrTx/>
              <a:defRPr sz="2000"/>
            </a:lvl1pPr>
            <a:lvl2pPr>
              <a:buClrTx/>
              <a:defRPr sz="1800"/>
            </a:lvl2pPr>
            <a:lvl3pPr>
              <a:buClrTx/>
              <a:defRPr sz="1600"/>
            </a:lvl3pPr>
            <a:lvl4pPr>
              <a:buClrTx/>
              <a:defRPr sz="1400"/>
            </a:lvl4pPr>
            <a:lvl5pPr>
              <a:buClrTx/>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230124" y="228600"/>
            <a:ext cx="11731752" cy="523220"/>
          </a:xfrm>
          <a:prstGeom prst="rect">
            <a:avLst/>
          </a:prstGeom>
        </p:spPr>
        <p:txBody>
          <a:bodyPr anchor="t" anchorCtr="0">
            <a:noAutofit/>
          </a:bodyPr>
          <a:lstStyle>
            <a:lvl1pPr>
              <a:defRPr b="0" i="0" cap="none" baseline="0">
                <a:solidFill>
                  <a:srgbClr val="F23D40"/>
                </a:solidFill>
              </a:defRPr>
            </a:lvl1pPr>
          </a:lstStyle>
          <a:p>
            <a:r>
              <a:rPr lang="en-US" dirty="0"/>
              <a:t>Click to Insert 1-Line Title</a:t>
            </a:r>
          </a:p>
        </p:txBody>
      </p:sp>
    </p:spTree>
    <p:extLst>
      <p:ext uri="{BB962C8B-B14F-4D97-AF65-F5344CB8AC3E}">
        <p14:creationId xmlns:p14="http://schemas.microsoft.com/office/powerpoint/2010/main" val="28705731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Option 1: 1-Title &amp;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24" y="1316736"/>
            <a:ext cx="11731752" cy="4453128"/>
          </a:xfrm>
          <a:prstGeom prst="rect">
            <a:avLst/>
          </a:prstGeom>
        </p:spPr>
        <p:txBody>
          <a:bodyPr/>
          <a:lstStyle>
            <a:lvl1pPr>
              <a:buClrTx/>
              <a:defRPr sz="2000"/>
            </a:lvl1pPr>
            <a:lvl2pPr>
              <a:buClrTx/>
              <a:defRPr sz="1800"/>
            </a:lvl2pPr>
            <a:lvl3pPr>
              <a:buClrTx/>
              <a:defRPr sz="1600"/>
            </a:lvl3pPr>
            <a:lvl4pPr>
              <a:buClrTx/>
              <a:defRPr sz="1400"/>
            </a:lvl4pPr>
            <a:lvl5pPr>
              <a:buClrTx/>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230124" y="228600"/>
            <a:ext cx="11731752" cy="523220"/>
          </a:xfrm>
          <a:prstGeom prst="rect">
            <a:avLst/>
          </a:prstGeom>
        </p:spPr>
        <p:txBody>
          <a:bodyPr anchor="t" anchorCtr="0">
            <a:noAutofit/>
          </a:bodyPr>
          <a:lstStyle>
            <a:lvl1pPr>
              <a:defRPr b="0" i="0" cap="none" baseline="0">
                <a:solidFill>
                  <a:srgbClr val="F23D40"/>
                </a:solidFill>
              </a:defRPr>
            </a:lvl1pPr>
          </a:lstStyle>
          <a:p>
            <a:r>
              <a:rPr lang="en-US" dirty="0"/>
              <a:t>Click to Insert 1-Line Title</a:t>
            </a:r>
          </a:p>
        </p:txBody>
      </p:sp>
      <p:sp>
        <p:nvSpPr>
          <p:cNvPr id="12" name="Text Placeholder 11"/>
          <p:cNvSpPr>
            <a:spLocks noGrp="1"/>
          </p:cNvSpPr>
          <p:nvPr>
            <p:ph type="body" sz="quarter" idx="15" hasCustomPrompt="1"/>
          </p:nvPr>
        </p:nvSpPr>
        <p:spPr>
          <a:xfrm>
            <a:off x="230124" y="751820"/>
            <a:ext cx="11731752" cy="338554"/>
          </a:xfrm>
          <a:prstGeom prst="rect">
            <a:avLst/>
          </a:prstGeom>
        </p:spPr>
        <p:txBody>
          <a:bodyPr anchor="t" anchorCtr="0">
            <a:noAutofit/>
          </a:bodyPr>
          <a:lstStyle>
            <a:lvl1pPr marL="0" indent="0">
              <a:spcBef>
                <a:spcPts val="0"/>
              </a:spcBef>
              <a:buNone/>
              <a:defRPr sz="1600"/>
            </a:lvl1pPr>
          </a:lstStyle>
          <a:p>
            <a:pPr lvl="0"/>
            <a:r>
              <a:rPr lang="en-US" dirty="0"/>
              <a:t>Click to insert 1-line callout/subtitle</a:t>
            </a:r>
          </a:p>
        </p:txBody>
      </p:sp>
    </p:spTree>
    <p:extLst>
      <p:ext uri="{BB962C8B-B14F-4D97-AF65-F5344CB8AC3E}">
        <p14:creationId xmlns:p14="http://schemas.microsoft.com/office/powerpoint/2010/main" val="2505166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2_Option 2: Section Divide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92B8F5-6137-604D-8859-0BE3FFFD36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32757"/>
            <a:ext cx="12270059" cy="6901908"/>
          </a:xfrm>
          <a:prstGeom prst="rect">
            <a:avLst/>
          </a:prstGeom>
        </p:spPr>
      </p:pic>
      <p:sp>
        <p:nvSpPr>
          <p:cNvPr id="8" name="Slide Number Placeholder 3">
            <a:extLst>
              <a:ext uri="{FF2B5EF4-FFF2-40B4-BE49-F238E27FC236}">
                <a16:creationId xmlns:a16="http://schemas.microsoft.com/office/drawing/2014/main" id="{54713B5C-9399-2A47-B29D-74E64C2E5702}"/>
              </a:ext>
            </a:extLst>
          </p:cNvPr>
          <p:cNvSpPr txBox="1">
            <a:spLocks/>
          </p:cNvSpPr>
          <p:nvPr userDrawn="1"/>
        </p:nvSpPr>
        <p:spPr>
          <a:xfrm>
            <a:off x="217696" y="6412950"/>
            <a:ext cx="404875"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900" kern="1200">
                <a:solidFill>
                  <a:schemeClr val="accent2"/>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chemeClr val="accent3"/>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r>
              <a:rPr kumimoji="0" lang="en-US" sz="900" b="0" i="0" u="none" strike="noStrike" kern="1200" cap="none" spc="0" normalizeH="0" baseline="0" noProof="0" dirty="0">
                <a:ln>
                  <a:noFill/>
                </a:ln>
                <a:solidFill>
                  <a:schemeClr val="accent3"/>
                </a:solidFill>
                <a:effectLst/>
                <a:uLnTx/>
                <a:uFillTx/>
                <a:latin typeface="Arial" charset="0"/>
                <a:ea typeface="+mn-ea"/>
                <a:cs typeface="Arial" charset="0"/>
              </a:rPr>
              <a:t> </a:t>
            </a:r>
          </a:p>
        </p:txBody>
      </p:sp>
      <p:sp>
        <p:nvSpPr>
          <p:cNvPr id="10" name="Rectangle 9">
            <a:extLst>
              <a:ext uri="{FF2B5EF4-FFF2-40B4-BE49-F238E27FC236}">
                <a16:creationId xmlns:a16="http://schemas.microsoft.com/office/drawing/2014/main" id="{F6CE8A68-B92E-FF4C-9C9D-55B34DA241AD}"/>
              </a:ext>
            </a:extLst>
          </p:cNvPr>
          <p:cNvSpPr/>
          <p:nvPr userDrawn="1"/>
        </p:nvSpPr>
        <p:spPr>
          <a:xfrm>
            <a:off x="685800" y="6500263"/>
            <a:ext cx="3429000" cy="200055"/>
          </a:xfrm>
          <a:prstGeom prst="rect">
            <a:avLst/>
          </a:prstGeom>
        </p:spPr>
        <p:txBody>
          <a:bodyPr wrap="none" anchor="ctr" anchorCtr="0">
            <a:noAutofit/>
          </a:bodyPr>
          <a:lstStyle/>
          <a:p>
            <a:pPr eaLnBrk="0" hangingPunct="0"/>
            <a:r>
              <a:rPr lang="en-US" sz="700" dirty="0">
                <a:solidFill>
                  <a:schemeClr val="accent3"/>
                </a:solidFill>
                <a:latin typeface="+mn-lt"/>
              </a:rPr>
              <a:t>Copyright © 2018 Gallup, Inc. All rights reserved.</a:t>
            </a:r>
          </a:p>
        </p:txBody>
      </p:sp>
      <p:pic>
        <p:nvPicPr>
          <p:cNvPr id="12" name="Picture 11">
            <a:extLst>
              <a:ext uri="{FF2B5EF4-FFF2-40B4-BE49-F238E27FC236}">
                <a16:creationId xmlns:a16="http://schemas.microsoft.com/office/drawing/2014/main" id="{7009918B-C8D9-C34C-A5A3-49BED8488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9550" y="260350"/>
            <a:ext cx="1558884" cy="449335"/>
          </a:xfrm>
          <a:prstGeom prst="rect">
            <a:avLst/>
          </a:prstGeom>
        </p:spPr>
      </p:pic>
      <p:pic>
        <p:nvPicPr>
          <p:cNvPr id="9" name="Picture 8">
            <a:extLst>
              <a:ext uri="{FF2B5EF4-FFF2-40B4-BE49-F238E27FC236}">
                <a16:creationId xmlns:a16="http://schemas.microsoft.com/office/drawing/2014/main" id="{741C2E99-9EBA-C140-8A46-9E24A96BC5C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16945" y="6524647"/>
            <a:ext cx="1028700" cy="190500"/>
          </a:xfrm>
          <a:prstGeom prst="rect">
            <a:avLst/>
          </a:prstGeom>
        </p:spPr>
      </p:pic>
    </p:spTree>
    <p:extLst>
      <p:ext uri="{BB962C8B-B14F-4D97-AF65-F5344CB8AC3E}">
        <p14:creationId xmlns:p14="http://schemas.microsoft.com/office/powerpoint/2010/main" val="4090757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9496"/>
          </a:xfrm>
          <a:prstGeom prst="rect">
            <a:avLst/>
          </a:prstGeom>
        </p:spPr>
        <p:txBody>
          <a:bodyPr wrap="square">
            <a:spAutoFit/>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2702D5F6-49AB-FF4F-91A9-ED3D1B4AF6A5}"/>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267297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165607-C18A-7641-B015-00A664DE2905}"/>
              </a:ext>
            </a:extLst>
          </p:cNvPr>
          <p:cNvSpPr>
            <a:spLocks noGrp="1"/>
          </p:cNvSpPr>
          <p:nvPr>
            <p:ph type="title" hasCustomPrompt="1"/>
          </p:nvPr>
        </p:nvSpPr>
        <p:spPr/>
        <p:txBody>
          <a:bodyPr/>
          <a:lstStyle/>
          <a:p>
            <a:r>
              <a:rPr lang="en-US" dirty="0"/>
              <a:t>One-line Title</a:t>
            </a:r>
          </a:p>
        </p:txBody>
      </p:sp>
      <p:sp>
        <p:nvSpPr>
          <p:cNvPr id="6" name="Content Placeholder 5"/>
          <p:cNvSpPr>
            <a:spLocks noGrp="1"/>
          </p:cNvSpPr>
          <p:nvPr>
            <p:ph sz="quarter" idx="12" hasCustomPrompt="1"/>
          </p:nvPr>
        </p:nvSpPr>
        <p:spPr>
          <a:xfrm>
            <a:off x="274638" y="1012208"/>
            <a:ext cx="11687237"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A0FE5ED3-5434-6345-BEAA-F9BB7D01E276}"/>
              </a:ext>
              <a:ext uri="{C183D7F6-B498-43B3-948B-1728B52AA6E4}">
                <adec:decorative xmlns:adec="http://schemas.microsoft.com/office/drawing/2017/decorative" val="1"/>
              </a:ext>
            </a:extLst>
          </p:cNvPr>
          <p:cNvSpPr>
            <a:spLocks noGrp="1"/>
          </p:cNvSpPr>
          <p:nvPr>
            <p:ph type="sldNum" sz="quarter" idx="13"/>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72141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7" name="Content Placeholder 5">
            <a:extLst>
              <a:ext uri="{FF2B5EF4-FFF2-40B4-BE49-F238E27FC236}">
                <a16:creationId xmlns:a16="http://schemas.microsoft.com/office/drawing/2014/main" id="{C6E31123-1DFF-DC43-87EA-827AB962E49C}"/>
              </a:ext>
            </a:extLst>
          </p:cNvPr>
          <p:cNvSpPr>
            <a:spLocks noGrp="1"/>
          </p:cNvSpPr>
          <p:nvPr>
            <p:ph sz="quarter" idx="12" hasCustomPrompt="1"/>
          </p:nvPr>
        </p:nvSpPr>
        <p:spPr>
          <a:xfrm>
            <a:off x="274320" y="1012208"/>
            <a:ext cx="5605619"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a:extLst>
              <a:ext uri="{FF2B5EF4-FFF2-40B4-BE49-F238E27FC236}">
                <a16:creationId xmlns:a16="http://schemas.microsoft.com/office/drawing/2014/main" id="{F359BA17-F764-3C41-A699-6970BFEF6A4A}"/>
              </a:ext>
            </a:extLst>
          </p:cNvPr>
          <p:cNvSpPr>
            <a:spLocks noGrp="1"/>
          </p:cNvSpPr>
          <p:nvPr>
            <p:ph sz="quarter" idx="13" hasCustomPrompt="1"/>
          </p:nvPr>
        </p:nvSpPr>
        <p:spPr>
          <a:xfrm>
            <a:off x="6225941" y="1012208"/>
            <a:ext cx="5741470"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2C159F-EDC1-9145-BEEE-F83D91A2E49A}"/>
              </a:ext>
            </a:extLst>
          </p:cNvPr>
          <p:cNvSpPr>
            <a:spLocks noGrp="1"/>
          </p:cNvSpPr>
          <p:nvPr>
            <p:ph type="title" hasCustomPrompt="1"/>
          </p:nvPr>
        </p:nvSpPr>
        <p:spPr/>
        <p:txBody>
          <a:bodyPr/>
          <a:lstStyle/>
          <a:p>
            <a:r>
              <a:rPr lang="en-US" dirty="0"/>
              <a:t>One-line Title</a:t>
            </a:r>
          </a:p>
        </p:txBody>
      </p:sp>
      <p:sp>
        <p:nvSpPr>
          <p:cNvPr id="2" name="Slide Number Placeholder 1">
            <a:extLst>
              <a:ext uri="{FF2B5EF4-FFF2-40B4-BE49-F238E27FC236}">
                <a16:creationId xmlns:a16="http://schemas.microsoft.com/office/drawing/2014/main" id="{24AF275B-F7C5-5E43-BA45-7456E4F15F59}"/>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CB2053-29D0-4243-89CA-858932ABE19B}"/>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1" name="Text Placeholder 6">
            <a:extLst>
              <a:ext uri="{FF2B5EF4-FFF2-40B4-BE49-F238E27FC236}">
                <a16:creationId xmlns:a16="http://schemas.microsoft.com/office/drawing/2014/main" id="{891A4BAA-1D3F-8644-B28B-29EFDBE43A61}"/>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CE836F12-C583-0446-A585-2B6107D28BD1}"/>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796264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29CFED-0FDE-A44D-BDE8-A501F73CC00B}"/>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0" name="Text Placeholder 6">
            <a:extLst>
              <a:ext uri="{FF2B5EF4-FFF2-40B4-BE49-F238E27FC236}">
                <a16:creationId xmlns:a16="http://schemas.microsoft.com/office/drawing/2014/main" id="{29BAB64F-4927-EA4E-84F9-40CF1AB2EE64}"/>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8" y="1737360"/>
            <a:ext cx="11687175" cy="4088448"/>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453F7A23-D618-B34C-A0E5-81ED09266134}"/>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857C5-7809-8247-AC6E-781F23F6A3BB}"/>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0" name="Text Placeholder 6">
            <a:extLst>
              <a:ext uri="{FF2B5EF4-FFF2-40B4-BE49-F238E27FC236}">
                <a16:creationId xmlns:a16="http://schemas.microsoft.com/office/drawing/2014/main" id="{C35710EB-84AB-2244-980F-D15EB77322E4}"/>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9" y="1737360"/>
            <a:ext cx="5743390" cy="4088448"/>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hasCustomPrompt="1"/>
          </p:nvPr>
        </p:nvSpPr>
        <p:spPr>
          <a:xfrm>
            <a:off x="6230752" y="1743074"/>
            <a:ext cx="5731061" cy="4082601"/>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235F4AFC-25D4-C248-979D-A05502EF4BCE}"/>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55C1C0-5982-0041-83FA-62F703F398D9}"/>
              </a:ext>
            </a:extLst>
          </p:cNvPr>
          <p:cNvSpPr>
            <a:spLocks noGrp="1"/>
          </p:cNvSpPr>
          <p:nvPr>
            <p:ph type="title" hasCustomPrompt="1"/>
          </p:nvPr>
        </p:nvSpPr>
        <p:spPr>
          <a:xfrm>
            <a:off x="0" y="0"/>
            <a:ext cx="12192000" cy="1200329"/>
          </a:xfrm>
        </p:spPr>
        <p:txBody>
          <a:bodyPr bIns="137160"/>
          <a:lstStyle/>
          <a:p>
            <a:r>
              <a:rPr lang="en-US" dirty="0"/>
              <a:t>Two-line Title</a:t>
            </a:r>
            <a:br>
              <a:rPr lang="en-US" dirty="0"/>
            </a:br>
            <a:endParaRPr lang="en-US" dirty="0"/>
          </a:p>
        </p:txBody>
      </p:sp>
      <p:sp>
        <p:nvSpPr>
          <p:cNvPr id="9" name="Text Placeholder 6">
            <a:extLst>
              <a:ext uri="{FF2B5EF4-FFF2-40B4-BE49-F238E27FC236}">
                <a16:creationId xmlns:a16="http://schemas.microsoft.com/office/drawing/2014/main" id="{01858BDD-0DB2-C74B-BE7A-4517CFF3ECFB}"/>
              </a:ext>
            </a:extLst>
          </p:cNvPr>
          <p:cNvSpPr>
            <a:spLocks noGrp="1"/>
          </p:cNvSpPr>
          <p:nvPr>
            <p:ph type="body" sz="quarter" idx="13"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1995390F-EEEB-404C-8A7D-A4C4C0F348BC}"/>
              </a:ext>
              <a:ext uri="{C183D7F6-B498-43B3-948B-1728B52AA6E4}">
                <adec:decorative xmlns:adec="http://schemas.microsoft.com/office/drawing/2017/decorative" val="1"/>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Option 1: 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C221F951-302B-1740-A47A-C36FFE5BE333}"/>
              </a:ext>
            </a:extLst>
          </p:cNvPr>
          <p:cNvSpPr>
            <a:spLocks noGrp="1"/>
          </p:cNvSpPr>
          <p:nvPr>
            <p:ph type="title" hasCustomPrompt="1"/>
          </p:nvPr>
        </p:nvSpPr>
        <p:spPr>
          <a:xfrm>
            <a:off x="0" y="0"/>
            <a:ext cx="12192000" cy="1200329"/>
          </a:xfrm>
        </p:spPr>
        <p:txBody>
          <a:bodyPr bIns="137160"/>
          <a:lstStyle/>
          <a:p>
            <a:r>
              <a:rPr lang="en-US" dirty="0"/>
              <a:t>Two-line Title</a:t>
            </a:r>
            <a:br>
              <a:rPr lang="en-US" dirty="0"/>
            </a:br>
            <a:endParaRPr lang="en-US" dirty="0"/>
          </a:p>
        </p:txBody>
      </p:sp>
      <p:sp>
        <p:nvSpPr>
          <p:cNvPr id="14" name="Text Placeholder 6">
            <a:extLst>
              <a:ext uri="{FF2B5EF4-FFF2-40B4-BE49-F238E27FC236}">
                <a16:creationId xmlns:a16="http://schemas.microsoft.com/office/drawing/2014/main" id="{3944C089-FE01-BB45-8623-D55F5ACF3E09}"/>
              </a:ext>
            </a:extLst>
          </p:cNvPr>
          <p:cNvSpPr>
            <a:spLocks noGrp="1"/>
          </p:cNvSpPr>
          <p:nvPr>
            <p:ph type="body" sz="quarter" idx="14"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8" y="2081178"/>
            <a:ext cx="11687175" cy="374463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8939297C-1A32-C346-8876-ACE4D75809A2}"/>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ADF41DD-0A1D-714D-8BAA-4672F07030B3}"/>
              </a:ext>
            </a:extLst>
          </p:cNvPr>
          <p:cNvSpPr>
            <a:spLocks noGrp="1"/>
          </p:cNvSpPr>
          <p:nvPr>
            <p:ph type="title" hasCustomPrompt="1"/>
          </p:nvPr>
        </p:nvSpPr>
        <p:spPr>
          <a:xfrm>
            <a:off x="0" y="0"/>
            <a:ext cx="12192000" cy="1200329"/>
          </a:xfrm>
        </p:spPr>
        <p:txBody>
          <a:bodyPr bIns="137160"/>
          <a:lstStyle/>
          <a:p>
            <a:r>
              <a:rPr lang="en-US" dirty="0"/>
              <a:t>Two-line Title</a:t>
            </a:r>
            <a:br>
              <a:rPr lang="en-US" dirty="0"/>
            </a:br>
            <a:endParaRPr lang="en-US" dirty="0"/>
          </a:p>
        </p:txBody>
      </p:sp>
      <p:sp>
        <p:nvSpPr>
          <p:cNvPr id="13" name="Text Placeholder 6">
            <a:extLst>
              <a:ext uri="{FF2B5EF4-FFF2-40B4-BE49-F238E27FC236}">
                <a16:creationId xmlns:a16="http://schemas.microsoft.com/office/drawing/2014/main" id="{9EFB8FB4-2C27-E044-9C61-DC502097BA6E}"/>
              </a:ext>
            </a:extLst>
          </p:cNvPr>
          <p:cNvSpPr>
            <a:spLocks noGrp="1"/>
          </p:cNvSpPr>
          <p:nvPr>
            <p:ph type="body" sz="quarter" idx="15"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8" y="2081178"/>
            <a:ext cx="5741152" cy="374463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hasCustomPrompt="1"/>
          </p:nvPr>
        </p:nvSpPr>
        <p:spPr>
          <a:xfrm>
            <a:off x="6232991" y="2080636"/>
            <a:ext cx="5746284" cy="3745172"/>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7180751A-74A5-194C-912F-85908B077B46}"/>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a:prstGeom prst="rect">
            <a:avLst/>
          </a:prstGeo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1EEA2C90-D1E9-EF43-800C-3632A976FEEB}"/>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65662656-F68B-3048-9672-86A788FFCACC}"/>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9496"/>
          </a:xfrm>
          <a:prstGeom prst="rect">
            <a:avLst/>
          </a:prstGeo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88DFF3E-6E21-464D-8EEE-C88B270F767F}"/>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69496"/>
          </a:xfrm>
          <a:prstGeom prst="rect">
            <a:avLst/>
          </a:prstGeom>
        </p:spPr>
        <p:txBody>
          <a:bodyPr/>
          <a:lstStyle/>
          <a:p>
            <a:r>
              <a:rPr lang="en-US" dirty="0"/>
              <a:t>One-line Title</a:t>
            </a:r>
          </a:p>
        </p:txBody>
      </p:sp>
      <p:sp>
        <p:nvSpPr>
          <p:cNvPr id="7" name="Content Placeholder 5">
            <a:extLst>
              <a:ext uri="{FF2B5EF4-FFF2-40B4-BE49-F238E27FC236}">
                <a16:creationId xmlns:a16="http://schemas.microsoft.com/office/drawing/2014/main" id="{44DF6867-396E-B84D-B82B-64004F8071C5}"/>
              </a:ext>
            </a:extLst>
          </p:cNvPr>
          <p:cNvSpPr>
            <a:spLocks noGrp="1"/>
          </p:cNvSpPr>
          <p:nvPr>
            <p:ph sz="quarter" idx="12" hasCustomPrompt="1"/>
          </p:nvPr>
        </p:nvSpPr>
        <p:spPr>
          <a:xfrm>
            <a:off x="274638" y="1012208"/>
            <a:ext cx="11687237"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22C1F11-90DF-0940-A1C9-4F7DD6AD48B0}"/>
              </a:ext>
              <a:ext uri="{C183D7F6-B498-43B3-948B-1728B52AA6E4}">
                <adec:decorative xmlns:adec="http://schemas.microsoft.com/office/drawing/2017/decorative" val="1"/>
              </a:ext>
            </a:extLst>
          </p:cNvPr>
          <p:cNvSpPr>
            <a:spLocks noGrp="1"/>
          </p:cNvSpPr>
          <p:nvPr>
            <p:ph type="sldNum" sz="quarter" idx="13"/>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69496"/>
          </a:xfrm>
          <a:prstGeom prst="rect">
            <a:avLst/>
          </a:prstGeom>
        </p:spPr>
        <p:txBody>
          <a:bodyPr/>
          <a:lstStyle/>
          <a:p>
            <a:r>
              <a:rPr lang="en-US" dirty="0"/>
              <a:t>One-line Title</a:t>
            </a:r>
          </a:p>
        </p:txBody>
      </p:sp>
      <p:sp>
        <p:nvSpPr>
          <p:cNvPr id="9" name="Content Placeholder 5">
            <a:extLst>
              <a:ext uri="{FF2B5EF4-FFF2-40B4-BE49-F238E27FC236}">
                <a16:creationId xmlns:a16="http://schemas.microsoft.com/office/drawing/2014/main" id="{B8ACAA8F-6A62-1E4E-B991-AC3E3C5025EB}"/>
              </a:ext>
            </a:extLst>
          </p:cNvPr>
          <p:cNvSpPr>
            <a:spLocks noGrp="1"/>
          </p:cNvSpPr>
          <p:nvPr>
            <p:ph sz="quarter" idx="12" hasCustomPrompt="1"/>
          </p:nvPr>
        </p:nvSpPr>
        <p:spPr>
          <a:xfrm>
            <a:off x="274320" y="1012208"/>
            <a:ext cx="5605619"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0756C645-7A67-CA4F-B941-CBB9B0DF7AA6}"/>
              </a:ext>
            </a:extLst>
          </p:cNvPr>
          <p:cNvSpPr>
            <a:spLocks noGrp="1"/>
          </p:cNvSpPr>
          <p:nvPr>
            <p:ph sz="quarter" idx="13" hasCustomPrompt="1"/>
          </p:nvPr>
        </p:nvSpPr>
        <p:spPr>
          <a:xfrm>
            <a:off x="6225941" y="1012208"/>
            <a:ext cx="5741470"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5F4161D-7C9E-9641-AC28-D10142B63CAC}"/>
              </a:ext>
              <a:ext uri="{C183D7F6-B498-43B3-948B-1728B52AA6E4}">
                <adec:decorative xmlns:adec="http://schemas.microsoft.com/office/drawing/2017/decorative" val="1"/>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877163"/>
          </a:xfrm>
          <a:prstGeom prst="rect">
            <a:avLst/>
          </a:prstGeom>
        </p:spPr>
        <p:txBody>
          <a:bodyPr bIns="182880"/>
          <a:lstStyle>
            <a:lvl1pPr>
              <a:defRPr baseline="0"/>
            </a:lvl1pPr>
          </a:lstStyle>
          <a:p>
            <a:r>
              <a:rPr lang="en-US" dirty="0"/>
              <a:t>One-line Title </a:t>
            </a:r>
          </a:p>
        </p:txBody>
      </p:sp>
      <p:sp>
        <p:nvSpPr>
          <p:cNvPr id="7" name="Text Placeholder 6"/>
          <p:cNvSpPr>
            <a:spLocks noGrp="1"/>
          </p:cNvSpPr>
          <p:nvPr>
            <p:ph type="body" sz="quarter" idx="12" hasCustomPrompt="1"/>
          </p:nvPr>
        </p:nvSpPr>
        <p:spPr>
          <a:xfrm>
            <a:off x="0" y="837222"/>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57BD384-6A3F-3C4C-AEFA-B9A8CECBEB94}"/>
              </a:ext>
              <a:ext uri="{C183D7F6-B498-43B3-948B-1728B52AA6E4}">
                <adec:decorative xmlns:adec="http://schemas.microsoft.com/office/drawing/2017/decorative" val="1"/>
              </a:ext>
            </a:extLst>
          </p:cNvPr>
          <p:cNvSpPr>
            <a:spLocks noGrp="1"/>
          </p:cNvSpPr>
          <p:nvPr>
            <p:ph type="sldNum" sz="quarter" idx="13"/>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FA3060-DEDD-E147-B15C-CBC00BDBD0E8}"/>
              </a:ext>
            </a:extLst>
          </p:cNvPr>
          <p:cNvSpPr>
            <a:spLocks noGrp="1"/>
          </p:cNvSpPr>
          <p:nvPr>
            <p:ph type="title" hasCustomPrompt="1"/>
          </p:nvPr>
        </p:nvSpPr>
        <p:spPr>
          <a:xfrm>
            <a:off x="0" y="0"/>
            <a:ext cx="12192000" cy="877163"/>
          </a:xfrm>
          <a:prstGeom prst="rect">
            <a:avLst/>
          </a:prstGeom>
        </p:spPr>
        <p:txBody>
          <a:bodyPr bIns="182880"/>
          <a:lstStyle>
            <a:lvl1pPr>
              <a:defRPr baseline="0"/>
            </a:lvl1pPr>
          </a:lstStyle>
          <a:p>
            <a:r>
              <a:rPr lang="en-US" dirty="0"/>
              <a:t>One-line Title </a:t>
            </a:r>
          </a:p>
        </p:txBody>
      </p:sp>
      <p:sp>
        <p:nvSpPr>
          <p:cNvPr id="10" name="Text Placeholder 6">
            <a:extLst>
              <a:ext uri="{FF2B5EF4-FFF2-40B4-BE49-F238E27FC236}">
                <a16:creationId xmlns:a16="http://schemas.microsoft.com/office/drawing/2014/main" id="{FEE60265-4795-CB42-B022-C57BB0D3EB1B}"/>
              </a:ext>
            </a:extLst>
          </p:cNvPr>
          <p:cNvSpPr>
            <a:spLocks noGrp="1"/>
          </p:cNvSpPr>
          <p:nvPr>
            <p:ph type="body" sz="quarter" idx="12" hasCustomPrompt="1"/>
          </p:nvPr>
        </p:nvSpPr>
        <p:spPr>
          <a:xfrm>
            <a:off x="0" y="837222"/>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8AB2A09A-C9E8-7447-8EB5-34D58E889843}"/>
              </a:ext>
            </a:extLst>
          </p:cNvPr>
          <p:cNvSpPr>
            <a:spLocks noGrp="1"/>
          </p:cNvSpPr>
          <p:nvPr>
            <p:ph sz="quarter" idx="13" hasCustomPrompt="1"/>
          </p:nvPr>
        </p:nvSpPr>
        <p:spPr>
          <a:xfrm>
            <a:off x="274638" y="1737360"/>
            <a:ext cx="11687175" cy="4088448"/>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427023BA-B6A4-9C42-B23F-155AEA31ABC6}"/>
              </a:ext>
              <a:ext uri="{C183D7F6-B498-43B3-948B-1728B52AA6E4}">
                <adec:decorative xmlns:adec="http://schemas.microsoft.com/office/drawing/2017/decorative" val="1"/>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98D8DE-A90A-FB48-97CD-70FF64C366B0}"/>
              </a:ext>
            </a:extLst>
          </p:cNvPr>
          <p:cNvSpPr>
            <a:spLocks noGrp="1"/>
          </p:cNvSpPr>
          <p:nvPr>
            <p:ph type="title" hasCustomPrompt="1"/>
          </p:nvPr>
        </p:nvSpPr>
        <p:spPr>
          <a:xfrm>
            <a:off x="0" y="0"/>
            <a:ext cx="12192000" cy="877163"/>
          </a:xfrm>
          <a:prstGeom prst="rect">
            <a:avLst/>
          </a:prstGeom>
        </p:spPr>
        <p:txBody>
          <a:bodyPr bIns="182880"/>
          <a:lstStyle>
            <a:lvl1pPr>
              <a:defRPr baseline="0"/>
            </a:lvl1pPr>
          </a:lstStyle>
          <a:p>
            <a:r>
              <a:rPr lang="en-US" dirty="0"/>
              <a:t>One-line Title </a:t>
            </a:r>
          </a:p>
        </p:txBody>
      </p:sp>
      <p:sp>
        <p:nvSpPr>
          <p:cNvPr id="11" name="Text Placeholder 6">
            <a:extLst>
              <a:ext uri="{FF2B5EF4-FFF2-40B4-BE49-F238E27FC236}">
                <a16:creationId xmlns:a16="http://schemas.microsoft.com/office/drawing/2014/main" id="{B5B226CA-41EB-ED41-B899-2B24AA892B4E}"/>
              </a:ext>
            </a:extLst>
          </p:cNvPr>
          <p:cNvSpPr>
            <a:spLocks noGrp="1"/>
          </p:cNvSpPr>
          <p:nvPr>
            <p:ph type="body" sz="quarter" idx="12" hasCustomPrompt="1"/>
          </p:nvPr>
        </p:nvSpPr>
        <p:spPr>
          <a:xfrm>
            <a:off x="0" y="837222"/>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C229A7D7-9514-E44E-9B53-B0934458FEE7}"/>
              </a:ext>
            </a:extLst>
          </p:cNvPr>
          <p:cNvSpPr>
            <a:spLocks noGrp="1"/>
          </p:cNvSpPr>
          <p:nvPr>
            <p:ph sz="quarter" idx="13" hasCustomPrompt="1"/>
          </p:nvPr>
        </p:nvSpPr>
        <p:spPr>
          <a:xfrm>
            <a:off x="274639" y="1737360"/>
            <a:ext cx="5743390" cy="4088448"/>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5048A099-76B7-6B47-8641-4693C79C7BE5}"/>
              </a:ext>
            </a:extLst>
          </p:cNvPr>
          <p:cNvSpPr>
            <a:spLocks noGrp="1"/>
          </p:cNvSpPr>
          <p:nvPr>
            <p:ph sz="quarter" idx="14" hasCustomPrompt="1"/>
          </p:nvPr>
        </p:nvSpPr>
        <p:spPr>
          <a:xfrm>
            <a:off x="6230752" y="1743074"/>
            <a:ext cx="5731061" cy="4082601"/>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BF46E1A2-E9E2-9342-BDA6-EAED585B6D00}"/>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Option 2: Title Slide">
    <p:bg>
      <p:bgPr>
        <a:solidFill>
          <a:schemeClr val="bg1"/>
        </a:solidFill>
        <a:effectLst/>
      </p:bgPr>
    </p:bg>
    <p:spTree>
      <p:nvGrpSpPr>
        <p:cNvPr id="1" name=""/>
        <p:cNvGrpSpPr/>
        <p:nvPr/>
      </p:nvGrpSpPr>
      <p:grpSpPr>
        <a:xfrm>
          <a:off x="0" y="0"/>
          <a:ext cx="0" cy="0"/>
          <a:chOff x="0" y="0"/>
          <a:chExt cx="0" cy="0"/>
        </a:xfrm>
      </p:grpSpPr>
      <p:pic>
        <p:nvPicPr>
          <p:cNvPr id="11" name="Picture 10" descr="A person sitting at a table with a computer&#10;&#10;Description automatically generated with medium confidence">
            <a:extLst>
              <a:ext uri="{FF2B5EF4-FFF2-40B4-BE49-F238E27FC236}">
                <a16:creationId xmlns:a16="http://schemas.microsoft.com/office/drawing/2014/main" id="{46D11904-A6EB-9C47-90F6-F2ED027EA691}"/>
              </a:ext>
            </a:extLst>
          </p:cNvPr>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l="6484" t="9438" r="1298" b="12752"/>
          <a:stretch/>
        </p:blipFill>
        <p:spPr>
          <a:xfrm>
            <a:off x="0" y="0"/>
            <a:ext cx="12192000" cy="6858000"/>
          </a:xfrm>
          <a:prstGeom prst="rect">
            <a:avLst/>
          </a:prstGeom>
          <a:solidFill>
            <a:schemeClr val="tx1"/>
          </a:solidFill>
        </p:spPr>
      </p:pic>
      <p:sp>
        <p:nvSpPr>
          <p:cNvPr id="3080" name="Rectangle 8"/>
          <p:cNvSpPr>
            <a:spLocks noGrp="1" noChangeArrowheads="1"/>
          </p:cNvSpPr>
          <p:nvPr userDrawn="1">
            <p:ph type="ctrTitle" hasCustomPrompt="1"/>
          </p:nvPr>
        </p:nvSpPr>
        <p:spPr>
          <a:xfrm>
            <a:off x="6096000" y="412886"/>
            <a:ext cx="5741238"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096000" y="2836914"/>
            <a:ext cx="5741238"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bg1"/>
                </a:solidFill>
                <a:latin typeface="+mn-lt"/>
                <a:cs typeface="Arial" pitchFamily="34" charset="0"/>
              </a:defRPr>
            </a:lvl1pPr>
          </a:lstStyle>
          <a:p>
            <a:r>
              <a:rPr lang="en-US" dirty="0"/>
              <a:t>SUBTITLE </a:t>
            </a:r>
            <a:r>
              <a:rPr lang="mr-IN" dirty="0"/>
              <a:t>–</a:t>
            </a:r>
            <a:r>
              <a:rPr lang="en-US" dirty="0"/>
              <a:t> ALL CAPS, 1PT TRACKING</a:t>
            </a:r>
          </a:p>
        </p:txBody>
      </p:sp>
      <p:sp>
        <p:nvSpPr>
          <p:cNvPr id="6" name="Rectangle 5">
            <a:extLst>
              <a:ext uri="{C183D7F6-B498-43B3-948B-1728B52AA6E4}">
                <adec:decorative xmlns:adec="http://schemas.microsoft.com/office/drawing/2017/decorative" val="1"/>
              </a:ext>
            </a:extLst>
          </p:cNvPr>
          <p:cNvSpPr/>
          <p:nvPr userDrawn="1"/>
        </p:nvSpPr>
        <p:spPr>
          <a:xfrm>
            <a:off x="0" y="0"/>
            <a:ext cx="12192000" cy="45719"/>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Gallup Logo">
            <a:extLst>
              <a:ext uri="{FF2B5EF4-FFF2-40B4-BE49-F238E27FC236}">
                <a16:creationId xmlns:a16="http://schemas.microsoft.com/office/drawing/2014/main" id="{7FAC0CF6-42CE-7243-A5E3-83538B7D18F3}"/>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91E548E-5ED1-6545-8853-129865620209}"/>
              </a:ext>
            </a:extLst>
          </p:cNvPr>
          <p:cNvSpPr>
            <a:spLocks noGrp="1"/>
          </p:cNvSpPr>
          <p:nvPr>
            <p:ph type="title" hasCustomPrompt="1"/>
          </p:nvPr>
        </p:nvSpPr>
        <p:spPr>
          <a:xfrm>
            <a:off x="0" y="0"/>
            <a:ext cx="12192000" cy="1200329"/>
          </a:xfrm>
          <a:solidFill>
            <a:schemeClr val="bg1"/>
          </a:solidFill>
        </p:spPr>
        <p:txBody>
          <a:bodyPr bIns="137160"/>
          <a:lstStyle/>
          <a:p>
            <a:r>
              <a:rPr lang="en-US" kern="0" dirty="0"/>
              <a:t>Two-line Title</a:t>
            </a:r>
            <a:br>
              <a:rPr lang="en-US" kern="0" dirty="0"/>
            </a:br>
            <a:endParaRPr lang="en-US" kern="0" dirty="0"/>
          </a:p>
        </p:txBody>
      </p:sp>
      <p:sp>
        <p:nvSpPr>
          <p:cNvPr id="15" name="Text Placeholder 6">
            <a:extLst>
              <a:ext uri="{FF2B5EF4-FFF2-40B4-BE49-F238E27FC236}">
                <a16:creationId xmlns:a16="http://schemas.microsoft.com/office/drawing/2014/main" id="{3815B976-6B62-3D4E-8BE8-00148450E9BE}"/>
              </a:ext>
            </a:extLst>
          </p:cNvPr>
          <p:cNvSpPr>
            <a:spLocks noGrp="1"/>
          </p:cNvSpPr>
          <p:nvPr>
            <p:ph type="body" sz="quarter" idx="14" hasCustomPrompt="1"/>
          </p:nvPr>
        </p:nvSpPr>
        <p:spPr>
          <a:xfrm>
            <a:off x="0" y="1225296"/>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581788FA-1336-104B-AB28-C9AC58774682}"/>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0E12D0D8-98E8-2149-8F0D-95271B3799A9}"/>
              </a:ext>
            </a:extLst>
          </p:cNvPr>
          <p:cNvSpPr>
            <a:spLocks noGrp="1"/>
          </p:cNvSpPr>
          <p:nvPr>
            <p:ph type="title" hasCustomPrompt="1"/>
          </p:nvPr>
        </p:nvSpPr>
        <p:spPr>
          <a:xfrm>
            <a:off x="0" y="0"/>
            <a:ext cx="12192000" cy="1200329"/>
          </a:xfrm>
          <a:solidFill>
            <a:schemeClr val="bg1"/>
          </a:solidFill>
        </p:spPr>
        <p:txBody>
          <a:bodyPr bIns="137160"/>
          <a:lstStyle/>
          <a:p>
            <a:r>
              <a:rPr lang="en-US" kern="0" dirty="0"/>
              <a:t>Two-line Title</a:t>
            </a:r>
            <a:br>
              <a:rPr lang="en-US" kern="0" dirty="0"/>
            </a:br>
            <a:endParaRPr lang="en-US" kern="0" dirty="0"/>
          </a:p>
        </p:txBody>
      </p:sp>
      <p:sp>
        <p:nvSpPr>
          <p:cNvPr id="7" name="Text Placeholder 6">
            <a:extLst>
              <a:ext uri="{FF2B5EF4-FFF2-40B4-BE49-F238E27FC236}">
                <a16:creationId xmlns:a16="http://schemas.microsoft.com/office/drawing/2014/main" id="{4922DBB9-C349-F940-AF03-37E21523633A}"/>
              </a:ext>
            </a:extLst>
          </p:cNvPr>
          <p:cNvSpPr>
            <a:spLocks noGrp="1"/>
          </p:cNvSpPr>
          <p:nvPr>
            <p:ph type="body" sz="quarter" idx="14" hasCustomPrompt="1"/>
          </p:nvPr>
        </p:nvSpPr>
        <p:spPr>
          <a:xfrm>
            <a:off x="0" y="1225296"/>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00EE075B-7E43-D449-8BEE-4DE3FDD8AF42}"/>
              </a:ext>
            </a:extLst>
          </p:cNvPr>
          <p:cNvSpPr>
            <a:spLocks noGrp="1"/>
          </p:cNvSpPr>
          <p:nvPr>
            <p:ph sz="quarter" idx="13" hasCustomPrompt="1"/>
          </p:nvPr>
        </p:nvSpPr>
        <p:spPr>
          <a:xfrm>
            <a:off x="274638" y="2081178"/>
            <a:ext cx="11687175" cy="374463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742CB32-869D-2747-B138-AE50A6880430}"/>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EF1FC817-B4C9-F14E-A6F0-F412EED5F6B5}"/>
              </a:ext>
            </a:extLst>
          </p:cNvPr>
          <p:cNvSpPr>
            <a:spLocks noGrp="1"/>
          </p:cNvSpPr>
          <p:nvPr>
            <p:ph type="title" hasCustomPrompt="1"/>
          </p:nvPr>
        </p:nvSpPr>
        <p:spPr>
          <a:xfrm>
            <a:off x="0" y="0"/>
            <a:ext cx="12192000" cy="1200329"/>
          </a:xfrm>
          <a:solidFill>
            <a:schemeClr val="bg1"/>
          </a:solidFill>
        </p:spPr>
        <p:txBody>
          <a:bodyPr bIns="137160"/>
          <a:lstStyle/>
          <a:p>
            <a:r>
              <a:rPr lang="en-US" kern="0" dirty="0"/>
              <a:t>Two-line Title</a:t>
            </a:r>
            <a:br>
              <a:rPr lang="en-US" kern="0" dirty="0"/>
            </a:br>
            <a:endParaRPr lang="en-US" kern="0" dirty="0"/>
          </a:p>
        </p:txBody>
      </p:sp>
      <p:sp>
        <p:nvSpPr>
          <p:cNvPr id="13" name="Text Placeholder 6">
            <a:extLst>
              <a:ext uri="{FF2B5EF4-FFF2-40B4-BE49-F238E27FC236}">
                <a16:creationId xmlns:a16="http://schemas.microsoft.com/office/drawing/2014/main" id="{5F923A57-A67A-9347-9885-462BE367A8C6}"/>
              </a:ext>
            </a:extLst>
          </p:cNvPr>
          <p:cNvSpPr>
            <a:spLocks noGrp="1"/>
          </p:cNvSpPr>
          <p:nvPr>
            <p:ph type="body" sz="quarter" idx="15" hasCustomPrompt="1"/>
          </p:nvPr>
        </p:nvSpPr>
        <p:spPr>
          <a:xfrm>
            <a:off x="0" y="1225296"/>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AC8E8CC3-A639-1D4C-82CA-33E9B4F899BE}"/>
              </a:ext>
            </a:extLst>
          </p:cNvPr>
          <p:cNvSpPr>
            <a:spLocks noGrp="1"/>
          </p:cNvSpPr>
          <p:nvPr>
            <p:ph sz="quarter" idx="13" hasCustomPrompt="1"/>
          </p:nvPr>
        </p:nvSpPr>
        <p:spPr>
          <a:xfrm>
            <a:off x="274638" y="2081178"/>
            <a:ext cx="5741152" cy="374463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B4EB48CB-299F-CE43-9CB7-58CE27A626ED}"/>
              </a:ext>
            </a:extLst>
          </p:cNvPr>
          <p:cNvSpPr>
            <a:spLocks noGrp="1"/>
          </p:cNvSpPr>
          <p:nvPr>
            <p:ph sz="quarter" idx="14" hasCustomPrompt="1"/>
          </p:nvPr>
        </p:nvSpPr>
        <p:spPr>
          <a:xfrm>
            <a:off x="6232991" y="2080636"/>
            <a:ext cx="5746284" cy="3745172"/>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979F7CA8-51E2-0A4D-8232-3E115D9F266A}"/>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6898F7-4926-1340-B0E1-85D60A58A5A4}"/>
              </a:ext>
            </a:extLst>
          </p:cNvPr>
          <p:cNvSpPr>
            <a:spLocks noGrp="1"/>
          </p:cNvSpPr>
          <p:nvPr>
            <p:ph type="title" hasCustomPrompt="1"/>
          </p:nvPr>
        </p:nvSpPr>
        <p:spPr>
          <a:xfrm>
            <a:off x="274320" y="274320"/>
            <a:ext cx="11687556" cy="5468558"/>
          </a:xfrm>
          <a:prstGeom prst="rect">
            <a:avLst/>
          </a:prstGeom>
          <a:noFill/>
        </p:spPr>
        <p:txBody>
          <a:bodyPr anchor="ctr">
            <a:normAutofit/>
          </a:bodyPr>
          <a:lstStyle>
            <a:lvl1pPr algn="ctr">
              <a:defRPr sz="4000">
                <a:solidFill>
                  <a:schemeClr val="tx1"/>
                </a:solidFill>
              </a:defRPr>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D9F788B4-1A65-1146-8C38-B3719DA347CB}"/>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C6243489-1AF6-404E-89E4-9CFE91AD29F2}"/>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009762-4263-2D40-B035-F0BA4769B59C}"/>
              </a:ext>
            </a:extLst>
          </p:cNvPr>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FF060897-FF6F-1A4D-BE38-3B6E9422327E}"/>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AF7F2-1DA3-6146-AF3B-569315852B91}"/>
              </a:ext>
            </a:extLst>
          </p:cNvPr>
          <p:cNvSpPr>
            <a:spLocks noGrp="1"/>
          </p:cNvSpPr>
          <p:nvPr>
            <p:ph type="title" hasCustomPrompt="1"/>
          </p:nvPr>
        </p:nvSpPr>
        <p:spPr/>
        <p:txBody>
          <a:bodyPr/>
          <a:lstStyle/>
          <a:p>
            <a:r>
              <a:rPr lang="en-US" dirty="0"/>
              <a:t>One-line Title</a:t>
            </a:r>
          </a:p>
        </p:txBody>
      </p:sp>
      <p:sp>
        <p:nvSpPr>
          <p:cNvPr id="7" name="Content Placeholder 5">
            <a:extLst>
              <a:ext uri="{FF2B5EF4-FFF2-40B4-BE49-F238E27FC236}">
                <a16:creationId xmlns:a16="http://schemas.microsoft.com/office/drawing/2014/main" id="{3927ECF6-2ED8-204F-BFA7-21CD093CBC52}"/>
              </a:ext>
            </a:extLst>
          </p:cNvPr>
          <p:cNvSpPr>
            <a:spLocks noGrp="1"/>
          </p:cNvSpPr>
          <p:nvPr>
            <p:ph sz="quarter" idx="12" hasCustomPrompt="1"/>
          </p:nvPr>
        </p:nvSpPr>
        <p:spPr>
          <a:xfrm>
            <a:off x="274638" y="1012208"/>
            <a:ext cx="11687237"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A630FE0B-D8D4-FA45-ADA7-12D671BDBDCE}"/>
              </a:ext>
              <a:ext uri="{C183D7F6-B498-43B3-948B-1728B52AA6E4}">
                <adec:decorative xmlns:adec="http://schemas.microsoft.com/office/drawing/2017/decorative" val="1"/>
              </a:ext>
            </a:extLst>
          </p:cNvPr>
          <p:cNvSpPr>
            <a:spLocks noGrp="1"/>
          </p:cNvSpPr>
          <p:nvPr>
            <p:ph type="sldNum" sz="quarter" idx="13"/>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392B13-6AEE-B64D-BA34-9A6978498A80}"/>
              </a:ext>
            </a:extLst>
          </p:cNvPr>
          <p:cNvSpPr>
            <a:spLocks noGrp="1"/>
          </p:cNvSpPr>
          <p:nvPr>
            <p:ph type="title" hasCustomPrompt="1"/>
          </p:nvPr>
        </p:nvSpPr>
        <p:spPr/>
        <p:txBody>
          <a:bodyPr/>
          <a:lstStyle/>
          <a:p>
            <a:r>
              <a:rPr lang="en-US" dirty="0"/>
              <a:t>One-line Title</a:t>
            </a:r>
          </a:p>
        </p:txBody>
      </p:sp>
      <p:sp>
        <p:nvSpPr>
          <p:cNvPr id="8" name="Content Placeholder 5">
            <a:extLst>
              <a:ext uri="{FF2B5EF4-FFF2-40B4-BE49-F238E27FC236}">
                <a16:creationId xmlns:a16="http://schemas.microsoft.com/office/drawing/2014/main" id="{BF2B6B40-60FC-EA4D-B869-DD9D8CD48217}"/>
              </a:ext>
            </a:extLst>
          </p:cNvPr>
          <p:cNvSpPr>
            <a:spLocks noGrp="1"/>
          </p:cNvSpPr>
          <p:nvPr>
            <p:ph sz="quarter" idx="12" hasCustomPrompt="1"/>
          </p:nvPr>
        </p:nvSpPr>
        <p:spPr>
          <a:xfrm>
            <a:off x="274320" y="1012208"/>
            <a:ext cx="5605619"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DB80CE8A-1F11-BC49-9F45-AE000C2E8063}"/>
              </a:ext>
            </a:extLst>
          </p:cNvPr>
          <p:cNvSpPr>
            <a:spLocks noGrp="1"/>
          </p:cNvSpPr>
          <p:nvPr>
            <p:ph sz="quarter" idx="13" hasCustomPrompt="1"/>
          </p:nvPr>
        </p:nvSpPr>
        <p:spPr>
          <a:xfrm>
            <a:off x="6225941" y="1012208"/>
            <a:ext cx="5741470"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7650B538-E70B-244D-8048-697382EA0C92}"/>
              </a:ext>
              <a:ext uri="{C183D7F6-B498-43B3-948B-1728B52AA6E4}">
                <adec:decorative xmlns:adec="http://schemas.microsoft.com/office/drawing/2017/decorative" val="1"/>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AB7302-E095-B848-BCBA-047C91802D49}"/>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8" name="Text Placeholder 6">
            <a:extLst>
              <a:ext uri="{FF2B5EF4-FFF2-40B4-BE49-F238E27FC236}">
                <a16:creationId xmlns:a16="http://schemas.microsoft.com/office/drawing/2014/main" id="{9B5C6E2D-ECDB-1E44-B32A-D51CB47E8510}"/>
              </a:ext>
            </a:extLst>
          </p:cNvPr>
          <p:cNvSpPr>
            <a:spLocks noGrp="1"/>
          </p:cNvSpPr>
          <p:nvPr>
            <p:ph type="body" sz="quarter" idx="15" hasCustomPrompt="1"/>
          </p:nvPr>
        </p:nvSpPr>
        <p:spPr>
          <a:xfrm>
            <a:off x="0" y="850392"/>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6A9268E8-4F5E-ED4E-AC50-709174EEF235}"/>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BFAF4E-5C3B-1C4B-ABE8-B952F4F89855}"/>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8" name="Text Placeholder 6">
            <a:extLst>
              <a:ext uri="{FF2B5EF4-FFF2-40B4-BE49-F238E27FC236}">
                <a16:creationId xmlns:a16="http://schemas.microsoft.com/office/drawing/2014/main" id="{358D4111-BC4A-8840-BE97-AADBEA0CFA76}"/>
              </a:ext>
            </a:extLst>
          </p:cNvPr>
          <p:cNvSpPr>
            <a:spLocks noGrp="1"/>
          </p:cNvSpPr>
          <p:nvPr>
            <p:ph type="body" sz="quarter" idx="15" hasCustomPrompt="1"/>
          </p:nvPr>
        </p:nvSpPr>
        <p:spPr>
          <a:xfrm>
            <a:off x="0" y="850392"/>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9" name="Content Placeholder 5">
            <a:extLst>
              <a:ext uri="{FF2B5EF4-FFF2-40B4-BE49-F238E27FC236}">
                <a16:creationId xmlns:a16="http://schemas.microsoft.com/office/drawing/2014/main" id="{53CB0517-8F88-F943-A3D1-AB943A1CD25F}"/>
              </a:ext>
            </a:extLst>
          </p:cNvPr>
          <p:cNvSpPr>
            <a:spLocks noGrp="1"/>
          </p:cNvSpPr>
          <p:nvPr>
            <p:ph sz="quarter" idx="13" hasCustomPrompt="1"/>
          </p:nvPr>
        </p:nvSpPr>
        <p:spPr>
          <a:xfrm>
            <a:off x="274638" y="1737360"/>
            <a:ext cx="11687175" cy="4088448"/>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B5C1C9DC-0873-024C-8104-7C644B270CC6}"/>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tion 2: 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07B0F-1CD6-A04F-B6E7-10B4FBA49608}"/>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6"/>
                </a:solidFill>
                <a:latin typeface="+mn-lt"/>
                <a:cs typeface="Arial" pitchFamily="34" charset="0"/>
              </a:defRPr>
            </a:lvl1pPr>
          </a:lstStyle>
          <a:p>
            <a:r>
              <a:rPr lang="en-US" dirty="0"/>
              <a:t>SUBTITLE </a:t>
            </a:r>
            <a:r>
              <a:rPr lang="mr-IN" dirty="0"/>
              <a:t>–</a:t>
            </a:r>
            <a:r>
              <a:rPr lang="en-US" dirty="0"/>
              <a:t> ALL CAPS, 1PT TRACKING</a:t>
            </a:r>
          </a:p>
        </p:txBody>
      </p:sp>
      <p:sp>
        <p:nvSpPr>
          <p:cNvPr id="2" name="Rectangle 1"/>
          <p:cNvSpPr/>
          <p:nvPr userDrawn="1"/>
        </p:nvSpPr>
        <p:spPr>
          <a:xfrm>
            <a:off x="0" y="0"/>
            <a:ext cx="12192000" cy="45719"/>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2442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A743E69B-5042-334B-8990-243202EBAFC0}"/>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0" name="Text Placeholder 6">
            <a:extLst>
              <a:ext uri="{FF2B5EF4-FFF2-40B4-BE49-F238E27FC236}">
                <a16:creationId xmlns:a16="http://schemas.microsoft.com/office/drawing/2014/main" id="{544764E1-2BAA-C749-B729-BF23202E7584}"/>
              </a:ext>
            </a:extLst>
          </p:cNvPr>
          <p:cNvSpPr>
            <a:spLocks noGrp="1"/>
          </p:cNvSpPr>
          <p:nvPr>
            <p:ph type="body" sz="quarter" idx="15" hasCustomPrompt="1"/>
          </p:nvPr>
        </p:nvSpPr>
        <p:spPr>
          <a:xfrm>
            <a:off x="0" y="850392"/>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25A12435-89FE-A74A-8821-E30EDC77C0FD}"/>
              </a:ext>
            </a:extLst>
          </p:cNvPr>
          <p:cNvSpPr>
            <a:spLocks noGrp="1"/>
          </p:cNvSpPr>
          <p:nvPr>
            <p:ph sz="quarter" idx="13" hasCustomPrompt="1"/>
          </p:nvPr>
        </p:nvSpPr>
        <p:spPr>
          <a:xfrm>
            <a:off x="274639" y="1737360"/>
            <a:ext cx="5743390" cy="4088448"/>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6878142E-90F6-834E-AE3F-0102E2AA1B46}"/>
              </a:ext>
            </a:extLst>
          </p:cNvPr>
          <p:cNvSpPr>
            <a:spLocks noGrp="1"/>
          </p:cNvSpPr>
          <p:nvPr>
            <p:ph sz="quarter" idx="14" hasCustomPrompt="1"/>
          </p:nvPr>
        </p:nvSpPr>
        <p:spPr>
          <a:xfrm>
            <a:off x="6230752" y="1743074"/>
            <a:ext cx="5731061" cy="4082601"/>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BADDEFB5-EEDD-E54D-AC98-EEE6F8D1D357}"/>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D450F-DDD2-E049-8D7A-F6174C559C0B}"/>
              </a:ext>
            </a:extLst>
          </p:cNvPr>
          <p:cNvSpPr>
            <a:spLocks noGrp="1"/>
          </p:cNvSpPr>
          <p:nvPr>
            <p:ph type="title" hasCustomPrompt="1"/>
          </p:nvPr>
        </p:nvSpPr>
        <p:spPr>
          <a:xfrm>
            <a:off x="0" y="0"/>
            <a:ext cx="12192000" cy="1200329"/>
          </a:xfrm>
        </p:spPr>
        <p:txBody>
          <a:bodyPr bIns="137160"/>
          <a:lstStyle/>
          <a:p>
            <a:r>
              <a:rPr lang="en-US" kern="0" dirty="0"/>
              <a:t>Two-line Title</a:t>
            </a:r>
            <a:br>
              <a:rPr lang="en-US" kern="0" dirty="0"/>
            </a:br>
            <a:endParaRPr lang="en-US" kern="0" dirty="0"/>
          </a:p>
        </p:txBody>
      </p:sp>
      <p:sp>
        <p:nvSpPr>
          <p:cNvPr id="12" name="Text Placeholder 6">
            <a:extLst>
              <a:ext uri="{FF2B5EF4-FFF2-40B4-BE49-F238E27FC236}">
                <a16:creationId xmlns:a16="http://schemas.microsoft.com/office/drawing/2014/main" id="{867C9878-B540-AF46-9F93-41A9E4735406}"/>
              </a:ext>
            </a:extLst>
          </p:cNvPr>
          <p:cNvSpPr>
            <a:spLocks noGrp="1"/>
          </p:cNvSpPr>
          <p:nvPr>
            <p:ph type="body" sz="quarter" idx="14" hasCustomPrompt="1"/>
          </p:nvPr>
        </p:nvSpPr>
        <p:spPr>
          <a:xfrm>
            <a:off x="0" y="1225296"/>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237CF08E-D712-CC42-AC28-06098B7D101C}"/>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0F9DABA-0164-CD44-A6E1-35DC5CB77085}"/>
              </a:ext>
            </a:extLst>
          </p:cNvPr>
          <p:cNvSpPr>
            <a:spLocks noGrp="1"/>
          </p:cNvSpPr>
          <p:nvPr>
            <p:ph type="title" hasCustomPrompt="1"/>
          </p:nvPr>
        </p:nvSpPr>
        <p:spPr>
          <a:xfrm>
            <a:off x="0" y="0"/>
            <a:ext cx="12192000" cy="1200329"/>
          </a:xfrm>
        </p:spPr>
        <p:txBody>
          <a:bodyPr bIns="137160"/>
          <a:lstStyle/>
          <a:p>
            <a:r>
              <a:rPr lang="en-US" kern="0" dirty="0"/>
              <a:t>Two-line Title</a:t>
            </a:r>
            <a:br>
              <a:rPr lang="en-US" kern="0" dirty="0"/>
            </a:br>
            <a:endParaRPr lang="en-US" kern="0" dirty="0"/>
          </a:p>
        </p:txBody>
      </p:sp>
      <p:sp>
        <p:nvSpPr>
          <p:cNvPr id="7" name="Text Placeholder 6">
            <a:extLst>
              <a:ext uri="{FF2B5EF4-FFF2-40B4-BE49-F238E27FC236}">
                <a16:creationId xmlns:a16="http://schemas.microsoft.com/office/drawing/2014/main" id="{9A159A40-8991-4644-932E-A9153C8FBF47}"/>
              </a:ext>
            </a:extLst>
          </p:cNvPr>
          <p:cNvSpPr>
            <a:spLocks noGrp="1"/>
          </p:cNvSpPr>
          <p:nvPr>
            <p:ph type="body" sz="quarter" idx="14" hasCustomPrompt="1"/>
          </p:nvPr>
        </p:nvSpPr>
        <p:spPr>
          <a:xfrm>
            <a:off x="0" y="1225296"/>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AB3A6EC4-4FB6-2445-8679-CAC8EA007B90}"/>
              </a:ext>
            </a:extLst>
          </p:cNvPr>
          <p:cNvSpPr>
            <a:spLocks noGrp="1"/>
          </p:cNvSpPr>
          <p:nvPr>
            <p:ph sz="quarter" idx="13" hasCustomPrompt="1"/>
          </p:nvPr>
        </p:nvSpPr>
        <p:spPr>
          <a:xfrm>
            <a:off x="274638" y="2081178"/>
            <a:ext cx="11687175" cy="374463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5DB1EA5B-A45E-6E4C-A56E-0C73EA220C81}"/>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6062C326-7428-4D4B-A048-9D887D98CB58}"/>
              </a:ext>
            </a:extLst>
          </p:cNvPr>
          <p:cNvSpPr>
            <a:spLocks noGrp="1"/>
          </p:cNvSpPr>
          <p:nvPr>
            <p:ph type="title" hasCustomPrompt="1"/>
          </p:nvPr>
        </p:nvSpPr>
        <p:spPr>
          <a:xfrm>
            <a:off x="0" y="0"/>
            <a:ext cx="12192000" cy="1200329"/>
          </a:xfrm>
        </p:spPr>
        <p:txBody>
          <a:bodyPr bIns="137160"/>
          <a:lstStyle/>
          <a:p>
            <a:r>
              <a:rPr lang="en-US" kern="0" dirty="0"/>
              <a:t>Two-line Title</a:t>
            </a:r>
            <a:br>
              <a:rPr lang="en-US" kern="0" dirty="0"/>
            </a:br>
            <a:endParaRPr lang="en-US" kern="0" dirty="0"/>
          </a:p>
        </p:txBody>
      </p:sp>
      <p:sp>
        <p:nvSpPr>
          <p:cNvPr id="12" name="Text Placeholder 6">
            <a:extLst>
              <a:ext uri="{FF2B5EF4-FFF2-40B4-BE49-F238E27FC236}">
                <a16:creationId xmlns:a16="http://schemas.microsoft.com/office/drawing/2014/main" id="{C7C7C139-21E2-1142-B0C9-62EE3E8FCF26}"/>
              </a:ext>
            </a:extLst>
          </p:cNvPr>
          <p:cNvSpPr>
            <a:spLocks noGrp="1"/>
          </p:cNvSpPr>
          <p:nvPr>
            <p:ph type="body" sz="quarter" idx="15" hasCustomPrompt="1"/>
          </p:nvPr>
        </p:nvSpPr>
        <p:spPr>
          <a:xfrm>
            <a:off x="0" y="1225296"/>
            <a:ext cx="12192000" cy="477054"/>
          </a:xfrm>
          <a:prstGeom prst="rect">
            <a:avLst/>
          </a:prstGeom>
          <a:solidFill>
            <a:schemeClr val="bg1"/>
          </a:solid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9" name="Content Placeholder 5">
            <a:extLst>
              <a:ext uri="{FF2B5EF4-FFF2-40B4-BE49-F238E27FC236}">
                <a16:creationId xmlns:a16="http://schemas.microsoft.com/office/drawing/2014/main" id="{4A7C66E0-1552-FF4E-8A13-B55495856926}"/>
              </a:ext>
            </a:extLst>
          </p:cNvPr>
          <p:cNvSpPr>
            <a:spLocks noGrp="1"/>
          </p:cNvSpPr>
          <p:nvPr>
            <p:ph sz="quarter" idx="13" hasCustomPrompt="1"/>
          </p:nvPr>
        </p:nvSpPr>
        <p:spPr>
          <a:xfrm>
            <a:off x="274638" y="2081178"/>
            <a:ext cx="5741152" cy="374463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7">
            <a:extLst>
              <a:ext uri="{FF2B5EF4-FFF2-40B4-BE49-F238E27FC236}">
                <a16:creationId xmlns:a16="http://schemas.microsoft.com/office/drawing/2014/main" id="{6A7EEA6E-4A41-514A-B2A3-2688A4F23A72}"/>
              </a:ext>
            </a:extLst>
          </p:cNvPr>
          <p:cNvSpPr>
            <a:spLocks noGrp="1"/>
          </p:cNvSpPr>
          <p:nvPr>
            <p:ph sz="quarter" idx="14" hasCustomPrompt="1"/>
          </p:nvPr>
        </p:nvSpPr>
        <p:spPr>
          <a:xfrm>
            <a:off x="6232991" y="2080636"/>
            <a:ext cx="5746284" cy="3745172"/>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D0C75833-207E-7B4E-B0C3-7895D04549A6}"/>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274320"/>
            <a:ext cx="11687556" cy="5468558"/>
          </a:xfrm>
          <a:prstGeom prst="rect">
            <a:avLst/>
          </a:prstGeom>
          <a:noFill/>
        </p:spPr>
        <p:txBody>
          <a:bodyPr anchor="ctr">
            <a:normAutofit/>
          </a:bodyPr>
          <a:lstStyle>
            <a:lvl1pPr algn="ctr">
              <a:defRPr sz="4000">
                <a:solidFill>
                  <a:schemeClr val="tx1"/>
                </a:solidFill>
              </a:defRPr>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E4197C5E-E5DB-EF4F-96B7-1D10B280955C}"/>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C9D0AF27-AD90-6446-B795-AEDAE8930350}"/>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6E034B-ECBF-354D-8732-6AAC196DE5B6}"/>
              </a:ext>
            </a:extLst>
          </p:cNvPr>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7586AFF6-CB9F-2B49-A8F1-DF1B2C378E7C}"/>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682020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12999-6A7A-0E49-AD95-1B23A6C3F2F8}"/>
              </a:ext>
            </a:extLst>
          </p:cNvPr>
          <p:cNvSpPr>
            <a:spLocks noGrp="1"/>
          </p:cNvSpPr>
          <p:nvPr>
            <p:ph type="title" hasCustomPrompt="1"/>
          </p:nvPr>
        </p:nvSpPr>
        <p:spPr/>
        <p:txBody>
          <a:bodyPr/>
          <a:lstStyle/>
          <a:p>
            <a:r>
              <a:rPr lang="en-US" dirty="0"/>
              <a:t>One-line Title</a:t>
            </a:r>
          </a:p>
        </p:txBody>
      </p:sp>
      <p:sp>
        <p:nvSpPr>
          <p:cNvPr id="6" name="Content Placeholder 5">
            <a:extLst>
              <a:ext uri="{FF2B5EF4-FFF2-40B4-BE49-F238E27FC236}">
                <a16:creationId xmlns:a16="http://schemas.microsoft.com/office/drawing/2014/main" id="{39822441-70E4-9F4E-8843-192793E655C2}"/>
              </a:ext>
            </a:extLst>
          </p:cNvPr>
          <p:cNvSpPr>
            <a:spLocks noGrp="1"/>
          </p:cNvSpPr>
          <p:nvPr>
            <p:ph sz="quarter" idx="12" hasCustomPrompt="1"/>
          </p:nvPr>
        </p:nvSpPr>
        <p:spPr>
          <a:xfrm>
            <a:off x="274638" y="1012208"/>
            <a:ext cx="11687237" cy="4813600"/>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C282A53B-CCC2-9347-90C0-C67FC4D40C97}"/>
              </a:ext>
              <a:ext uri="{C183D7F6-B498-43B3-948B-1728B52AA6E4}">
                <adec:decorative xmlns:adec="http://schemas.microsoft.com/office/drawing/2017/decorative" val="1"/>
              </a:ext>
            </a:extLst>
          </p:cNvPr>
          <p:cNvSpPr>
            <a:spLocks noGrp="1"/>
          </p:cNvSpPr>
          <p:nvPr>
            <p:ph type="sldNum" sz="quarter" idx="13"/>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650104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30F5A-50F5-0145-9857-25FF3AEB56DA}"/>
              </a:ext>
            </a:extLst>
          </p:cNvPr>
          <p:cNvSpPr>
            <a:spLocks noGrp="1"/>
          </p:cNvSpPr>
          <p:nvPr>
            <p:ph type="title" hasCustomPrompt="1"/>
          </p:nvPr>
        </p:nvSpPr>
        <p:spPr/>
        <p:txBody>
          <a:bodyPr/>
          <a:lstStyle/>
          <a:p>
            <a:r>
              <a:rPr lang="en-US" dirty="0"/>
              <a:t>One-line Title</a:t>
            </a:r>
          </a:p>
        </p:txBody>
      </p:sp>
      <p:sp>
        <p:nvSpPr>
          <p:cNvPr id="7" name="Content Placeholder 5">
            <a:extLst>
              <a:ext uri="{FF2B5EF4-FFF2-40B4-BE49-F238E27FC236}">
                <a16:creationId xmlns:a16="http://schemas.microsoft.com/office/drawing/2014/main" id="{CC0E063E-3E76-EA4A-8361-45AB1F833F7B}"/>
              </a:ext>
            </a:extLst>
          </p:cNvPr>
          <p:cNvSpPr>
            <a:spLocks noGrp="1"/>
          </p:cNvSpPr>
          <p:nvPr>
            <p:ph sz="quarter" idx="12" hasCustomPrompt="1"/>
          </p:nvPr>
        </p:nvSpPr>
        <p:spPr>
          <a:xfrm>
            <a:off x="274320" y="1012208"/>
            <a:ext cx="5741470" cy="4813600"/>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078D0563-BF4A-D241-83E5-210E523D74EB}"/>
              </a:ext>
            </a:extLst>
          </p:cNvPr>
          <p:cNvSpPr>
            <a:spLocks noGrp="1"/>
          </p:cNvSpPr>
          <p:nvPr>
            <p:ph sz="quarter" idx="13" hasCustomPrompt="1"/>
          </p:nvPr>
        </p:nvSpPr>
        <p:spPr>
          <a:xfrm>
            <a:off x="6225941" y="1012208"/>
            <a:ext cx="5741470" cy="4813600"/>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E9D68558-A733-3747-AF0E-0A4BD519C7F1}"/>
              </a:ext>
              <a:ext uri="{C183D7F6-B498-43B3-948B-1728B52AA6E4}">
                <adec:decorative xmlns:adec="http://schemas.microsoft.com/office/drawing/2017/decorative" val="1"/>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397593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48416859-8EC1-9846-A8EC-99D6AEF1B595}"/>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9" name="Text Placeholder 6">
            <a:extLst>
              <a:ext uri="{FF2B5EF4-FFF2-40B4-BE49-F238E27FC236}">
                <a16:creationId xmlns:a16="http://schemas.microsoft.com/office/drawing/2014/main" id="{CACCB123-68E7-034D-A061-2215F0F09574}"/>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D0969683-4281-A949-80FA-E0D660C5D0C4}"/>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98879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Option 1: Section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5E5803-0D01-D94F-8B75-64CE25D305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53" r="25548"/>
          <a:stretch/>
        </p:blipFill>
        <p:spPr>
          <a:xfrm>
            <a:off x="3518369" y="-4667"/>
            <a:ext cx="8673632" cy="6413500"/>
          </a:xfrm>
          <a:prstGeom prst="rect">
            <a:avLst/>
          </a:prstGeom>
        </p:spPr>
      </p:pic>
      <p:sp>
        <p:nvSpPr>
          <p:cNvPr id="2" name="Parallelogram 1">
            <a:extLst>
              <a:ext uri="{FF2B5EF4-FFF2-40B4-BE49-F238E27FC236}">
                <a16:creationId xmlns:a16="http://schemas.microsoft.com/office/drawing/2014/main" id="{C4FA14DA-1153-FA47-8CB7-3D75FE51AD15}"/>
              </a:ext>
              <a:ext uri="{C183D7F6-B498-43B3-948B-1728B52AA6E4}">
                <adec:decorative xmlns:adec="http://schemas.microsoft.com/office/drawing/2017/decorative" val="1"/>
              </a:ext>
            </a:extLst>
          </p:cNvPr>
          <p:cNvSpPr/>
          <p:nvPr userDrawn="1"/>
        </p:nvSpPr>
        <p:spPr bwMode="auto">
          <a:xfrm>
            <a:off x="3724020" y="-4667"/>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49998B9-C735-1542-BE02-B6666839110B}"/>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EB7D9395-8F84-0E4F-A980-A4D9252FDC65}"/>
              </a:ext>
            </a:extLst>
          </p:cNvPr>
          <p:cNvSpPr>
            <a:spLocks noGrp="1" noChangeArrowheads="1"/>
          </p:cNvSpPr>
          <p:nvPr>
            <p:ph type="ctrTitle" hasCustomPrompt="1"/>
          </p:nvPr>
        </p:nvSpPr>
        <p:spPr>
          <a:xfrm>
            <a:off x="0" y="2841554"/>
            <a:ext cx="5591331"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1" name="Rectangle 9">
            <a:extLst>
              <a:ext uri="{FF2B5EF4-FFF2-40B4-BE49-F238E27FC236}">
                <a16:creationId xmlns:a16="http://schemas.microsoft.com/office/drawing/2014/main" id="{0A31A22A-9A87-3541-9476-E52DA2CB0994}"/>
              </a:ext>
            </a:extLst>
          </p:cNvPr>
          <p:cNvSpPr>
            <a:spLocks noGrp="1" noChangeArrowheads="1"/>
          </p:cNvSpPr>
          <p:nvPr>
            <p:ph type="subTitle" idx="1" hasCustomPrompt="1"/>
          </p:nvPr>
        </p:nvSpPr>
        <p:spPr>
          <a:xfrm>
            <a:off x="0" y="3826265"/>
            <a:ext cx="5591331"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4" name="Slide Number Placeholder 3">
            <a:extLst>
              <a:ext uri="{FF2B5EF4-FFF2-40B4-BE49-F238E27FC236}">
                <a16:creationId xmlns:a16="http://schemas.microsoft.com/office/drawing/2014/main" id="{76933D53-45C0-034B-A999-0D1AF6D6CCB7}"/>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67915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4C7294E6-94E0-814F-B1D6-8C411C0ACB3F}"/>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0" name="Text Placeholder 6">
            <a:extLst>
              <a:ext uri="{FF2B5EF4-FFF2-40B4-BE49-F238E27FC236}">
                <a16:creationId xmlns:a16="http://schemas.microsoft.com/office/drawing/2014/main" id="{45094F1E-188A-BA41-83C8-0343BA4222E0}"/>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CB0EF2DC-90FD-304C-B15A-AF2FE37D40BC}"/>
              </a:ext>
            </a:extLst>
          </p:cNvPr>
          <p:cNvSpPr>
            <a:spLocks noGrp="1"/>
          </p:cNvSpPr>
          <p:nvPr>
            <p:ph sz="quarter" idx="13" hasCustomPrompt="1"/>
          </p:nvPr>
        </p:nvSpPr>
        <p:spPr>
          <a:xfrm>
            <a:off x="274638" y="1737360"/>
            <a:ext cx="11687175" cy="4088448"/>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6FF062A2-2D0A-1841-909D-3B0DEBFB7878}"/>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53672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D53DE49-DAA7-DA4B-BC8B-AB79DB290537}"/>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1" name="Text Placeholder 6">
            <a:extLst>
              <a:ext uri="{FF2B5EF4-FFF2-40B4-BE49-F238E27FC236}">
                <a16:creationId xmlns:a16="http://schemas.microsoft.com/office/drawing/2014/main" id="{76E7728A-AF7E-C04B-BDB5-1A1FA1553336}"/>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9" name="Content Placeholder 5"/>
          <p:cNvSpPr>
            <a:spLocks noGrp="1"/>
          </p:cNvSpPr>
          <p:nvPr>
            <p:ph sz="quarter" idx="13" hasCustomPrompt="1"/>
          </p:nvPr>
        </p:nvSpPr>
        <p:spPr>
          <a:xfrm>
            <a:off x="274639" y="1737360"/>
            <a:ext cx="5743390" cy="4088448"/>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7"/>
          <p:cNvSpPr>
            <a:spLocks noGrp="1"/>
          </p:cNvSpPr>
          <p:nvPr>
            <p:ph sz="quarter" idx="14" hasCustomPrompt="1"/>
          </p:nvPr>
        </p:nvSpPr>
        <p:spPr>
          <a:xfrm>
            <a:off x="6230752" y="1743074"/>
            <a:ext cx="5731061" cy="4082601"/>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2776A0C6-0145-CA41-ABF0-59B9B49E9EB8}"/>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727629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6EEAEFC-F683-434B-B7F7-2857B5AAE603}"/>
              </a:ext>
            </a:extLst>
          </p:cNvPr>
          <p:cNvSpPr>
            <a:spLocks noGrp="1"/>
          </p:cNvSpPr>
          <p:nvPr>
            <p:ph type="title" hasCustomPrompt="1"/>
          </p:nvPr>
        </p:nvSpPr>
        <p:spPr>
          <a:xfrm>
            <a:off x="0" y="0"/>
            <a:ext cx="12192000" cy="1200329"/>
          </a:xfrm>
          <a:noFill/>
        </p:spPr>
        <p:txBody>
          <a:bodyPr bIns="137160"/>
          <a:lstStyle/>
          <a:p>
            <a:r>
              <a:rPr lang="en-US" kern="0" dirty="0"/>
              <a:t>Two-line Title</a:t>
            </a:r>
            <a:br>
              <a:rPr lang="en-US" kern="0" dirty="0"/>
            </a:br>
            <a:endParaRPr lang="en-US" kern="0" dirty="0"/>
          </a:p>
        </p:txBody>
      </p:sp>
      <p:sp>
        <p:nvSpPr>
          <p:cNvPr id="11" name="Text Placeholder 6">
            <a:extLst>
              <a:ext uri="{FF2B5EF4-FFF2-40B4-BE49-F238E27FC236}">
                <a16:creationId xmlns:a16="http://schemas.microsoft.com/office/drawing/2014/main" id="{284BEA8B-076C-3543-933F-06C822C8BA5A}"/>
              </a:ext>
            </a:extLst>
          </p:cNvPr>
          <p:cNvSpPr>
            <a:spLocks noGrp="1"/>
          </p:cNvSpPr>
          <p:nvPr>
            <p:ph type="body" sz="quarter" idx="14"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CE8E175E-6309-174F-B483-28A2AD728755}"/>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584658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CCCB0ADE-1AB8-0943-85B9-495BEF69D068}"/>
              </a:ext>
            </a:extLst>
          </p:cNvPr>
          <p:cNvSpPr>
            <a:spLocks noGrp="1"/>
          </p:cNvSpPr>
          <p:nvPr>
            <p:ph type="title" hasCustomPrompt="1"/>
          </p:nvPr>
        </p:nvSpPr>
        <p:spPr>
          <a:xfrm>
            <a:off x="0" y="0"/>
            <a:ext cx="12192000" cy="1200329"/>
          </a:xfrm>
          <a:noFill/>
        </p:spPr>
        <p:txBody>
          <a:bodyPr bIns="137160"/>
          <a:lstStyle/>
          <a:p>
            <a:r>
              <a:rPr lang="en-US" kern="0" dirty="0"/>
              <a:t>Two-line Title</a:t>
            </a:r>
            <a:br>
              <a:rPr lang="en-US" kern="0" dirty="0"/>
            </a:br>
            <a:endParaRPr lang="en-US" kern="0" dirty="0"/>
          </a:p>
        </p:txBody>
      </p:sp>
      <p:sp>
        <p:nvSpPr>
          <p:cNvPr id="10" name="Text Placeholder 6">
            <a:extLst>
              <a:ext uri="{FF2B5EF4-FFF2-40B4-BE49-F238E27FC236}">
                <a16:creationId xmlns:a16="http://schemas.microsoft.com/office/drawing/2014/main" id="{5115B46D-7C5F-0C46-9EBA-E1AB7A5810BE}"/>
              </a:ext>
            </a:extLst>
          </p:cNvPr>
          <p:cNvSpPr>
            <a:spLocks noGrp="1"/>
          </p:cNvSpPr>
          <p:nvPr>
            <p:ph type="body" sz="quarter" idx="14"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9" name="Content Placeholder 5">
            <a:extLst>
              <a:ext uri="{FF2B5EF4-FFF2-40B4-BE49-F238E27FC236}">
                <a16:creationId xmlns:a16="http://schemas.microsoft.com/office/drawing/2014/main" id="{BF47D8E0-865A-F040-80AC-840430351364}"/>
              </a:ext>
            </a:extLst>
          </p:cNvPr>
          <p:cNvSpPr>
            <a:spLocks noGrp="1"/>
          </p:cNvSpPr>
          <p:nvPr>
            <p:ph sz="quarter" idx="13" hasCustomPrompt="1"/>
          </p:nvPr>
        </p:nvSpPr>
        <p:spPr>
          <a:xfrm>
            <a:off x="274638" y="2081178"/>
            <a:ext cx="11687175" cy="3744630"/>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79A7E1FF-A9F5-654C-AB2D-4483AE213C8C}"/>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536662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3EAEE692-53D6-0049-84BF-285C4F2C4262}"/>
              </a:ext>
            </a:extLst>
          </p:cNvPr>
          <p:cNvSpPr>
            <a:spLocks noGrp="1"/>
          </p:cNvSpPr>
          <p:nvPr>
            <p:ph type="title" hasCustomPrompt="1"/>
          </p:nvPr>
        </p:nvSpPr>
        <p:spPr>
          <a:xfrm>
            <a:off x="0" y="0"/>
            <a:ext cx="12192000" cy="1200329"/>
          </a:xfrm>
          <a:noFill/>
        </p:spPr>
        <p:txBody>
          <a:bodyPr bIns="137160"/>
          <a:lstStyle/>
          <a:p>
            <a:r>
              <a:rPr lang="en-US" kern="0" dirty="0"/>
              <a:t>Two-line Title</a:t>
            </a:r>
            <a:br>
              <a:rPr lang="en-US" kern="0" dirty="0"/>
            </a:br>
            <a:endParaRPr lang="en-US" kern="0" dirty="0"/>
          </a:p>
        </p:txBody>
      </p:sp>
      <p:sp>
        <p:nvSpPr>
          <p:cNvPr id="10" name="Text Placeholder 6">
            <a:extLst>
              <a:ext uri="{FF2B5EF4-FFF2-40B4-BE49-F238E27FC236}">
                <a16:creationId xmlns:a16="http://schemas.microsoft.com/office/drawing/2014/main" id="{5393D71B-9EF0-7746-AAB7-B4A8BAC0B98C}"/>
              </a:ext>
            </a:extLst>
          </p:cNvPr>
          <p:cNvSpPr>
            <a:spLocks noGrp="1"/>
          </p:cNvSpPr>
          <p:nvPr>
            <p:ph type="body" sz="quarter" idx="15"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8" name="Content Placeholder 5">
            <a:extLst>
              <a:ext uri="{FF2B5EF4-FFF2-40B4-BE49-F238E27FC236}">
                <a16:creationId xmlns:a16="http://schemas.microsoft.com/office/drawing/2014/main" id="{446CA3F6-1CB0-E74A-A418-FC348642A03C}"/>
              </a:ext>
            </a:extLst>
          </p:cNvPr>
          <p:cNvSpPr>
            <a:spLocks noGrp="1"/>
          </p:cNvSpPr>
          <p:nvPr>
            <p:ph sz="quarter" idx="13" hasCustomPrompt="1"/>
          </p:nvPr>
        </p:nvSpPr>
        <p:spPr>
          <a:xfrm>
            <a:off x="274638" y="2081178"/>
            <a:ext cx="5741152" cy="3744630"/>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B20A2F65-49F7-4E42-9B67-E4EE32486EC1}"/>
              </a:ext>
            </a:extLst>
          </p:cNvPr>
          <p:cNvSpPr>
            <a:spLocks noGrp="1"/>
          </p:cNvSpPr>
          <p:nvPr>
            <p:ph sz="quarter" idx="14" hasCustomPrompt="1"/>
          </p:nvPr>
        </p:nvSpPr>
        <p:spPr>
          <a:xfrm>
            <a:off x="6232991" y="2080636"/>
            <a:ext cx="5746284" cy="3745172"/>
          </a:xfrm>
          <a:prstGeom prst="rect">
            <a:avLst/>
          </a:prstGeom>
        </p:spPr>
        <p:txBody>
          <a:bodyPr lIns="0"/>
          <a:lstStyle>
            <a:lvl1pPr marL="228600" indent="-228600">
              <a:spcBef>
                <a:spcPts val="800"/>
              </a:spcBef>
              <a:buClr>
                <a:schemeClr val="accent6"/>
              </a:buClr>
              <a:defRPr>
                <a:solidFill>
                  <a:schemeClr val="bg1"/>
                </a:solidFill>
              </a:defRPr>
            </a:lvl1pPr>
            <a:lvl2pPr marL="685800" indent="-228600">
              <a:spcBef>
                <a:spcPts val="800"/>
              </a:spcBef>
              <a:buClr>
                <a:schemeClr val="accent6"/>
              </a:buClr>
              <a:defRPr>
                <a:solidFill>
                  <a:schemeClr val="bg1"/>
                </a:solidFill>
              </a:defRPr>
            </a:lvl2pPr>
            <a:lvl3pPr>
              <a:spcBef>
                <a:spcPts val="800"/>
              </a:spcBef>
              <a:buClr>
                <a:schemeClr val="accent6"/>
              </a:buClr>
              <a:defRPr>
                <a:solidFill>
                  <a:schemeClr val="bg1"/>
                </a:solidFill>
              </a:defRPr>
            </a:lvl3pPr>
            <a:lvl4pPr>
              <a:spcBef>
                <a:spcPts val="800"/>
              </a:spcBef>
              <a:buClr>
                <a:schemeClr val="accent6"/>
              </a:buClr>
              <a:defRPr>
                <a:solidFill>
                  <a:schemeClr val="bg1"/>
                </a:solidFill>
              </a:defRPr>
            </a:lvl4pPr>
            <a:lvl5pPr>
              <a:spcBef>
                <a:spcPts val="800"/>
              </a:spcBef>
              <a:buClr>
                <a:schemeClr val="accent6"/>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E616CAB6-9D15-FC42-AD2A-19BF058B1BDA}"/>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652824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274320"/>
            <a:ext cx="11687556" cy="5468558"/>
          </a:xfrm>
          <a:prstGeom prst="rect">
            <a:avLst/>
          </a:prstGeom>
        </p:spPr>
        <p:txBody>
          <a:bodyPr anchor="ctr">
            <a:normAutofit/>
          </a:bodyPr>
          <a:lstStyle>
            <a:lvl1pPr algn="ctr">
              <a:defRPr sz="4000">
                <a:solidFill>
                  <a:schemeClr val="bg1"/>
                </a:solidFill>
              </a:defRPr>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866873A1-678F-2546-8FD7-6FDFD303B115}"/>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518517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D439181E-01F5-7345-8EB7-EA1FFA546D13}"/>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672189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10810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Option 1: 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29530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Option 2: Title Slide">
    <p:bg>
      <p:bgPr>
        <a:solidFill>
          <a:schemeClr val="bg1"/>
        </a:solidFill>
        <a:effectLst/>
      </p:bgPr>
    </p:bg>
    <p:spTree>
      <p:nvGrpSpPr>
        <p:cNvPr id="1" name=""/>
        <p:cNvGrpSpPr/>
        <p:nvPr/>
      </p:nvGrpSpPr>
      <p:grpSpPr>
        <a:xfrm>
          <a:off x="0" y="0"/>
          <a:ext cx="0" cy="0"/>
          <a:chOff x="0" y="0"/>
          <a:chExt cx="0" cy="0"/>
        </a:xfrm>
      </p:grpSpPr>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tx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tx2"/>
                </a:solidFill>
                <a:latin typeface="+mn-lt"/>
                <a:cs typeface="Arial" pitchFamily="34" charset="0"/>
              </a:defRPr>
            </a:lvl1pPr>
          </a:lstStyle>
          <a:p>
            <a:r>
              <a:rPr lang="en-US" dirty="0"/>
              <a:t>SUBTITLE </a:t>
            </a:r>
            <a:r>
              <a:rPr lang="mr-IN" dirty="0"/>
              <a:t>–</a:t>
            </a:r>
            <a:r>
              <a:rPr lang="en-US" dirty="0"/>
              <a:t> ALL CAPS, 1PT TRACKING</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3176" y="6543675"/>
            <a:ext cx="1028700" cy="171450"/>
          </a:xfrm>
          <a:prstGeom prst="rect">
            <a:avLst/>
          </a:prstGeom>
        </p:spPr>
      </p:pic>
      <p:sp>
        <p:nvSpPr>
          <p:cNvPr id="6" name="Rectangle 5"/>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503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Option 1: Section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5E5803-0D01-D94F-8B75-64CE25D305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839" r="6432"/>
          <a:stretch/>
        </p:blipFill>
        <p:spPr>
          <a:xfrm>
            <a:off x="5591331" y="-4667"/>
            <a:ext cx="6600669" cy="6413500"/>
          </a:xfrm>
          <a:prstGeom prst="rect">
            <a:avLst/>
          </a:prstGeom>
        </p:spPr>
      </p:pic>
      <p:sp>
        <p:nvSpPr>
          <p:cNvPr id="2" name="Parallelogram 1">
            <a:extLst>
              <a:ext uri="{FF2B5EF4-FFF2-40B4-BE49-F238E27FC236}">
                <a16:creationId xmlns:a16="http://schemas.microsoft.com/office/drawing/2014/main" id="{C4FA14DA-1153-FA47-8CB7-3D75FE51AD15}"/>
              </a:ext>
              <a:ext uri="{C183D7F6-B498-43B3-948B-1728B52AA6E4}">
                <adec:decorative xmlns:adec="http://schemas.microsoft.com/office/drawing/2017/decorative" val="1"/>
              </a:ext>
            </a:extLst>
          </p:cNvPr>
          <p:cNvSpPr/>
          <p:nvPr userDrawn="1"/>
        </p:nvSpPr>
        <p:spPr bwMode="auto">
          <a:xfrm>
            <a:off x="3724020" y="-4667"/>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49998B9-C735-1542-BE02-B6666839110B}"/>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EB7D9395-8F84-0E4F-A980-A4D9252FDC65}"/>
              </a:ext>
            </a:extLst>
          </p:cNvPr>
          <p:cNvSpPr>
            <a:spLocks noGrp="1" noChangeArrowheads="1"/>
          </p:cNvSpPr>
          <p:nvPr>
            <p:ph type="ctrTitle" hasCustomPrompt="1"/>
          </p:nvPr>
        </p:nvSpPr>
        <p:spPr>
          <a:xfrm>
            <a:off x="0" y="2841554"/>
            <a:ext cx="5591331"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1" name="Rectangle 9">
            <a:extLst>
              <a:ext uri="{FF2B5EF4-FFF2-40B4-BE49-F238E27FC236}">
                <a16:creationId xmlns:a16="http://schemas.microsoft.com/office/drawing/2014/main" id="{0A31A22A-9A87-3541-9476-E52DA2CB0994}"/>
              </a:ext>
            </a:extLst>
          </p:cNvPr>
          <p:cNvSpPr>
            <a:spLocks noGrp="1" noChangeArrowheads="1"/>
          </p:cNvSpPr>
          <p:nvPr>
            <p:ph type="subTitle" idx="1" hasCustomPrompt="1"/>
          </p:nvPr>
        </p:nvSpPr>
        <p:spPr>
          <a:xfrm>
            <a:off x="0" y="3826265"/>
            <a:ext cx="5591331"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4" name="Slide Number Placeholder 3">
            <a:extLst>
              <a:ext uri="{FF2B5EF4-FFF2-40B4-BE49-F238E27FC236}">
                <a16:creationId xmlns:a16="http://schemas.microsoft.com/office/drawing/2014/main" id="{76933D53-45C0-034B-A999-0D1AF6D6CCB7}"/>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7657142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ption 2: Title Slide">
    <p:bg>
      <p:bgPr>
        <a:solidFill>
          <a:schemeClr val="tx1"/>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659B8DE-2B0A-1A47-A503-92BDAC02CD0F}"/>
              </a:ext>
            </a:extLst>
          </p:cNvPr>
          <p:cNvSpPr>
            <a:spLocks noGrp="1" noChangeArrowheads="1"/>
          </p:cNvSpPr>
          <p:nvPr>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6" name="Rectangle 9">
            <a:extLst>
              <a:ext uri="{FF2B5EF4-FFF2-40B4-BE49-F238E27FC236}">
                <a16:creationId xmlns:a16="http://schemas.microsoft.com/office/drawing/2014/main" id="{83ABDA1C-6E1F-424D-BC0D-8AF9252024CC}"/>
              </a:ext>
            </a:extLst>
          </p:cNvPr>
          <p:cNvSpPr>
            <a:spLocks noGrp="1" noChangeArrowheads="1"/>
          </p:cNvSpPr>
          <p:nvPr>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5"/>
                </a:solidFill>
                <a:latin typeface="+mn-lt"/>
                <a:cs typeface="Arial" pitchFamily="34" charset="0"/>
              </a:defRPr>
            </a:lvl1pPr>
          </a:lstStyle>
          <a:p>
            <a:r>
              <a:rPr lang="en-US" dirty="0"/>
              <a:t>SUBTITLE </a:t>
            </a:r>
            <a:r>
              <a:rPr lang="mr-IN" dirty="0"/>
              <a:t>–</a:t>
            </a:r>
            <a:r>
              <a:rPr lang="en-US" dirty="0"/>
              <a:t> ALL CAPS, 1PT TRACKING</a:t>
            </a:r>
          </a:p>
        </p:txBody>
      </p:sp>
      <p:pic>
        <p:nvPicPr>
          <p:cNvPr id="7" name="Picture 6">
            <a:extLst>
              <a:ext uri="{FF2B5EF4-FFF2-40B4-BE49-F238E27FC236}">
                <a16:creationId xmlns:a16="http://schemas.microsoft.com/office/drawing/2014/main" id="{46D48344-FBB8-4945-84AF-84EF45F69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3176" y="6560639"/>
            <a:ext cx="1028700" cy="177800"/>
          </a:xfrm>
          <a:prstGeom prst="rect">
            <a:avLst/>
          </a:prstGeom>
        </p:spPr>
      </p:pic>
    </p:spTree>
    <p:extLst>
      <p:ext uri="{BB962C8B-B14F-4D97-AF65-F5344CB8AC3E}">
        <p14:creationId xmlns:p14="http://schemas.microsoft.com/office/powerpoint/2010/main" val="3130467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3" name="Straight Connector 2"/>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162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Option 1: Section Divider">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513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Option 1: Section Divider">
    <p:bg>
      <p:bgPr>
        <a:solidFill>
          <a:schemeClr val="tx2"/>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940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654640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638" y="1012208"/>
            <a:ext cx="11687237" cy="4813600"/>
          </a:xfrm>
          <a:prstGeom prst="rect">
            <a:avLst/>
          </a:prstGeom>
        </p:spPr>
        <p:txBody>
          <a:bodyPr/>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6508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4320"/>
            <a:ext cx="11693091" cy="509451"/>
          </a:xfrm>
        </p:spPr>
        <p:txBody>
          <a:body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lvl1pPr algn="ctr">
              <a:defRPr/>
            </a:lvl1p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320"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6225941"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91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30306192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1737360"/>
            <a:ext cx="11687175"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8870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9" y="1737360"/>
            <a:ext cx="5743390"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0752" y="1743074"/>
            <a:ext cx="5731061" cy="4082601"/>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893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Option 1: Section Divider">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C4FA14DA-1153-FA47-8CB7-3D75FE51AD15}"/>
              </a:ext>
              <a:ext uri="{C183D7F6-B498-43B3-948B-1728B52AA6E4}">
                <adec:decorative xmlns:adec="http://schemas.microsoft.com/office/drawing/2017/decorative" val="1"/>
              </a:ext>
            </a:extLst>
          </p:cNvPr>
          <p:cNvSpPr/>
          <p:nvPr userDrawn="1"/>
        </p:nvSpPr>
        <p:spPr bwMode="auto">
          <a:xfrm>
            <a:off x="4912152" y="0"/>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BC9F110-2C80-5842-8F76-B9CDBDEF8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55" t="-73" r="30561" b="73"/>
          <a:stretch/>
        </p:blipFill>
        <p:spPr>
          <a:xfrm flipH="1">
            <a:off x="5805680" y="-4667"/>
            <a:ext cx="6386320" cy="6413500"/>
          </a:xfrm>
          <a:prstGeom prst="rect">
            <a:avLst/>
          </a:prstGeom>
        </p:spPr>
      </p:pic>
      <p:cxnSp>
        <p:nvCxnSpPr>
          <p:cNvPr id="15" name="Straight Connector 14">
            <a:extLst>
              <a:ext uri="{FF2B5EF4-FFF2-40B4-BE49-F238E27FC236}">
                <a16:creationId xmlns:a16="http://schemas.microsoft.com/office/drawing/2014/main" id="{31E94920-9127-E545-8E4F-0A1D6021E098}"/>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8">
            <a:extLst>
              <a:ext uri="{FF2B5EF4-FFF2-40B4-BE49-F238E27FC236}">
                <a16:creationId xmlns:a16="http://schemas.microsoft.com/office/drawing/2014/main" id="{A29B0429-38F6-0D41-92F7-5B07E03CBE86}"/>
              </a:ext>
            </a:extLst>
          </p:cNvPr>
          <p:cNvSpPr>
            <a:spLocks noGrp="1" noChangeArrowheads="1"/>
          </p:cNvSpPr>
          <p:nvPr>
            <p:ph type="ctrTitle" hasCustomPrompt="1"/>
          </p:nvPr>
        </p:nvSpPr>
        <p:spPr>
          <a:xfrm>
            <a:off x="0" y="2841554"/>
            <a:ext cx="5591331"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4" name="Rectangle 9">
            <a:extLst>
              <a:ext uri="{FF2B5EF4-FFF2-40B4-BE49-F238E27FC236}">
                <a16:creationId xmlns:a16="http://schemas.microsoft.com/office/drawing/2014/main" id="{9A4B9128-D108-7146-8813-47162A03DA6B}"/>
              </a:ext>
            </a:extLst>
          </p:cNvPr>
          <p:cNvSpPr>
            <a:spLocks noGrp="1" noChangeArrowheads="1"/>
          </p:cNvSpPr>
          <p:nvPr>
            <p:ph type="subTitle" idx="1" hasCustomPrompt="1"/>
          </p:nvPr>
        </p:nvSpPr>
        <p:spPr>
          <a:xfrm>
            <a:off x="0" y="3826265"/>
            <a:ext cx="5591331"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4">
            <a:extLst>
              <a:ext uri="{FF2B5EF4-FFF2-40B4-BE49-F238E27FC236}">
                <a16:creationId xmlns:a16="http://schemas.microsoft.com/office/drawing/2014/main" id="{9D20D79E-3C3D-5444-A226-8A5D2858F954}"/>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3737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478092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11687175"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6044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5741152"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2991" y="2080636"/>
            <a:ext cx="5746284" cy="3745172"/>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0608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673079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5655183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6A0A7C-F509-674D-AB6F-2122E6F2861A}"/>
              </a:ext>
            </a:extLst>
          </p:cNvPr>
          <p:cNvSpPr/>
          <p:nvPr userDrawn="1"/>
        </p:nvSpPr>
        <p:spPr>
          <a:xfrm>
            <a:off x="0" y="1100852"/>
            <a:ext cx="12192000" cy="5299948"/>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lvl1pPr>
              <a:defRPr baseline="0"/>
            </a:lvl1pPr>
          </a:lstStyle>
          <a:p>
            <a:r>
              <a:rPr lang="en-US" dirty="0"/>
              <a:t>One-line Title</a:t>
            </a:r>
          </a:p>
        </p:txBody>
      </p:sp>
      <p:sp>
        <p:nvSpPr>
          <p:cNvPr id="6" name="Content Placeholder 5"/>
          <p:cNvSpPr>
            <a:spLocks noGrp="1"/>
          </p:cNvSpPr>
          <p:nvPr>
            <p:ph sz="quarter" idx="12"/>
          </p:nvPr>
        </p:nvSpPr>
        <p:spPr>
          <a:xfrm>
            <a:off x="365760" y="1463040"/>
            <a:ext cx="11457432" cy="4572000"/>
          </a:xfrm>
          <a:prstGeom prst="rect">
            <a:avLst/>
          </a:prstGeom>
        </p:spPr>
        <p:txBody>
          <a:bodyPr lIns="0" tIns="0" rIns="0" bIns="0"/>
          <a:lstStyle>
            <a:lvl1pPr marL="274320" indent="-274320">
              <a:spcBef>
                <a:spcPts val="0"/>
              </a:spcBef>
              <a:spcAft>
                <a:spcPts val="600"/>
              </a:spcAft>
              <a:buClr>
                <a:schemeClr val="accent4"/>
              </a:buClr>
              <a:buSzPct val="80000"/>
              <a:defRPr sz="2000">
                <a:solidFill>
                  <a:schemeClr val="tx2"/>
                </a:solidFill>
              </a:defRPr>
            </a:lvl1pPr>
            <a:lvl2pPr marL="548640" indent="-274320">
              <a:spcBef>
                <a:spcPts val="0"/>
              </a:spcBef>
              <a:spcAft>
                <a:spcPts val="600"/>
              </a:spcAft>
              <a:buClr>
                <a:schemeClr val="accent4"/>
              </a:buClr>
              <a:buSzPct val="80000"/>
              <a:defRPr sz="2000">
                <a:solidFill>
                  <a:schemeClr val="tx2"/>
                </a:solidFill>
              </a:defRPr>
            </a:lvl2pPr>
            <a:lvl3pPr marL="822960" indent="-274320">
              <a:spcBef>
                <a:spcPts val="0"/>
              </a:spcBef>
              <a:spcAft>
                <a:spcPts val="600"/>
              </a:spcAft>
              <a:buClr>
                <a:schemeClr val="accent4"/>
              </a:buClr>
              <a:buSzPct val="80000"/>
              <a:defRPr sz="2000">
                <a:solidFill>
                  <a:schemeClr val="tx2"/>
                </a:solidFill>
              </a:defRPr>
            </a:lvl3pPr>
            <a:lvl4pPr marL="1097280" indent="-274320">
              <a:spcBef>
                <a:spcPts val="0"/>
              </a:spcBef>
              <a:spcAft>
                <a:spcPts val="600"/>
              </a:spcAft>
              <a:buClr>
                <a:schemeClr val="accent4"/>
              </a:buClr>
              <a:buSzPct val="80000"/>
              <a:defRPr sz="2000">
                <a:solidFill>
                  <a:schemeClr val="tx2"/>
                </a:solidFill>
              </a:defRPr>
            </a:lvl4pPr>
            <a:lvl5pPr marL="1371600" indent="-274320">
              <a:spcBef>
                <a:spcPts val="0"/>
              </a:spcBef>
              <a:spcAft>
                <a:spcPts val="600"/>
              </a:spcAft>
              <a:buClr>
                <a:schemeClr val="accent4"/>
              </a:buClr>
              <a:buSzPct val="80000"/>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2B5D2762-E745-7247-A3C4-D841ECA7DB6B}"/>
              </a:ext>
            </a:extLst>
          </p:cNvPr>
          <p:cNvSpPr>
            <a:spLocks noGrp="1"/>
          </p:cNvSpPr>
          <p:nvPr>
            <p:ph type="sldNum" sz="quarter" idx="13"/>
          </p:nvPr>
        </p:nvSpPr>
        <p:spPr/>
        <p:txBody>
          <a:bodyPr/>
          <a:lstStyle/>
          <a:p>
            <a:fld id="{1B4AE991-82FD-D542-8F29-3B7AE9B04408}" type="slidenum">
              <a:rPr lang="en-US" smtClean="0"/>
              <a:pPr/>
              <a:t>‹#›</a:t>
            </a:fld>
            <a:endParaRPr lang="en-US" dirty="0"/>
          </a:p>
        </p:txBody>
      </p:sp>
      <p:sp>
        <p:nvSpPr>
          <p:cNvPr id="8" name="Rectangle 7">
            <a:extLst>
              <a:ext uri="{FF2B5EF4-FFF2-40B4-BE49-F238E27FC236}">
                <a16:creationId xmlns:a16="http://schemas.microsoft.com/office/drawing/2014/main" id="{FF699D2E-854A-1D45-8049-DFB4D28173FE}"/>
              </a:ext>
            </a:extLst>
          </p:cNvPr>
          <p:cNvSpPr/>
          <p:nvPr userDrawn="1"/>
        </p:nvSpPr>
        <p:spPr>
          <a:xfrm>
            <a:off x="365760" y="-1"/>
            <a:ext cx="914400" cy="118872"/>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Tree>
    <p:extLst>
      <p:ext uri="{BB962C8B-B14F-4D97-AF65-F5344CB8AC3E}">
        <p14:creationId xmlns:p14="http://schemas.microsoft.com/office/powerpoint/2010/main" val="2763591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custDataLst>
      <p:tags r:id="rId1"/>
    </p:custDataLst>
    <p:extLst>
      <p:ext uri="{BB962C8B-B14F-4D97-AF65-F5344CB8AC3E}">
        <p14:creationId xmlns:p14="http://schemas.microsoft.com/office/powerpoint/2010/main" val="26110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Option 1: 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3130936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Option 2: Title Slide">
    <p:bg>
      <p:bgPr>
        <a:solidFill>
          <a:schemeClr val="bg1"/>
        </a:solidFill>
        <a:effectLst/>
      </p:bgPr>
    </p:bg>
    <p:spTree>
      <p:nvGrpSpPr>
        <p:cNvPr id="1" name=""/>
        <p:cNvGrpSpPr/>
        <p:nvPr/>
      </p:nvGrpSpPr>
      <p:grpSpPr>
        <a:xfrm>
          <a:off x="0" y="0"/>
          <a:ext cx="0" cy="0"/>
          <a:chOff x="0" y="0"/>
          <a:chExt cx="0" cy="0"/>
        </a:xfrm>
      </p:grpSpPr>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tx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tx2"/>
                </a:solidFill>
                <a:latin typeface="+mn-lt"/>
                <a:cs typeface="Arial" pitchFamily="34" charset="0"/>
              </a:defRPr>
            </a:lvl1pPr>
          </a:lstStyle>
          <a:p>
            <a:r>
              <a:rPr lang="en-US" dirty="0"/>
              <a:t>SUBTITLE </a:t>
            </a:r>
            <a:r>
              <a:rPr lang="mr-IN" dirty="0"/>
              <a:t>–</a:t>
            </a:r>
            <a:r>
              <a:rPr lang="en-US" dirty="0"/>
              <a:t> ALL CAPS, 1PT TRACKING</a:t>
            </a:r>
          </a:p>
        </p:txBody>
      </p:sp>
      <p:sp>
        <p:nvSpPr>
          <p:cNvPr id="6" name="Rectangle 5"/>
          <p:cNvSpPr/>
          <p:nvPr userDrawn="1"/>
        </p:nvSpPr>
        <p:spPr>
          <a:xfrm>
            <a:off x="0" y="0"/>
            <a:ext cx="12192000" cy="45719"/>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F220DB1-EBBD-D445-A181-81291C8727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3176" y="6543675"/>
            <a:ext cx="1028700" cy="171450"/>
          </a:xfrm>
          <a:prstGeom prst="rect">
            <a:avLst/>
          </a:prstGeom>
        </p:spPr>
      </p:pic>
    </p:spTree>
    <p:extLst>
      <p:ext uri="{BB962C8B-B14F-4D97-AF65-F5344CB8AC3E}">
        <p14:creationId xmlns:p14="http://schemas.microsoft.com/office/powerpoint/2010/main" val="39981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ption 2: Title Slide">
    <p:bg>
      <p:bgPr>
        <a:solidFill>
          <a:schemeClr val="tx1"/>
        </a:solidFill>
        <a:effectLst/>
      </p:bgPr>
    </p:bg>
    <p:spTree>
      <p:nvGrpSpPr>
        <p:cNvPr id="1" name=""/>
        <p:cNvGrpSpPr/>
        <p:nvPr/>
      </p:nvGrpSpPr>
      <p:grpSpPr>
        <a:xfrm>
          <a:off x="0" y="0"/>
          <a:ext cx="0" cy="0"/>
          <a:chOff x="0" y="0"/>
          <a:chExt cx="0" cy="0"/>
        </a:xfrm>
      </p:grpSpPr>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6"/>
                </a:solidFill>
                <a:latin typeface="+mn-lt"/>
                <a:cs typeface="Arial" pitchFamily="34" charset="0"/>
              </a:defRPr>
            </a:lvl1pPr>
          </a:lstStyle>
          <a:p>
            <a:r>
              <a:rPr lang="en-US" dirty="0"/>
              <a:t>SUBTITLE </a:t>
            </a:r>
            <a:r>
              <a:rPr lang="mr-IN" dirty="0"/>
              <a:t>–</a:t>
            </a:r>
            <a:r>
              <a:rPr lang="en-US" dirty="0"/>
              <a:t> ALL CAPS, 1PT TRACKING</a:t>
            </a:r>
          </a:p>
        </p:txBody>
      </p:sp>
      <p:sp>
        <p:nvSpPr>
          <p:cNvPr id="2" name="Rectangle 1"/>
          <p:cNvSpPr/>
          <p:nvPr userDrawn="1"/>
        </p:nvSpPr>
        <p:spPr>
          <a:xfrm>
            <a:off x="0" y="0"/>
            <a:ext cx="12192000" cy="45719"/>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6F07B0F-1CD6-A04F-B6E7-10B4FBA49608}"/>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Tree>
    <p:extLst>
      <p:ext uri="{BB962C8B-B14F-4D97-AF65-F5344CB8AC3E}">
        <p14:creationId xmlns:p14="http://schemas.microsoft.com/office/powerpoint/2010/main" val="263403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Option 1: 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449D5-8DFD-974A-9C43-347D20D4C0D8}"/>
              </a:ext>
              <a:ext uri="{C183D7F6-B498-43B3-948B-1728B52AA6E4}">
                <adec:decorative xmlns:adec="http://schemas.microsoft.com/office/drawing/2017/decorative" val="1"/>
              </a:ext>
            </a:extLst>
          </p:cNvPr>
          <p:cNvSpPr/>
          <p:nvPr userDrawn="1"/>
        </p:nvSpPr>
        <p:spPr>
          <a:xfrm>
            <a:off x="-1" y="0"/>
            <a:ext cx="7236823" cy="6478361"/>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3523F93-E23D-3049-9612-B17EC52AAC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715" t="13520" r="22860" b="80"/>
          <a:stretch/>
        </p:blipFill>
        <p:spPr>
          <a:xfrm rot="10800000" flipV="1">
            <a:off x="5374105" y="431074"/>
            <a:ext cx="6817894" cy="5597312"/>
          </a:xfrm>
          <a:prstGeom prst="rect">
            <a:avLst/>
          </a:prstGeom>
        </p:spPr>
      </p:pic>
      <p:sp>
        <p:nvSpPr>
          <p:cNvPr id="8" name="Rectangle 8"/>
          <p:cNvSpPr>
            <a:spLocks noGrp="1" noChangeArrowheads="1"/>
          </p:cNvSpPr>
          <p:nvPr userDrawn="1">
            <p:ph type="ctrTitle" hasCustomPrompt="1"/>
          </p:nvPr>
        </p:nvSpPr>
        <p:spPr>
          <a:xfrm>
            <a:off x="0" y="927463"/>
            <a:ext cx="4873669" cy="1323439"/>
          </a:xfrm>
          <a:prstGeom prst="rect">
            <a:avLst/>
          </a:prstGeom>
        </p:spPr>
        <p:txBody>
          <a:bodyPr vert="horz" wrap="square" lIns="548640" tIns="45720" rIns="91440" bIns="45720" anchor="t" anchorCtr="0">
            <a:spAutoFit/>
          </a:bodyPr>
          <a:lstStyle>
            <a:lvl1pPr>
              <a:lnSpc>
                <a:spcPct val="100000"/>
              </a:lnSpc>
              <a:spcBef>
                <a:spcPts val="0"/>
              </a:spcBef>
              <a:defRPr sz="4000" b="0" i="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 y="2429245"/>
            <a:ext cx="4873672" cy="365125"/>
          </a:xfrm>
          <a:prstGeom prst="rect">
            <a:avLst/>
          </a:prstGeom>
        </p:spPr>
        <p:txBody>
          <a:bodyPr vert="horz" wrap="square" lIns="548640" tIns="45720" rIns="91440" bIns="45720" anchor="t" anchorCtr="0">
            <a:noAutofit/>
          </a:bodyPr>
          <a:lstStyle>
            <a:lvl1pPr marL="0" indent="0">
              <a:lnSpc>
                <a:spcPct val="100000"/>
              </a:lnSpc>
              <a:spcBef>
                <a:spcPts val="0"/>
              </a:spcBef>
              <a:buFont typeface="Wingdings" pitchFamily="2" charset="2"/>
              <a:buNone/>
              <a:defRPr sz="1600" b="1" cap="none" spc="100" baseline="0">
                <a:solidFill>
                  <a:schemeClr val="accent6"/>
                </a:solidFill>
                <a:latin typeface="+mn-lt"/>
                <a:cs typeface="Arial" pitchFamily="34" charset="0"/>
              </a:defRPr>
            </a:lvl1pPr>
          </a:lstStyle>
          <a:p>
            <a:r>
              <a:rPr lang="en-US" dirty="0"/>
              <a:t>LEAD-IN TEXT</a:t>
            </a:r>
          </a:p>
        </p:txBody>
      </p:sp>
      <p:sp>
        <p:nvSpPr>
          <p:cNvPr id="3" name="Rectangle 2">
            <a:extLst>
              <a:ext uri="{FF2B5EF4-FFF2-40B4-BE49-F238E27FC236}">
                <a16:creationId xmlns:a16="http://schemas.microsoft.com/office/drawing/2014/main" id="{368AF4B4-03CD-194B-9F87-A84FE593BF8E}"/>
              </a:ext>
              <a:ext uri="{C183D7F6-B498-43B3-948B-1728B52AA6E4}">
                <adec:decorative xmlns:adec="http://schemas.microsoft.com/office/drawing/2017/decorative" val="1"/>
              </a:ext>
            </a:extLst>
          </p:cNvPr>
          <p:cNvSpPr/>
          <p:nvPr userDrawn="1"/>
        </p:nvSpPr>
        <p:spPr>
          <a:xfrm>
            <a:off x="0" y="927463"/>
            <a:ext cx="182880" cy="653143"/>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6E1EB11-4B66-E44A-B190-1C8D9CD05DA3}"/>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38694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Option 1: Section Divider">
    <p:spTree>
      <p:nvGrpSpPr>
        <p:cNvPr id="1" name=""/>
        <p:cNvGrpSpPr/>
        <p:nvPr/>
      </p:nvGrpSpPr>
      <p:grpSpPr>
        <a:xfrm>
          <a:off x="0" y="0"/>
          <a:ext cx="0" cy="0"/>
          <a:chOff x="0" y="0"/>
          <a:chExt cx="0" cy="0"/>
        </a:xfrm>
      </p:grpSpPr>
      <p:pic>
        <p:nvPicPr>
          <p:cNvPr id="8" name="Picture 7" descr="A group of people sitting around a table with laptops&#10;&#10;Description automatically generated with medium confidence">
            <a:extLst>
              <a:ext uri="{FF2B5EF4-FFF2-40B4-BE49-F238E27FC236}">
                <a16:creationId xmlns:a16="http://schemas.microsoft.com/office/drawing/2014/main" id="{31EB185E-1997-49FD-9F90-B53491810C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228" r="6359"/>
          <a:stretch/>
        </p:blipFill>
        <p:spPr>
          <a:xfrm>
            <a:off x="4483100" y="6162"/>
            <a:ext cx="7708900" cy="6391072"/>
          </a:xfrm>
          <a:prstGeom prst="rect">
            <a:avLst/>
          </a:prstGeom>
        </p:spPr>
      </p:pic>
      <p:sp>
        <p:nvSpPr>
          <p:cNvPr id="2" name="Parallelogram 1">
            <a:extLst>
              <a:ext uri="{FF2B5EF4-FFF2-40B4-BE49-F238E27FC236}">
                <a16:creationId xmlns:a16="http://schemas.microsoft.com/office/drawing/2014/main" id="{C4FA14DA-1153-FA47-8CB7-3D75FE51AD15}"/>
              </a:ext>
            </a:extLst>
          </p:cNvPr>
          <p:cNvSpPr/>
          <p:nvPr userDrawn="1"/>
        </p:nvSpPr>
        <p:spPr bwMode="auto">
          <a:xfrm>
            <a:off x="3724020" y="-4667"/>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endParaRPr lang="en-US" dirty="0"/>
          </a:p>
        </p:txBody>
      </p:sp>
      <p:sp>
        <p:nvSpPr>
          <p:cNvPr id="10" name="Rectangle 8">
            <a:extLst>
              <a:ext uri="{FF2B5EF4-FFF2-40B4-BE49-F238E27FC236}">
                <a16:creationId xmlns:a16="http://schemas.microsoft.com/office/drawing/2014/main" id="{EB7D9395-8F84-0E4F-A980-A4D9252FDC65}"/>
              </a:ext>
            </a:extLst>
          </p:cNvPr>
          <p:cNvSpPr>
            <a:spLocks noGrp="1" noChangeArrowheads="1"/>
          </p:cNvSpPr>
          <p:nvPr>
            <p:ph type="ctrTitle" hasCustomPrompt="1"/>
          </p:nvPr>
        </p:nvSpPr>
        <p:spPr>
          <a:xfrm>
            <a:off x="230124" y="2841554"/>
            <a:ext cx="5361207"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1" name="Rectangle 9">
            <a:extLst>
              <a:ext uri="{FF2B5EF4-FFF2-40B4-BE49-F238E27FC236}">
                <a16:creationId xmlns:a16="http://schemas.microsoft.com/office/drawing/2014/main" id="{0A31A22A-9A87-3541-9476-E52DA2CB0994}"/>
              </a:ext>
            </a:extLst>
          </p:cNvPr>
          <p:cNvSpPr>
            <a:spLocks noGrp="1" noChangeArrowheads="1"/>
          </p:cNvSpPr>
          <p:nvPr>
            <p:ph type="subTitle" idx="1" hasCustomPrompt="1"/>
          </p:nvPr>
        </p:nvSpPr>
        <p:spPr>
          <a:xfrm>
            <a:off x="230124" y="3826265"/>
            <a:ext cx="5361207"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cxnSp>
        <p:nvCxnSpPr>
          <p:cNvPr id="12" name="Straight Connector 11">
            <a:extLst>
              <a:ext uri="{FF2B5EF4-FFF2-40B4-BE49-F238E27FC236}">
                <a16:creationId xmlns:a16="http://schemas.microsoft.com/office/drawing/2014/main" id="{09FCB835-90E2-024B-93FF-4C642B30E7F2}"/>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964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Option 1: 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5D053F-FF82-1547-901B-4EB4B5BC7678}"/>
              </a:ext>
            </a:extLst>
          </p:cNvPr>
          <p:cNvPicPr>
            <a:picLocks noChangeAspect="1"/>
          </p:cNvPicPr>
          <p:nvPr userDrawn="1"/>
        </p:nvPicPr>
        <p:blipFill rotWithShape="1">
          <a:blip r:embed="rId2" r:link="rId3" cstate="screen">
            <a:alphaModFix amt="47000"/>
            <a:extLst>
              <a:ext uri="{28A0092B-C50C-407E-A947-70E740481C1C}">
                <a14:useLocalDpi xmlns:a14="http://schemas.microsoft.com/office/drawing/2010/main"/>
              </a:ext>
            </a:extLst>
          </a:blip>
          <a:srcRect/>
          <a:stretch>
            <a:fillRect/>
          </a:stretch>
        </p:blipFill>
        <p:spPr>
          <a:xfrm>
            <a:off x="6337773" y="0"/>
            <a:ext cx="5850370" cy="6400800"/>
          </a:xfrm>
          <a:prstGeom prst="rect">
            <a:avLst/>
          </a:prstGeom>
          <a:solidFill>
            <a:schemeClr val="tx1"/>
          </a:solidFill>
        </p:spPr>
      </p:pic>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endParaRPr lang="en-US" dirty="0"/>
          </a:p>
        </p:txBody>
      </p:sp>
      <p:sp>
        <p:nvSpPr>
          <p:cNvPr id="2" name="Parallelogram 1">
            <a:extLst>
              <a:ext uri="{FF2B5EF4-FFF2-40B4-BE49-F238E27FC236}">
                <a16:creationId xmlns:a16="http://schemas.microsoft.com/office/drawing/2014/main" id="{C4FA14DA-1153-FA47-8CB7-3D75FE51AD15}"/>
              </a:ext>
            </a:extLst>
          </p:cNvPr>
          <p:cNvSpPr/>
          <p:nvPr userDrawn="1"/>
        </p:nvSpPr>
        <p:spPr bwMode="auto">
          <a:xfrm>
            <a:off x="4912152" y="0"/>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35D2ABE-AE6B-444A-A2ED-A6AB022BBC77}"/>
              </a:ext>
            </a:extLst>
          </p:cNvPr>
          <p:cNvPicPr>
            <a:picLocks noChangeAspect="1"/>
          </p:cNvPicPr>
          <p:nvPr userDrawn="1"/>
        </p:nvPicPr>
        <p:blipFill rotWithShape="1">
          <a:blip r:embed="rId4" r:link="rId3" cstate="screen">
            <a:alphaModFix/>
            <a:extLst>
              <a:ext uri="{28A0092B-C50C-407E-A947-70E740481C1C}">
                <a14:useLocalDpi xmlns:a14="http://schemas.microsoft.com/office/drawing/2010/main"/>
              </a:ext>
            </a:extLst>
          </a:blip>
          <a:srcRect/>
          <a:stretch>
            <a:fillRect/>
          </a:stretch>
        </p:blipFill>
        <p:spPr>
          <a:xfrm>
            <a:off x="5685363" y="600872"/>
            <a:ext cx="5303520" cy="5303520"/>
          </a:xfrm>
          <a:prstGeom prst="ellipse">
            <a:avLst/>
          </a:prstGeom>
          <a:noFill/>
        </p:spPr>
      </p:pic>
      <p:sp>
        <p:nvSpPr>
          <p:cNvPr id="9" name="Title 8">
            <a:extLst>
              <a:ext uri="{FF2B5EF4-FFF2-40B4-BE49-F238E27FC236}">
                <a16:creationId xmlns:a16="http://schemas.microsoft.com/office/drawing/2014/main" id="{BD037D81-49A3-BA41-BEF8-12EA05264D99}"/>
              </a:ext>
            </a:extLst>
          </p:cNvPr>
          <p:cNvSpPr>
            <a:spLocks noGrp="1" noChangeArrowheads="1"/>
          </p:cNvSpPr>
          <p:nvPr>
            <p:ph type="ctrTitle" hasCustomPrompt="1"/>
          </p:nvPr>
        </p:nvSpPr>
        <p:spPr>
          <a:xfrm>
            <a:off x="230124" y="2841554"/>
            <a:ext cx="5303520"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1" name="Rectangle 9">
            <a:extLst>
              <a:ext uri="{FF2B5EF4-FFF2-40B4-BE49-F238E27FC236}">
                <a16:creationId xmlns:a16="http://schemas.microsoft.com/office/drawing/2014/main" id="{0FF8EA03-3A0B-CA4E-BEEE-90B1BFC46441}"/>
              </a:ext>
            </a:extLst>
          </p:cNvPr>
          <p:cNvSpPr>
            <a:spLocks noGrp="1" noChangeArrowheads="1"/>
          </p:cNvSpPr>
          <p:nvPr>
            <p:ph type="subTitle" idx="1" hasCustomPrompt="1"/>
          </p:nvPr>
        </p:nvSpPr>
        <p:spPr>
          <a:xfrm>
            <a:off x="230124" y="3826265"/>
            <a:ext cx="5303520"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cxnSp>
        <p:nvCxnSpPr>
          <p:cNvPr id="12" name="Straight Connector 11">
            <a:extLst>
              <a:ext uri="{FF2B5EF4-FFF2-40B4-BE49-F238E27FC236}">
                <a16:creationId xmlns:a16="http://schemas.microsoft.com/office/drawing/2014/main" id="{4C9483E1-FF7C-AD46-9A71-9C971F4105A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158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Option 1: 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449D5-8DFD-974A-9C43-347D20D4C0D8}"/>
              </a:ext>
            </a:extLst>
          </p:cNvPr>
          <p:cNvSpPr/>
          <p:nvPr userDrawn="1"/>
        </p:nvSpPr>
        <p:spPr>
          <a:xfrm>
            <a:off x="-1" y="0"/>
            <a:ext cx="7236823" cy="6478361"/>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endParaRPr lang="en-US" dirty="0"/>
          </a:p>
        </p:txBody>
      </p:sp>
      <p:sp>
        <p:nvSpPr>
          <p:cNvPr id="8" name="Rectangle 8"/>
          <p:cNvSpPr>
            <a:spLocks noGrp="1" noChangeArrowheads="1"/>
          </p:cNvSpPr>
          <p:nvPr userDrawn="1">
            <p:ph type="ctrTitle" hasCustomPrompt="1"/>
          </p:nvPr>
        </p:nvSpPr>
        <p:spPr>
          <a:xfrm>
            <a:off x="497612" y="927463"/>
            <a:ext cx="4376057" cy="2769326"/>
          </a:xfrm>
          <a:prstGeom prst="rect">
            <a:avLst/>
          </a:prstGeom>
        </p:spPr>
        <p:txBody>
          <a:bodyPr vert="horz" wrap="square" lIns="91440" tIns="45720" rIns="91440" bIns="45720" anchor="t" anchorCtr="0">
            <a:noAutofit/>
          </a:bodyPr>
          <a:lstStyle>
            <a:lvl1pPr>
              <a:lnSpc>
                <a:spcPct val="100000"/>
              </a:lnSpc>
              <a:spcBef>
                <a:spcPts val="0"/>
              </a:spcBef>
              <a:defRPr sz="4000" b="0" i="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485776" y="618158"/>
            <a:ext cx="4387894" cy="30930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200" b="0" cap="none" spc="100" baseline="0">
                <a:solidFill>
                  <a:schemeClr val="accent6"/>
                </a:solidFill>
                <a:latin typeface="+mn-lt"/>
                <a:cs typeface="Arial" pitchFamily="34" charset="0"/>
              </a:defRPr>
            </a:lvl1pPr>
          </a:lstStyle>
          <a:p>
            <a:r>
              <a:rPr lang="en-US" dirty="0"/>
              <a:t>LEAD-IN TEXT</a:t>
            </a:r>
          </a:p>
        </p:txBody>
      </p:sp>
      <p:sp>
        <p:nvSpPr>
          <p:cNvPr id="3" name="Rectangle 2">
            <a:extLst>
              <a:ext uri="{FF2B5EF4-FFF2-40B4-BE49-F238E27FC236}">
                <a16:creationId xmlns:a16="http://schemas.microsoft.com/office/drawing/2014/main" id="{368AF4B4-03CD-194B-9F87-A84FE593BF8E}"/>
              </a:ext>
            </a:extLst>
          </p:cNvPr>
          <p:cNvSpPr/>
          <p:nvPr userDrawn="1"/>
        </p:nvSpPr>
        <p:spPr>
          <a:xfrm>
            <a:off x="0" y="927463"/>
            <a:ext cx="182880" cy="653143"/>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D95CDEB9-B4DC-4E6D-A582-58C57918A6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93" r="12762" b="7843"/>
          <a:stretch/>
        </p:blipFill>
        <p:spPr>
          <a:xfrm>
            <a:off x="6095945" y="431074"/>
            <a:ext cx="5598443" cy="5597313"/>
          </a:xfrm>
          <a:prstGeom prst="rect">
            <a:avLst/>
          </a:prstGeom>
        </p:spPr>
      </p:pic>
    </p:spTree>
    <p:extLst>
      <p:ext uri="{BB962C8B-B14F-4D97-AF65-F5344CB8AC3E}">
        <p14:creationId xmlns:p14="http://schemas.microsoft.com/office/powerpoint/2010/main" val="232863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endParaRPr lang="en-US" dirty="0"/>
          </a:p>
        </p:txBody>
      </p:sp>
      <p:cxnSp>
        <p:nvCxnSpPr>
          <p:cNvPr id="3" name="Straight Connector 2"/>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00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Option 1: Section Divider">
    <p:bg>
      <p:bgPr>
        <a:solidFill>
          <a:schemeClr val="tx1"/>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accent6"/>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252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Option 1: Section Divider">
    <p:bg>
      <p:bgPr>
        <a:solidFill>
          <a:schemeClr val="tx2"/>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316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48977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6" name="Content Placeholder 5"/>
          <p:cNvSpPr>
            <a:spLocks noGrp="1"/>
          </p:cNvSpPr>
          <p:nvPr>
            <p:ph sz="quarter" idx="12" hasCustomPrompt="1"/>
          </p:nvPr>
        </p:nvSpPr>
        <p:spPr>
          <a:xfrm>
            <a:off x="274638" y="1012208"/>
            <a:ext cx="11687237" cy="4813600"/>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4182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4320"/>
            <a:ext cx="11693091" cy="509451"/>
          </a:xfrm>
        </p:spPr>
        <p:txBody>
          <a:body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lvl1pPr algn="ctr">
              <a:defRPr/>
            </a:lvl1pPr>
          </a:lstStyle>
          <a:p>
            <a:fld id="{59E3E2AC-ACB3-5544-BE29-32D30D23532C}" type="slidenum">
              <a:rPr lang="en-US" smtClean="0"/>
              <a:pPr/>
              <a:t>‹#›</a:t>
            </a:fld>
            <a:r>
              <a:rPr lang="en-US" dirty="0"/>
              <a:t> </a:t>
            </a:r>
          </a:p>
        </p:txBody>
      </p:sp>
      <p:sp>
        <p:nvSpPr>
          <p:cNvPr id="7" name="Content Placeholder 5">
            <a:extLst>
              <a:ext uri="{FF2B5EF4-FFF2-40B4-BE49-F238E27FC236}">
                <a16:creationId xmlns:a16="http://schemas.microsoft.com/office/drawing/2014/main" id="{C6E31123-1DFF-DC43-87EA-827AB962E49C}"/>
              </a:ext>
            </a:extLst>
          </p:cNvPr>
          <p:cNvSpPr>
            <a:spLocks noGrp="1"/>
          </p:cNvSpPr>
          <p:nvPr>
            <p:ph sz="quarter" idx="12" hasCustomPrompt="1"/>
          </p:nvPr>
        </p:nvSpPr>
        <p:spPr>
          <a:xfrm>
            <a:off x="274320" y="1012208"/>
            <a:ext cx="5605619" cy="4813600"/>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a:extLst>
              <a:ext uri="{FF2B5EF4-FFF2-40B4-BE49-F238E27FC236}">
                <a16:creationId xmlns:a16="http://schemas.microsoft.com/office/drawing/2014/main" id="{F359BA17-F764-3C41-A699-6970BFEF6A4A}"/>
              </a:ext>
            </a:extLst>
          </p:cNvPr>
          <p:cNvSpPr>
            <a:spLocks noGrp="1"/>
          </p:cNvSpPr>
          <p:nvPr>
            <p:ph sz="quarter" idx="13" hasCustomPrompt="1"/>
          </p:nvPr>
        </p:nvSpPr>
        <p:spPr>
          <a:xfrm>
            <a:off x="6225941" y="1012208"/>
            <a:ext cx="5741470" cy="4813600"/>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5398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lIns="0"/>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336812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Option 1: 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449D5-8DFD-974A-9C43-347D20D4C0D8}"/>
              </a:ext>
              <a:ext uri="{C183D7F6-B498-43B3-948B-1728B52AA6E4}">
                <adec:decorative xmlns:adec="http://schemas.microsoft.com/office/drawing/2017/decorative" val="1"/>
              </a:ext>
            </a:extLst>
          </p:cNvPr>
          <p:cNvSpPr/>
          <p:nvPr userDrawn="1"/>
        </p:nvSpPr>
        <p:spPr>
          <a:xfrm>
            <a:off x="-1" y="0"/>
            <a:ext cx="7236823" cy="6478361"/>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3523F93-E23D-3049-9612-B17EC52AAC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705" t="3530" r="16079" b="3843"/>
          <a:stretch/>
        </p:blipFill>
        <p:spPr>
          <a:xfrm rot="10800000" flipH="1" flipV="1">
            <a:off x="5374105" y="431074"/>
            <a:ext cx="6817894" cy="5597312"/>
          </a:xfrm>
          <a:prstGeom prst="rect">
            <a:avLst/>
          </a:prstGeom>
        </p:spPr>
      </p:pic>
      <p:sp>
        <p:nvSpPr>
          <p:cNvPr id="8" name="Rectangle 8"/>
          <p:cNvSpPr>
            <a:spLocks noGrp="1" noChangeArrowheads="1"/>
          </p:cNvSpPr>
          <p:nvPr userDrawn="1">
            <p:ph type="ctrTitle" hasCustomPrompt="1"/>
          </p:nvPr>
        </p:nvSpPr>
        <p:spPr>
          <a:xfrm>
            <a:off x="0" y="927463"/>
            <a:ext cx="4873669" cy="1323439"/>
          </a:xfrm>
          <a:prstGeom prst="rect">
            <a:avLst/>
          </a:prstGeom>
        </p:spPr>
        <p:txBody>
          <a:bodyPr vert="horz" wrap="square" lIns="548640" tIns="45720" rIns="91440" bIns="45720" anchor="t" anchorCtr="0">
            <a:spAutoFit/>
          </a:bodyPr>
          <a:lstStyle>
            <a:lvl1pPr>
              <a:lnSpc>
                <a:spcPct val="100000"/>
              </a:lnSpc>
              <a:spcBef>
                <a:spcPts val="0"/>
              </a:spcBef>
              <a:defRPr sz="4000" b="0" i="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 y="2429245"/>
            <a:ext cx="4873672" cy="365125"/>
          </a:xfrm>
          <a:prstGeom prst="rect">
            <a:avLst/>
          </a:prstGeom>
        </p:spPr>
        <p:txBody>
          <a:bodyPr vert="horz" wrap="square" lIns="548640" tIns="45720" rIns="91440" bIns="45720" anchor="t" anchorCtr="0">
            <a:noAutofit/>
          </a:bodyPr>
          <a:lstStyle>
            <a:lvl1pPr marL="0" indent="0">
              <a:lnSpc>
                <a:spcPct val="100000"/>
              </a:lnSpc>
              <a:spcBef>
                <a:spcPts val="0"/>
              </a:spcBef>
              <a:buFont typeface="Wingdings" pitchFamily="2" charset="2"/>
              <a:buNone/>
              <a:defRPr sz="1600" b="1" cap="none" spc="100" baseline="0">
                <a:solidFill>
                  <a:schemeClr val="accent6"/>
                </a:solidFill>
                <a:latin typeface="+mn-lt"/>
                <a:cs typeface="Arial" pitchFamily="34" charset="0"/>
              </a:defRPr>
            </a:lvl1pPr>
          </a:lstStyle>
          <a:p>
            <a:r>
              <a:rPr lang="en-US" dirty="0"/>
              <a:t>LEAD-IN TEXT</a:t>
            </a:r>
          </a:p>
        </p:txBody>
      </p:sp>
      <p:sp>
        <p:nvSpPr>
          <p:cNvPr id="3" name="Rectangle 2">
            <a:extLst>
              <a:ext uri="{FF2B5EF4-FFF2-40B4-BE49-F238E27FC236}">
                <a16:creationId xmlns:a16="http://schemas.microsoft.com/office/drawing/2014/main" id="{368AF4B4-03CD-194B-9F87-A84FE593BF8E}"/>
              </a:ext>
              <a:ext uri="{C183D7F6-B498-43B3-948B-1728B52AA6E4}">
                <adec:decorative xmlns:adec="http://schemas.microsoft.com/office/drawing/2017/decorative" val="1"/>
              </a:ext>
            </a:extLst>
          </p:cNvPr>
          <p:cNvSpPr/>
          <p:nvPr userDrawn="1"/>
        </p:nvSpPr>
        <p:spPr>
          <a:xfrm>
            <a:off x="0" y="927463"/>
            <a:ext cx="182880" cy="653143"/>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6E1EB11-4B66-E44A-B190-1C8D9CD05DA3}"/>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4735883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lIns="0"/>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hasCustomPrompt="1"/>
          </p:nvPr>
        </p:nvSpPr>
        <p:spPr>
          <a:xfrm>
            <a:off x="274638" y="1737360"/>
            <a:ext cx="11687175" cy="4088448"/>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719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lIns="0"/>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hasCustomPrompt="1"/>
          </p:nvPr>
        </p:nvSpPr>
        <p:spPr>
          <a:xfrm>
            <a:off x="274639" y="1737360"/>
            <a:ext cx="5743390" cy="4088448"/>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hasCustomPrompt="1"/>
          </p:nvPr>
        </p:nvSpPr>
        <p:spPr>
          <a:xfrm>
            <a:off x="6230752" y="1743074"/>
            <a:ext cx="5731061" cy="4082601"/>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242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lIns="0"/>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2065069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lIns="0"/>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hasCustomPrompt="1"/>
          </p:nvPr>
        </p:nvSpPr>
        <p:spPr>
          <a:xfrm>
            <a:off x="274638" y="2081178"/>
            <a:ext cx="11687175" cy="3744630"/>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8739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lIns="0"/>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hasCustomPrompt="1"/>
          </p:nvPr>
        </p:nvSpPr>
        <p:spPr>
          <a:xfrm>
            <a:off x="274638" y="2081178"/>
            <a:ext cx="5741152" cy="3744630"/>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hasCustomPrompt="1"/>
          </p:nvPr>
        </p:nvSpPr>
        <p:spPr>
          <a:xfrm>
            <a:off x="6232991" y="2080636"/>
            <a:ext cx="5746284" cy="3745172"/>
          </a:xfrm>
          <a:prstGeom prst="rect">
            <a:avLst/>
          </a:prstGeom>
        </p:spPr>
        <p:txBody>
          <a:bodyPr lIns="0"/>
          <a:lstStyle>
            <a:lvl1pPr marL="228600" indent="-228600">
              <a:spcBef>
                <a:spcPts val="800"/>
              </a:spcBef>
              <a:buClr>
                <a:schemeClr val="accent4"/>
              </a:buClr>
              <a:defRPr>
                <a:solidFill>
                  <a:schemeClr val="tx2"/>
                </a:solidFill>
              </a:defRPr>
            </a:lvl1pPr>
            <a:lvl2pPr marL="685800" indent="-228600">
              <a:spcBef>
                <a:spcPts val="800"/>
              </a:spcBef>
              <a:buClr>
                <a:schemeClr val="accent4"/>
              </a:buClr>
              <a:defRPr>
                <a:solidFill>
                  <a:schemeClr val="tx2"/>
                </a:solidFill>
              </a:defRPr>
            </a:lvl2pPr>
            <a:lvl3pPr>
              <a:spcBef>
                <a:spcPts val="800"/>
              </a:spcBef>
              <a:buClr>
                <a:schemeClr val="accent4"/>
              </a:buClr>
              <a:defRPr>
                <a:solidFill>
                  <a:schemeClr val="tx2"/>
                </a:solidFill>
              </a:defRPr>
            </a:lvl3pPr>
            <a:lvl4pPr>
              <a:spcBef>
                <a:spcPts val="800"/>
              </a:spcBef>
              <a:buClr>
                <a:schemeClr val="accent4"/>
              </a:buClr>
              <a:defRPr>
                <a:solidFill>
                  <a:schemeClr val="tx2"/>
                </a:solidFill>
              </a:defRPr>
            </a:lvl4pPr>
            <a:lvl5pPr>
              <a:spcBef>
                <a:spcPts val="800"/>
              </a:spcBef>
              <a:buClr>
                <a:schemeClr val="accent4"/>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6076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056356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79194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1348-844B-41A9-B31E-9B1E59E64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92EE3-DDE2-4C15-BE82-BC5DEF5694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6A44D-4B2B-486C-B124-65EF96C8CE1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034C62B-E7B2-40D8-B7AA-35484A09FE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B04F31-A148-4463-B27D-D58331AA6F04}"/>
              </a:ext>
            </a:extLst>
          </p:cNvPr>
          <p:cNvSpPr>
            <a:spLocks noGrp="1"/>
          </p:cNvSpPr>
          <p:nvPr>
            <p:ph type="sldNum" sz="quarter" idx="12"/>
          </p:nvPr>
        </p:nvSpPr>
        <p:spPr/>
        <p:txBody>
          <a:bodyPr/>
          <a:lstStyle/>
          <a:p>
            <a:fld id="{29E96612-F058-45B3-8A40-EF59BF5630AC}" type="slidenum">
              <a:rPr lang="en-US" smtClean="0"/>
              <a:t>‹#›</a:t>
            </a:fld>
            <a:endParaRPr lang="en-US" dirty="0"/>
          </a:p>
        </p:txBody>
      </p:sp>
    </p:spTree>
    <p:extLst>
      <p:ext uri="{BB962C8B-B14F-4D97-AF65-F5344CB8AC3E}">
        <p14:creationId xmlns:p14="http://schemas.microsoft.com/office/powerpoint/2010/main" val="606798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1E3D-646D-47AC-86EF-51521B0B80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28FAF-86A9-4AB1-A8B1-36D497DFA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40A35E-3B4E-42CC-9BAF-CBB0336DB67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1007133-590F-40DA-A5FD-C35F3F2A0D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018E21-FE24-4E8B-8AC4-F0D8E57CFD85}"/>
              </a:ext>
            </a:extLst>
          </p:cNvPr>
          <p:cNvSpPr>
            <a:spLocks noGrp="1"/>
          </p:cNvSpPr>
          <p:nvPr>
            <p:ph type="sldNum" sz="quarter" idx="12"/>
          </p:nvPr>
        </p:nvSpPr>
        <p:spPr/>
        <p:txBody>
          <a:bodyPr/>
          <a:lstStyle/>
          <a:p>
            <a:fld id="{29E96612-F058-45B3-8A40-EF59BF5630AC}" type="slidenum">
              <a:rPr lang="en-US" smtClean="0"/>
              <a:t>‹#›</a:t>
            </a:fld>
            <a:endParaRPr lang="en-US" dirty="0"/>
          </a:p>
        </p:txBody>
      </p:sp>
    </p:spTree>
    <p:extLst>
      <p:ext uri="{BB962C8B-B14F-4D97-AF65-F5344CB8AC3E}">
        <p14:creationId xmlns:p14="http://schemas.microsoft.com/office/powerpoint/2010/main" val="1310293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319959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10.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10.png"/><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ags" Target="../tags/tag7.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image" Target="../media/image16.png"/><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A814A6-E9F3-E449-AD56-44FF500D5933}"/>
              </a:ext>
            </a:extLst>
          </p:cNvPr>
          <p:cNvSpPr/>
          <p:nvPr userDrawn="1"/>
        </p:nvSpPr>
        <p:spPr>
          <a:xfrm>
            <a:off x="0" y="6400800"/>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pic>
        <p:nvPicPr>
          <p:cNvPr id="17" name="Picture 16" descr="Gallup Logo">
            <a:extLst>
              <a:ext uri="{FF2B5EF4-FFF2-40B4-BE49-F238E27FC236}">
                <a16:creationId xmlns:a16="http://schemas.microsoft.com/office/drawing/2014/main" id="{7820F2AF-0643-F04C-B41D-78520B7ACF6A}"/>
              </a:ext>
            </a:extLst>
          </p:cNvPr>
          <p:cNvPicPr>
            <a:picLocks noChangeAspect="1"/>
          </p:cNvPicPr>
          <p:nvPr userDrawn="1"/>
        </p:nvPicPr>
        <p:blipFill>
          <a:blip r:embed="rId26">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13" name="Title Placeholder 4">
            <a:extLst>
              <a:ext uri="{FF2B5EF4-FFF2-40B4-BE49-F238E27FC236}">
                <a16:creationId xmlns:a16="http://schemas.microsoft.com/office/drawing/2014/main" id="{F8B2F24D-5DD2-674D-B4EF-B6C318B7E673}"/>
              </a:ext>
            </a:extLst>
          </p:cNvPr>
          <p:cNvSpPr>
            <a:spLocks noGrp="1"/>
          </p:cNvSpPr>
          <p:nvPr>
            <p:ph type="title"/>
          </p:nvPr>
        </p:nvSpPr>
        <p:spPr>
          <a:xfrm>
            <a:off x="0" y="0"/>
            <a:ext cx="12192000" cy="969496"/>
          </a:xfrm>
          <a:prstGeom prst="rect">
            <a:avLst/>
          </a:prstGeom>
          <a:noFill/>
        </p:spPr>
        <p:txBody>
          <a:bodyPr vert="horz" wrap="square" lIns="274320" tIns="320040" rIns="274320" bIns="274320" rtlCol="0" anchor="t">
            <a:spAutoFit/>
          </a:bodyPr>
          <a:lstStyle/>
          <a:p>
            <a:r>
              <a:rPr lang="en-US"/>
              <a:t>Click to edit Master title style</a:t>
            </a:r>
            <a:endParaRPr lang="en-US" dirty="0"/>
          </a:p>
        </p:txBody>
      </p:sp>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2"/>
                </a:solidFill>
                <a:latin typeface="+mn-lt"/>
              </a:defRPr>
            </a:lvl1pPr>
          </a:lstStyle>
          <a:p>
            <a:endParaRPr lang="en-US" dirty="0"/>
          </a:p>
        </p:txBody>
      </p:sp>
      <p:sp>
        <p:nvSpPr>
          <p:cNvPr id="11" name="Rectangle 10">
            <a:extLst>
              <a:ext uri="{FF2B5EF4-FFF2-40B4-BE49-F238E27FC236}">
                <a16:creationId xmlns:a16="http://schemas.microsoft.com/office/drawing/2014/main" id="{088FA1E4-8B25-3749-97A0-21AAFA572DF7}"/>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dirty="0">
                <a:solidFill>
                  <a:schemeClr val="bg1"/>
                </a:solidFill>
                <a:latin typeface="+mn-lt"/>
              </a:rPr>
              <a:t>Copyright © 2022 Gallup, Inc. All rights reserved.</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4"/>
          </p:nvPr>
        </p:nvSpPr>
        <p:spPr>
          <a:xfrm>
            <a:off x="0" y="6492875"/>
            <a:ext cx="481075" cy="365125"/>
          </a:xfrm>
          <a:prstGeom prst="rect">
            <a:avLst/>
          </a:prstGeom>
        </p:spPr>
        <p:txBody>
          <a:bodyPr vert="horz" lIns="137160" tIns="45720" rIns="91440" bIns="45720" rtlCol="0" anchor="ctr"/>
          <a:lstStyle>
            <a:lvl1pPr algn="ctr">
              <a:defRPr sz="900">
                <a:solidFill>
                  <a:schemeClr val="accent6"/>
                </a:solidFill>
              </a:defRPr>
            </a:lvl1pPr>
          </a:lstStyle>
          <a:p>
            <a:fld id="{59E3E2AC-ACB3-5544-BE29-32D30D23532C}" type="slidenum">
              <a:rPr lang="en-US" smtClean="0"/>
              <a:pPr/>
              <a:t>‹#›</a:t>
            </a:fld>
            <a:r>
              <a:rPr lang="en-US" dirty="0"/>
              <a:t> </a:t>
            </a:r>
          </a:p>
        </p:txBody>
      </p:sp>
      <p:cxnSp>
        <p:nvCxnSpPr>
          <p:cNvPr id="12" name="Straight Connector 11">
            <a:extLst>
              <a:ext uri="{FF2B5EF4-FFF2-40B4-BE49-F238E27FC236}">
                <a16:creationId xmlns:a16="http://schemas.microsoft.com/office/drawing/2014/main" id="{270E263A-4531-ED42-A31A-A4B12387E848}"/>
              </a:ext>
              <a:ext uri="{C183D7F6-B498-43B3-948B-1728B52AA6E4}">
                <adec:decorative xmlns:adec="http://schemas.microsoft.com/office/drawing/2017/decorative" val="1"/>
              </a:ext>
            </a:extLst>
          </p:cNvPr>
          <p:cNvCxnSpPr>
            <a:cxnSpLocks/>
          </p:cNvCxnSpPr>
          <p:nvPr userDrawn="1"/>
        </p:nvCxnSpPr>
        <p:spPr>
          <a:xfrm flipV="1">
            <a:off x="482591" y="6510528"/>
            <a:ext cx="0" cy="3474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25"/>
    </p:custDataLst>
  </p:cSld>
  <p:clrMap bg1="lt1" tx1="dk1" bg2="lt2" tx2="dk2" accent1="accent1" accent2="accent2" accent3="accent3" accent4="accent4" accent5="accent5" accent6="accent6" hlink="hlink" folHlink="folHlink"/>
  <p:sldLayoutIdLst>
    <p:sldLayoutId id="2147483719" r:id="rId1"/>
    <p:sldLayoutId id="2147484006" r:id="rId2"/>
    <p:sldLayoutId id="2147484009" r:id="rId3"/>
    <p:sldLayoutId id="2147483995" r:id="rId4"/>
    <p:sldLayoutId id="2147484081" r:id="rId5"/>
    <p:sldLayoutId id="2147484100" r:id="rId6"/>
    <p:sldLayoutId id="2147484087" r:id="rId7"/>
    <p:sldLayoutId id="2147484082" r:id="rId8"/>
    <p:sldLayoutId id="2147484101" r:id="rId9"/>
    <p:sldLayoutId id="2147483710" r:id="rId10"/>
    <p:sldLayoutId id="2147484007" r:id="rId11"/>
    <p:sldLayoutId id="2147484008" r:id="rId12"/>
    <p:sldLayoutId id="2147484010" r:id="rId13"/>
    <p:sldLayoutId id="2147484011" r:id="rId14"/>
    <p:sldLayoutId id="2147484042" r:id="rId15"/>
    <p:sldLayoutId id="2147484012" r:id="rId16"/>
    <p:sldLayoutId id="2147484013" r:id="rId17"/>
    <p:sldLayoutId id="2147484043" r:id="rId18"/>
    <p:sldLayoutId id="2147484014" r:id="rId19"/>
    <p:sldLayoutId id="2147484015" r:id="rId20"/>
    <p:sldLayoutId id="2147484044" r:id="rId21"/>
    <p:sldLayoutId id="2147484072" r:id="rId22"/>
    <p:sldLayoutId id="2147484077" r:id="rId23"/>
  </p:sldLayoutIdLst>
  <p:hf hdr="0" ftr="0" dt="0"/>
  <p:txStyles>
    <p:titleStyle>
      <a:lvl1pPr algn="l" rtl="0" eaLnBrk="1" fontAlgn="base" hangingPunct="1">
        <a:spcBef>
          <a:spcPct val="0"/>
        </a:spcBef>
        <a:spcAft>
          <a:spcPct val="0"/>
        </a:spcAft>
        <a:defRPr sz="2400">
          <a:solidFill>
            <a:srgbClr val="000000"/>
          </a:solidFill>
          <a:latin typeface="+mj-lt"/>
          <a:ea typeface="+mj-ea"/>
          <a:cs typeface="+mj-cs"/>
        </a:defRPr>
      </a:lvl1pPr>
      <a:lvl2pPr algn="l" rtl="0" eaLnBrk="1" fontAlgn="base" hangingPunct="1">
        <a:spcBef>
          <a:spcPct val="0"/>
        </a:spcBef>
        <a:spcAft>
          <a:spcPct val="0"/>
        </a:spcAft>
        <a:defRPr sz="2800">
          <a:solidFill>
            <a:srgbClr val="61C250"/>
          </a:solidFill>
          <a:latin typeface="Georgia" pitchFamily="18" charset="0"/>
          <a:cs typeface="Arial" charset="0"/>
        </a:defRPr>
      </a:lvl2pPr>
      <a:lvl3pPr algn="l" rtl="0" eaLnBrk="1" fontAlgn="base" hangingPunct="1">
        <a:spcBef>
          <a:spcPct val="0"/>
        </a:spcBef>
        <a:spcAft>
          <a:spcPct val="0"/>
        </a:spcAft>
        <a:defRPr sz="2800">
          <a:solidFill>
            <a:srgbClr val="61C250"/>
          </a:solidFill>
          <a:latin typeface="Georgia" pitchFamily="18" charset="0"/>
          <a:cs typeface="Arial" charset="0"/>
        </a:defRPr>
      </a:lvl3pPr>
      <a:lvl4pPr algn="l" rtl="0" eaLnBrk="1" fontAlgn="base" hangingPunct="1">
        <a:spcBef>
          <a:spcPct val="0"/>
        </a:spcBef>
        <a:spcAft>
          <a:spcPct val="0"/>
        </a:spcAft>
        <a:defRPr sz="2800">
          <a:solidFill>
            <a:srgbClr val="61C250"/>
          </a:solidFill>
          <a:latin typeface="Georgia" pitchFamily="18" charset="0"/>
          <a:cs typeface="Arial" charset="0"/>
        </a:defRPr>
      </a:lvl4pPr>
      <a:lvl5pPr algn="l" rtl="0" eaLnBrk="1" fontAlgn="base" hangingPunct="1">
        <a:spcBef>
          <a:spcPct val="0"/>
        </a:spcBef>
        <a:spcAft>
          <a:spcPct val="0"/>
        </a:spcAft>
        <a:defRPr sz="2800">
          <a:solidFill>
            <a:srgbClr val="61C250"/>
          </a:solidFill>
          <a:latin typeface="Georgia" pitchFamily="18" charset="0"/>
          <a:cs typeface="Arial" charset="0"/>
        </a:defRPr>
      </a:lvl5pPr>
      <a:lvl6pPr marL="457200" algn="l" rtl="0" eaLnBrk="1" fontAlgn="base" hangingPunct="1">
        <a:spcBef>
          <a:spcPct val="0"/>
        </a:spcBef>
        <a:spcAft>
          <a:spcPct val="0"/>
        </a:spcAft>
        <a:defRPr sz="2800">
          <a:solidFill>
            <a:srgbClr val="61C250"/>
          </a:solidFill>
          <a:latin typeface="Georgia" pitchFamily="18" charset="0"/>
          <a:cs typeface="Arial" charset="0"/>
        </a:defRPr>
      </a:lvl6pPr>
      <a:lvl7pPr marL="914400" algn="l" rtl="0" eaLnBrk="1" fontAlgn="base" hangingPunct="1">
        <a:spcBef>
          <a:spcPct val="0"/>
        </a:spcBef>
        <a:spcAft>
          <a:spcPct val="0"/>
        </a:spcAft>
        <a:defRPr sz="2800">
          <a:solidFill>
            <a:srgbClr val="61C250"/>
          </a:solidFill>
          <a:latin typeface="Georgia" pitchFamily="18" charset="0"/>
          <a:cs typeface="Arial" charset="0"/>
        </a:defRPr>
      </a:lvl7pPr>
      <a:lvl8pPr marL="1371600" algn="l" rtl="0" eaLnBrk="1" fontAlgn="base" hangingPunct="1">
        <a:spcBef>
          <a:spcPct val="0"/>
        </a:spcBef>
        <a:spcAft>
          <a:spcPct val="0"/>
        </a:spcAft>
        <a:defRPr sz="2800">
          <a:solidFill>
            <a:srgbClr val="61C250"/>
          </a:solidFill>
          <a:latin typeface="Georgia" pitchFamily="18" charset="0"/>
          <a:cs typeface="Arial" charset="0"/>
        </a:defRPr>
      </a:lvl8pPr>
      <a:lvl9pPr marL="1828800" algn="l" rtl="0" eaLnBrk="1" fontAlgn="base" hangingPunct="1">
        <a:spcBef>
          <a:spcPct val="0"/>
        </a:spcBef>
        <a:spcAft>
          <a:spcPct val="0"/>
        </a:spcAft>
        <a:defRPr sz="2800">
          <a:solidFill>
            <a:srgbClr val="61C250"/>
          </a:solidFill>
          <a:latin typeface="Georgia" pitchFamily="18" charset="0"/>
          <a:cs typeface="Arial" charset="0"/>
        </a:defRPr>
      </a:lvl9pPr>
    </p:titleStyle>
    <p:bodyStyle>
      <a:lvl1pPr marL="342900" indent="-342900" algn="l" rtl="0" eaLnBrk="1" fontAlgn="base" hangingPunct="1">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1" fontAlgn="base" hangingPunct="1">
        <a:spcBef>
          <a:spcPts val="600"/>
        </a:spcBef>
        <a:spcAft>
          <a:spcPct val="0"/>
        </a:spcAft>
        <a:buClrTx/>
        <a:buFont typeface="Arial" charset="0"/>
        <a:buChar char="–"/>
        <a:defRPr sz="1800">
          <a:solidFill>
            <a:schemeClr val="tx1"/>
          </a:solidFill>
          <a:latin typeface="+mn-lt"/>
          <a:cs typeface="+mn-cs"/>
        </a:defRPr>
      </a:lvl2pPr>
      <a:lvl3pPr marL="1143000" indent="-228600" algn="l" rtl="0" eaLnBrk="1" fontAlgn="base" hangingPunct="1">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1" fontAlgn="base" hangingPunct="1">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1" fontAlgn="base" hangingPunct="1">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6pPr>
      <a:lvl7pPr marL="29718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7pPr>
      <a:lvl8pPr marL="34290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8pPr>
      <a:lvl9pPr marL="38862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446888-91C4-DB4A-A0A6-0E531DB7BB59}"/>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pic>
        <p:nvPicPr>
          <p:cNvPr id="15" name="Picture 14" descr="Gallup Logo">
            <a:extLst>
              <a:ext uri="{FF2B5EF4-FFF2-40B4-BE49-F238E27FC236}">
                <a16:creationId xmlns:a16="http://schemas.microsoft.com/office/drawing/2014/main" id="{654129F9-12B5-E644-B203-B8F36F388050}"/>
              </a:ext>
            </a:extLst>
          </p:cNvPr>
          <p:cNvPicPr>
            <a:picLocks noChangeAspect="1"/>
          </p:cNvPicPr>
          <p:nvPr userDrawn="1"/>
        </p:nvPicPr>
        <p:blipFill>
          <a:blip r:embed="rId14">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12" name="Title Placeholder 4">
            <a:extLst>
              <a:ext uri="{FF2B5EF4-FFF2-40B4-BE49-F238E27FC236}">
                <a16:creationId xmlns:a16="http://schemas.microsoft.com/office/drawing/2014/main" id="{C8291EE2-32B3-AF43-B52C-0E6A58B45C14}"/>
              </a:ext>
            </a:extLst>
          </p:cNvPr>
          <p:cNvSpPr>
            <a:spLocks noGrp="1"/>
          </p:cNvSpPr>
          <p:nvPr>
            <p:ph type="title"/>
          </p:nvPr>
        </p:nvSpPr>
        <p:spPr>
          <a:xfrm>
            <a:off x="0" y="0"/>
            <a:ext cx="12192000" cy="969496"/>
          </a:xfrm>
          <a:prstGeom prst="rect">
            <a:avLst/>
          </a:prstGeom>
          <a:solidFill>
            <a:schemeClr val="bg1"/>
          </a:solidFill>
        </p:spPr>
        <p:txBody>
          <a:bodyPr vert="horz" wrap="square" lIns="274320" tIns="320040" rIns="274320" bIns="274320" rtlCol="0" anchor="t">
            <a:spAutoFit/>
          </a:bodyPr>
          <a:lstStyle/>
          <a:p>
            <a:r>
              <a:rPr lang="en-US" dirty="0"/>
              <a:t>Click to edit Master title style</a:t>
            </a:r>
          </a:p>
        </p:txBody>
      </p:sp>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2"/>
                </a:solidFill>
                <a:latin typeface="+mn-lt"/>
              </a:defRPr>
            </a:lvl1pPr>
          </a:lstStyle>
          <a:p>
            <a:endParaRPr lang="en-US" dirty="0"/>
          </a:p>
        </p:txBody>
      </p:sp>
      <p:sp>
        <p:nvSpPr>
          <p:cNvPr id="8" name="Rectangle 7">
            <a:extLst>
              <a:ext uri="{FF2B5EF4-FFF2-40B4-BE49-F238E27FC236}">
                <a16:creationId xmlns:a16="http://schemas.microsoft.com/office/drawing/2014/main" id="{E19FB1D5-699D-0542-828E-751046B7B739}"/>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kern="1200" dirty="0">
                <a:solidFill>
                  <a:schemeClr val="bg1"/>
                </a:solidFill>
                <a:latin typeface="Arial" charset="0"/>
                <a:ea typeface="+mn-ea"/>
                <a:cs typeface="Arial" charset="0"/>
              </a:rPr>
              <a:t>Copyright © 2022 Gallup, Inc. All rights reserved.</a:t>
            </a:r>
          </a:p>
        </p:txBody>
      </p:sp>
      <p:cxnSp>
        <p:nvCxnSpPr>
          <p:cNvPr id="17" name="Straight Connector 16">
            <a:extLst>
              <a:ext uri="{FF2B5EF4-FFF2-40B4-BE49-F238E27FC236}">
                <a16:creationId xmlns:a16="http://schemas.microsoft.com/office/drawing/2014/main" id="{BFE82D55-C695-DE4E-862C-45429856F39F}"/>
              </a:ext>
              <a:ext uri="{C183D7F6-B498-43B3-948B-1728B52AA6E4}">
                <adec:decorative xmlns:adec="http://schemas.microsoft.com/office/drawing/2017/decorative" val="1"/>
              </a:ext>
            </a:extLst>
          </p:cNvPr>
          <p:cNvCxnSpPr>
            <a:cxnSpLocks/>
          </p:cNvCxnSpPr>
          <p:nvPr userDrawn="1"/>
        </p:nvCxnSpPr>
        <p:spPr>
          <a:xfrm flipV="1">
            <a:off x="482591" y="6510528"/>
            <a:ext cx="0" cy="3474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Slide Number Placeholder 1">
            <a:extLst>
              <a:ext uri="{FF2B5EF4-FFF2-40B4-BE49-F238E27FC236}">
                <a16:creationId xmlns:a16="http://schemas.microsoft.com/office/drawing/2014/main" id="{3B719F19-CC30-5542-81DA-0A072D2EAF77}"/>
              </a:ext>
              <a:ext uri="{C183D7F6-B498-43B3-948B-1728B52AA6E4}">
                <adec:decorative xmlns:adec="http://schemas.microsoft.com/office/drawing/2017/decorative" val="1"/>
              </a:ext>
            </a:extLst>
          </p:cNvPr>
          <p:cNvSpPr>
            <a:spLocks noGrp="1"/>
          </p:cNvSpPr>
          <p:nvPr>
            <p:ph type="sldNum" sz="quarter" idx="4"/>
          </p:nvPr>
        </p:nvSpPr>
        <p:spPr>
          <a:xfrm>
            <a:off x="-1" y="6492875"/>
            <a:ext cx="484632" cy="365125"/>
          </a:xfrm>
          <a:prstGeom prst="rect">
            <a:avLst/>
          </a:prstGeom>
        </p:spPr>
        <p:txBody>
          <a:bodyPr vert="horz" lIns="137160" tIns="45720" rIns="91440" bIns="45720" rtlCol="0" anchor="ctr"/>
          <a:lstStyle>
            <a:lvl1pPr algn="ctr">
              <a:defRPr sz="900">
                <a:solidFill>
                  <a:schemeClr val="accent6"/>
                </a:solidFill>
              </a:defRPr>
            </a:lvl1pPr>
          </a:lstStyle>
          <a:p>
            <a:fld id="{59E3E2AC-ACB3-5544-BE29-32D30D23532C}" type="slidenum">
              <a:rPr lang="en-US" smtClean="0"/>
              <a:pPr/>
              <a:t>‹#›</a:t>
            </a:fld>
            <a:r>
              <a:rPr lang="en-US" dirty="0"/>
              <a:t> </a:t>
            </a:r>
          </a:p>
        </p:txBody>
      </p:sp>
    </p:spTree>
    <p:custDataLst>
      <p:tags r:id="rId13"/>
    </p:custDataLst>
    <p:extLst>
      <p:ext uri="{BB962C8B-B14F-4D97-AF65-F5344CB8AC3E}">
        <p14:creationId xmlns:p14="http://schemas.microsoft.com/office/powerpoint/2010/main" val="751626976"/>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78" r:id="rId3"/>
    <p:sldLayoutId id="2147484056" r:id="rId4"/>
    <p:sldLayoutId id="2147484057" r:id="rId5"/>
    <p:sldLayoutId id="2147484058" r:id="rId6"/>
    <p:sldLayoutId id="2147484059" r:id="rId7"/>
    <p:sldLayoutId id="2147484060" r:id="rId8"/>
    <p:sldLayoutId id="2147484061" r:id="rId9"/>
    <p:sldLayoutId id="2147484073" r:id="rId10"/>
    <p:sldLayoutId id="2147484076" r:id="rId11"/>
  </p:sldLayoutIdLst>
  <p:hf hdr="0" ftr="0" dt="0"/>
  <p:txStyles>
    <p:title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82F057-7680-1E46-ADAA-045168F97E23}"/>
              </a:ext>
            </a:extLst>
          </p:cNvPr>
          <p:cNvSpPr/>
          <p:nvPr userDrawn="1"/>
        </p:nvSpPr>
        <p:spPr>
          <a:xfrm>
            <a:off x="0" y="6400800"/>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pic>
        <p:nvPicPr>
          <p:cNvPr id="15" name="Picture 14" descr="Gallup Logo">
            <a:extLst>
              <a:ext uri="{FF2B5EF4-FFF2-40B4-BE49-F238E27FC236}">
                <a16:creationId xmlns:a16="http://schemas.microsoft.com/office/drawing/2014/main" id="{6442155C-2D0A-6548-9A36-68EF58D4C1A3}"/>
              </a:ext>
            </a:extLst>
          </p:cNvPr>
          <p:cNvPicPr>
            <a:picLocks noChangeAspect="1"/>
          </p:cNvPicPr>
          <p:nvPr userDrawn="1"/>
        </p:nvPicPr>
        <p:blipFill>
          <a:blip r:embed="rId14">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9" name="Title Placeholder 4">
            <a:extLst>
              <a:ext uri="{FF2B5EF4-FFF2-40B4-BE49-F238E27FC236}">
                <a16:creationId xmlns:a16="http://schemas.microsoft.com/office/drawing/2014/main" id="{032097E6-115E-2D46-B5D9-08CA48EB866B}"/>
              </a:ext>
            </a:extLst>
          </p:cNvPr>
          <p:cNvSpPr>
            <a:spLocks noGrp="1"/>
          </p:cNvSpPr>
          <p:nvPr>
            <p:ph type="title"/>
          </p:nvPr>
        </p:nvSpPr>
        <p:spPr>
          <a:xfrm>
            <a:off x="0" y="0"/>
            <a:ext cx="12192000" cy="969496"/>
          </a:xfrm>
          <a:prstGeom prst="rect">
            <a:avLst/>
          </a:prstGeom>
          <a:solidFill>
            <a:schemeClr val="bg1"/>
          </a:solidFill>
        </p:spPr>
        <p:txBody>
          <a:bodyPr vert="horz" wrap="square" lIns="274320" tIns="320040" rIns="274320" bIns="274320" rtlCol="0" anchor="t">
            <a:spAutoFit/>
          </a:bodyPr>
          <a:lstStyle/>
          <a:p>
            <a:r>
              <a:rPr lang="en-US" dirty="0"/>
              <a:t>Click to edit Master title style</a:t>
            </a:r>
          </a:p>
        </p:txBody>
      </p:sp>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2"/>
                </a:solidFill>
                <a:latin typeface="+mn-lt"/>
              </a:defRPr>
            </a:lvl1pPr>
          </a:lstStyle>
          <a:p>
            <a:endParaRPr lang="en-US" dirty="0"/>
          </a:p>
        </p:txBody>
      </p:sp>
      <p:sp>
        <p:nvSpPr>
          <p:cNvPr id="8" name="Rectangle 7">
            <a:extLst>
              <a:ext uri="{FF2B5EF4-FFF2-40B4-BE49-F238E27FC236}">
                <a16:creationId xmlns:a16="http://schemas.microsoft.com/office/drawing/2014/main" id="{AF9DC4A5-8A27-8642-8967-63E4D2F486CD}"/>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kern="1200" dirty="0">
                <a:solidFill>
                  <a:schemeClr val="bg1"/>
                </a:solidFill>
                <a:latin typeface="Arial" charset="0"/>
                <a:ea typeface="+mn-ea"/>
                <a:cs typeface="Arial" charset="0"/>
              </a:rPr>
              <a:t>Copyright © 2022 Gallup, Inc. All rights reserved.</a:t>
            </a:r>
          </a:p>
        </p:txBody>
      </p:sp>
      <p:cxnSp>
        <p:nvCxnSpPr>
          <p:cNvPr id="17" name="Straight Connector 16">
            <a:extLst>
              <a:ext uri="{FF2B5EF4-FFF2-40B4-BE49-F238E27FC236}">
                <a16:creationId xmlns:a16="http://schemas.microsoft.com/office/drawing/2014/main" id="{2CC95A95-BB01-0649-A401-C1660A517C36}"/>
              </a:ext>
              <a:ext uri="{C183D7F6-B498-43B3-948B-1728B52AA6E4}">
                <adec:decorative xmlns:adec="http://schemas.microsoft.com/office/drawing/2017/decorative" val="1"/>
              </a:ext>
            </a:extLst>
          </p:cNvPr>
          <p:cNvCxnSpPr>
            <a:cxnSpLocks/>
          </p:cNvCxnSpPr>
          <p:nvPr userDrawn="1"/>
        </p:nvCxnSpPr>
        <p:spPr>
          <a:xfrm flipV="1">
            <a:off x="482591" y="6510528"/>
            <a:ext cx="0" cy="3474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Slide Number Placeholder 1">
            <a:extLst>
              <a:ext uri="{FF2B5EF4-FFF2-40B4-BE49-F238E27FC236}">
                <a16:creationId xmlns:a16="http://schemas.microsoft.com/office/drawing/2014/main" id="{DDA47C86-CFE9-FF49-BEC6-40A24E9177F0}"/>
              </a:ext>
              <a:ext uri="{C183D7F6-B498-43B3-948B-1728B52AA6E4}">
                <adec:decorative xmlns:adec="http://schemas.microsoft.com/office/drawing/2017/decorative" val="1"/>
              </a:ext>
            </a:extLst>
          </p:cNvPr>
          <p:cNvSpPr>
            <a:spLocks noGrp="1"/>
          </p:cNvSpPr>
          <p:nvPr>
            <p:ph type="sldNum" sz="quarter" idx="4"/>
          </p:nvPr>
        </p:nvSpPr>
        <p:spPr>
          <a:xfrm>
            <a:off x="0" y="6492875"/>
            <a:ext cx="481075" cy="365125"/>
          </a:xfrm>
          <a:prstGeom prst="rect">
            <a:avLst/>
          </a:prstGeom>
        </p:spPr>
        <p:txBody>
          <a:bodyPr vert="horz" lIns="137160" tIns="45720" rIns="91440" bIns="45720" rtlCol="0" anchor="ctr"/>
          <a:lstStyle>
            <a:lvl1pPr algn="ctr">
              <a:defRPr sz="900">
                <a:solidFill>
                  <a:schemeClr val="accent6"/>
                </a:solidFill>
              </a:defRPr>
            </a:lvl1pPr>
          </a:lstStyle>
          <a:p>
            <a:fld id="{59E3E2AC-ACB3-5544-BE29-32D30D23532C}" type="slidenum">
              <a:rPr lang="en-US" smtClean="0"/>
              <a:pPr/>
              <a:t>‹#›</a:t>
            </a:fld>
            <a:r>
              <a:rPr lang="en-US" dirty="0"/>
              <a:t> </a:t>
            </a:r>
          </a:p>
        </p:txBody>
      </p:sp>
    </p:spTree>
    <p:custDataLst>
      <p:tags r:id="rId13"/>
    </p:custDataLst>
    <p:extLst>
      <p:ext uri="{BB962C8B-B14F-4D97-AF65-F5344CB8AC3E}">
        <p14:creationId xmlns:p14="http://schemas.microsoft.com/office/powerpoint/2010/main" val="55669360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4" r:id="rId10"/>
    <p:sldLayoutId id="2147484075" r:id="rId11"/>
  </p:sldLayoutIdLst>
  <p:hf hdr="0" ftr="0" dt="0"/>
  <p:txStyles>
    <p:title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0" y="6400800"/>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pic>
        <p:nvPicPr>
          <p:cNvPr id="9" name="Picture 8" descr="Gallup Logo">
            <a:extLst>
              <a:ext uri="{FF2B5EF4-FFF2-40B4-BE49-F238E27FC236}">
                <a16:creationId xmlns:a16="http://schemas.microsoft.com/office/drawing/2014/main" id="{B542512C-6276-1349-9034-B67743567F36}"/>
              </a:ext>
            </a:extLst>
          </p:cNvPr>
          <p:cNvPicPr>
            <a:picLocks noChangeAspect="1"/>
          </p:cNvPicPr>
          <p:nvPr userDrawn="1"/>
        </p:nvPicPr>
        <p:blipFill>
          <a:blip r:embed="rId14">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11" name="Title Placeholder 4">
            <a:extLst>
              <a:ext uri="{FF2B5EF4-FFF2-40B4-BE49-F238E27FC236}">
                <a16:creationId xmlns:a16="http://schemas.microsoft.com/office/drawing/2014/main" id="{F16DCD0F-164C-3D44-A6FB-4A2D020398AB}"/>
              </a:ext>
            </a:extLst>
          </p:cNvPr>
          <p:cNvSpPr>
            <a:spLocks noGrp="1"/>
          </p:cNvSpPr>
          <p:nvPr>
            <p:ph type="title"/>
          </p:nvPr>
        </p:nvSpPr>
        <p:spPr>
          <a:xfrm>
            <a:off x="0" y="0"/>
            <a:ext cx="12192000" cy="969496"/>
          </a:xfrm>
          <a:prstGeom prst="rect">
            <a:avLst/>
          </a:prstGeom>
          <a:noFill/>
        </p:spPr>
        <p:txBody>
          <a:bodyPr vert="horz" wrap="square" lIns="274320" tIns="320040" rIns="274320" bIns="274320" rtlCol="0" anchor="t">
            <a:spAutoFit/>
          </a:bodyPr>
          <a:lstStyle/>
          <a:p>
            <a:r>
              <a:rPr lang="en-US" dirty="0"/>
              <a:t>Click to edit Master title style</a:t>
            </a:r>
          </a:p>
        </p:txBody>
      </p:sp>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rgbClr val="B2B3B2"/>
                </a:solidFill>
                <a:latin typeface="+mn-lt"/>
              </a:defRPr>
            </a:lvl1pPr>
          </a:lstStyle>
          <a:p>
            <a:endParaRPr lang="en-US" dirty="0"/>
          </a:p>
        </p:txBody>
      </p:sp>
      <p:sp>
        <p:nvSpPr>
          <p:cNvPr id="8" name="Rectangle 7">
            <a:extLst>
              <a:ext uri="{FF2B5EF4-FFF2-40B4-BE49-F238E27FC236}">
                <a16:creationId xmlns:a16="http://schemas.microsoft.com/office/drawing/2014/main" id="{AF9DC4A5-8A27-8642-8967-63E4D2F486CD}"/>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kern="1200" dirty="0">
                <a:solidFill>
                  <a:schemeClr val="bg1"/>
                </a:solidFill>
                <a:latin typeface="Arial" charset="0"/>
                <a:ea typeface="+mn-ea"/>
                <a:cs typeface="Arial" charset="0"/>
              </a:rPr>
              <a:t>Copyright © 2022 Gallup, Inc. All rights reserved.</a:t>
            </a:r>
          </a:p>
        </p:txBody>
      </p:sp>
      <p:cxnSp>
        <p:nvCxnSpPr>
          <p:cNvPr id="16" name="Straight Connector 15">
            <a:extLst>
              <a:ext uri="{FF2B5EF4-FFF2-40B4-BE49-F238E27FC236}">
                <a16:creationId xmlns:a16="http://schemas.microsoft.com/office/drawing/2014/main" id="{E2E09E5B-AE9C-594B-9389-C7E767CB056E}"/>
              </a:ext>
              <a:ext uri="{C183D7F6-B498-43B3-948B-1728B52AA6E4}">
                <adec:decorative xmlns:adec="http://schemas.microsoft.com/office/drawing/2017/decorative" val="1"/>
              </a:ext>
            </a:extLst>
          </p:cNvPr>
          <p:cNvCxnSpPr>
            <a:cxnSpLocks/>
          </p:cNvCxnSpPr>
          <p:nvPr userDrawn="1"/>
        </p:nvCxnSpPr>
        <p:spPr>
          <a:xfrm flipV="1">
            <a:off x="482591" y="6510528"/>
            <a:ext cx="0" cy="3474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Slide Number Placeholder 1">
            <a:extLst>
              <a:ext uri="{FF2B5EF4-FFF2-40B4-BE49-F238E27FC236}">
                <a16:creationId xmlns:a16="http://schemas.microsoft.com/office/drawing/2014/main" id="{6482DA57-C53F-1143-822E-F462F02A3A27}"/>
              </a:ext>
              <a:ext uri="{C183D7F6-B498-43B3-948B-1728B52AA6E4}">
                <adec:decorative xmlns:adec="http://schemas.microsoft.com/office/drawing/2017/decorative" val="1"/>
              </a:ext>
            </a:extLst>
          </p:cNvPr>
          <p:cNvSpPr>
            <a:spLocks noGrp="1"/>
          </p:cNvSpPr>
          <p:nvPr>
            <p:ph type="sldNum" sz="quarter" idx="4"/>
          </p:nvPr>
        </p:nvSpPr>
        <p:spPr>
          <a:xfrm>
            <a:off x="0" y="6492875"/>
            <a:ext cx="481075" cy="365125"/>
          </a:xfrm>
          <a:prstGeom prst="rect">
            <a:avLst/>
          </a:prstGeom>
        </p:spPr>
        <p:txBody>
          <a:bodyPr vert="horz" lIns="137160" tIns="45720" rIns="91440" bIns="45720" rtlCol="0" anchor="ctr"/>
          <a:lstStyle>
            <a:lvl1pPr algn="ctr">
              <a:defRPr sz="900">
                <a:solidFill>
                  <a:schemeClr val="accent6"/>
                </a:solidFill>
              </a:defRPr>
            </a:lvl1pPr>
          </a:lstStyle>
          <a:p>
            <a:fld id="{59E3E2AC-ACB3-5544-BE29-32D30D23532C}" type="slidenum">
              <a:rPr lang="en-US" smtClean="0"/>
              <a:pPr/>
              <a:t>‹#›</a:t>
            </a:fld>
            <a:r>
              <a:rPr lang="en-US" dirty="0"/>
              <a:t> </a:t>
            </a:r>
          </a:p>
        </p:txBody>
      </p:sp>
    </p:spTree>
    <p:custDataLst>
      <p:tags r:id="rId13"/>
    </p:custDataLst>
    <p:extLst>
      <p:ext uri="{BB962C8B-B14F-4D97-AF65-F5344CB8AC3E}">
        <p14:creationId xmlns:p14="http://schemas.microsoft.com/office/powerpoint/2010/main" val="373840146"/>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hf hdr="0" ft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1"/>
                </a:solidFill>
                <a:latin typeface="+mn-lt"/>
              </a:defRPr>
            </a:lvl1pPr>
          </a:lstStyle>
          <a:p>
            <a:endParaRPr lang="en-US" dirty="0"/>
          </a:p>
        </p:txBody>
      </p:sp>
      <p:sp>
        <p:nvSpPr>
          <p:cNvPr id="5" name="Title Placeholder 4"/>
          <p:cNvSpPr>
            <a:spLocks noGrp="1"/>
          </p:cNvSpPr>
          <p:nvPr>
            <p:ph type="title"/>
          </p:nvPr>
        </p:nvSpPr>
        <p:spPr>
          <a:xfrm>
            <a:off x="274320" y="274320"/>
            <a:ext cx="11687556" cy="509451"/>
          </a:xfrm>
          <a:prstGeom prst="rect">
            <a:avLst/>
          </a:prstGeom>
        </p:spPr>
        <p:txBody>
          <a:bodyPr vert="horz" lIns="91440" tIns="45720" rIns="91440" bIns="45720" rtlCol="0" anchor="t">
            <a:normAutofit/>
          </a:bodyPr>
          <a:lstStyle/>
          <a:p>
            <a:r>
              <a:rPr lang="en-US"/>
              <a:t>Click to edit Master title style</a:t>
            </a:r>
          </a:p>
        </p:txBody>
      </p:sp>
      <p:sp>
        <p:nvSpPr>
          <p:cNvPr id="13" name="Rectangle 12">
            <a:extLst>
              <a:ext uri="{FF2B5EF4-FFF2-40B4-BE49-F238E27FC236}">
                <a16:creationId xmlns:a16="http://schemas.microsoft.com/office/drawing/2014/main" id="{EEB8AA72-F861-4F48-B7BB-CA009D559F6B}"/>
              </a:ext>
            </a:extLst>
          </p:cNvPr>
          <p:cNvSpPr/>
          <p:nvPr userDrawn="1"/>
        </p:nvSpPr>
        <p:spPr>
          <a:xfrm>
            <a:off x="0" y="6430137"/>
            <a:ext cx="12192000" cy="457200"/>
          </a:xfrm>
          <a:prstGeom prst="rect">
            <a:avLst/>
          </a:prstGeom>
          <a:solidFill>
            <a:srgbClr val="0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sp>
        <p:nvSpPr>
          <p:cNvPr id="14" name="Slide Number Placeholder 1">
            <a:extLst>
              <a:ext uri="{FF2B5EF4-FFF2-40B4-BE49-F238E27FC236}">
                <a16:creationId xmlns:a16="http://schemas.microsoft.com/office/drawing/2014/main" id="{E2BA0DCA-2C41-2A48-A43D-25DAA1E0E03F}"/>
              </a:ext>
            </a:extLst>
          </p:cNvPr>
          <p:cNvSpPr>
            <a:spLocks noGrp="1"/>
          </p:cNvSpPr>
          <p:nvPr>
            <p:ph type="sldNum" sz="quarter" idx="4"/>
          </p:nvPr>
        </p:nvSpPr>
        <p:spPr>
          <a:xfrm>
            <a:off x="76200" y="6478361"/>
            <a:ext cx="404875"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r>
              <a:rPr lang="en-US" dirty="0"/>
              <a:t> </a:t>
            </a:r>
          </a:p>
        </p:txBody>
      </p:sp>
      <p:cxnSp>
        <p:nvCxnSpPr>
          <p:cNvPr id="15" name="Straight Connector 14">
            <a:extLst>
              <a:ext uri="{FF2B5EF4-FFF2-40B4-BE49-F238E27FC236}">
                <a16:creationId xmlns:a16="http://schemas.microsoft.com/office/drawing/2014/main" id="{343C9150-2735-9D47-81D6-EF615CD98360}"/>
              </a:ext>
            </a:extLst>
          </p:cNvPr>
          <p:cNvCxnSpPr/>
          <p:nvPr userDrawn="1"/>
        </p:nvCxnSpPr>
        <p:spPr>
          <a:xfrm flipV="1">
            <a:off x="482591" y="6554289"/>
            <a:ext cx="0" cy="33304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25385B5-476D-1646-98F9-0AB1ABF73BFF}"/>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933176" y="6560639"/>
            <a:ext cx="1028700" cy="177800"/>
          </a:xfrm>
          <a:prstGeom prst="rect">
            <a:avLst/>
          </a:prstGeom>
        </p:spPr>
      </p:pic>
      <p:sp>
        <p:nvSpPr>
          <p:cNvPr id="17" name="Rectangle 16">
            <a:extLst>
              <a:ext uri="{FF2B5EF4-FFF2-40B4-BE49-F238E27FC236}">
                <a16:creationId xmlns:a16="http://schemas.microsoft.com/office/drawing/2014/main" id="{5BDC645D-4D48-A04B-81DC-38BB9238C679}"/>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kern="1200" dirty="0">
                <a:solidFill>
                  <a:schemeClr val="accent3"/>
                </a:solidFill>
                <a:latin typeface="Arial" charset="0"/>
                <a:ea typeface="+mn-ea"/>
                <a:cs typeface="Arial" charset="0"/>
              </a:rPr>
              <a:t>Copyright © 2022 Gallup, Inc. All rights reserved.</a:t>
            </a:r>
          </a:p>
        </p:txBody>
      </p:sp>
    </p:spTree>
    <p:extLst>
      <p:ext uri="{BB962C8B-B14F-4D97-AF65-F5344CB8AC3E}">
        <p14:creationId xmlns:p14="http://schemas.microsoft.com/office/powerpoint/2010/main" val="4225521954"/>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 id="2147484120" r:id="rId18"/>
    <p:sldLayoutId id="2147484121" r:id="rId19"/>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6400800"/>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2"/>
                </a:solidFill>
                <a:latin typeface="+mn-lt"/>
              </a:defRPr>
            </a:lvl1pPr>
          </a:lstStyle>
          <a:p>
            <a:endParaRPr lang="en-US" dirty="0"/>
          </a:p>
        </p:txBody>
      </p:sp>
      <p:sp>
        <p:nvSpPr>
          <p:cNvPr id="2" name="Slide Number Placeholder 1"/>
          <p:cNvSpPr>
            <a:spLocks noGrp="1"/>
          </p:cNvSpPr>
          <p:nvPr>
            <p:ph type="sldNum" sz="quarter" idx="4"/>
          </p:nvPr>
        </p:nvSpPr>
        <p:spPr>
          <a:xfrm>
            <a:off x="76200" y="6478361"/>
            <a:ext cx="404875" cy="365125"/>
          </a:xfrm>
          <a:prstGeom prst="rect">
            <a:avLst/>
          </a:prstGeom>
        </p:spPr>
        <p:txBody>
          <a:bodyPr vert="horz" lIns="91440" tIns="45720" rIns="91440" bIns="45720" rtlCol="0" anchor="ctr"/>
          <a:lstStyle>
            <a:lvl1pPr algn="ctr">
              <a:defRPr sz="900">
                <a:solidFill>
                  <a:schemeClr val="accent6"/>
                </a:solidFill>
              </a:defRPr>
            </a:lvl1pPr>
          </a:lstStyle>
          <a:p>
            <a:fld id="{59E3E2AC-ACB3-5544-BE29-32D30D23532C}" type="slidenum">
              <a:rPr lang="en-US" smtClean="0"/>
              <a:pPr/>
              <a:t>‹#›</a:t>
            </a:fld>
            <a:r>
              <a:rPr lang="en-US" dirty="0"/>
              <a:t> </a:t>
            </a:r>
          </a:p>
        </p:txBody>
      </p:sp>
      <p:sp>
        <p:nvSpPr>
          <p:cNvPr id="5" name="Title Placeholder 4"/>
          <p:cNvSpPr>
            <a:spLocks noGrp="1"/>
          </p:cNvSpPr>
          <p:nvPr>
            <p:ph type="title"/>
          </p:nvPr>
        </p:nvSpPr>
        <p:spPr>
          <a:xfrm>
            <a:off x="274320" y="274320"/>
            <a:ext cx="11687556" cy="509451"/>
          </a:xfrm>
          <a:prstGeom prst="rect">
            <a:avLst/>
          </a:prstGeom>
        </p:spPr>
        <p:txBody>
          <a:bodyPr vert="horz" lIns="0" tIns="45720" rIns="91440" bIns="45720" rtlCol="0" anchor="t">
            <a:normAutofit/>
          </a:bodyPr>
          <a:lstStyle/>
          <a:p>
            <a:r>
              <a:rPr lang="en-US"/>
              <a:t>Click to edit Master title style</a:t>
            </a:r>
            <a:endParaRPr lang="en-US" dirty="0"/>
          </a:p>
        </p:txBody>
      </p:sp>
      <p:pic>
        <p:nvPicPr>
          <p:cNvPr id="9" name="Picture 8">
            <a:extLst>
              <a:ext uri="{FF2B5EF4-FFF2-40B4-BE49-F238E27FC236}">
                <a16:creationId xmlns:a16="http://schemas.microsoft.com/office/drawing/2014/main" id="{A4052809-AF11-8B44-AC3A-CF21D746731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933176" y="6560639"/>
            <a:ext cx="1028700" cy="177800"/>
          </a:xfrm>
          <a:prstGeom prst="rect">
            <a:avLst/>
          </a:prstGeom>
        </p:spPr>
      </p:pic>
      <p:sp>
        <p:nvSpPr>
          <p:cNvPr id="11" name="Rectangle 10">
            <a:extLst>
              <a:ext uri="{FF2B5EF4-FFF2-40B4-BE49-F238E27FC236}">
                <a16:creationId xmlns:a16="http://schemas.microsoft.com/office/drawing/2014/main" id="{088FA1E4-8B25-3749-97A0-21AAFA572DF7}"/>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dirty="0">
                <a:solidFill>
                  <a:srgbClr val="B2B3B2"/>
                </a:solidFill>
                <a:latin typeface="+mn-lt"/>
              </a:rPr>
              <a:t>Copyright © 2021 Gallup, Inc. All rights reserved.</a:t>
            </a:r>
          </a:p>
        </p:txBody>
      </p:sp>
      <p:cxnSp>
        <p:nvCxnSpPr>
          <p:cNvPr id="12" name="Straight Connector 11">
            <a:extLst>
              <a:ext uri="{FF2B5EF4-FFF2-40B4-BE49-F238E27FC236}">
                <a16:creationId xmlns:a16="http://schemas.microsoft.com/office/drawing/2014/main" id="{270E263A-4531-ED42-A31A-A4B12387E848}"/>
              </a:ext>
            </a:extLst>
          </p:cNvPr>
          <p:cNvCxnSpPr/>
          <p:nvPr userDrawn="1"/>
        </p:nvCxnSpPr>
        <p:spPr>
          <a:xfrm flipV="1">
            <a:off x="482591" y="6510528"/>
            <a:ext cx="0" cy="3474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25"/>
    </p:custDataLst>
    <p:extLst>
      <p:ext uri="{BB962C8B-B14F-4D97-AF65-F5344CB8AC3E}">
        <p14:creationId xmlns:p14="http://schemas.microsoft.com/office/powerpoint/2010/main" val="4213937679"/>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Lst>
  <p:hf hdr="0" ftr="0" dt="0"/>
  <p:txStyles>
    <p:titleStyle>
      <a:lvl1pPr algn="l" rtl="0" eaLnBrk="1" fontAlgn="base" hangingPunct="1">
        <a:spcBef>
          <a:spcPct val="0"/>
        </a:spcBef>
        <a:spcAft>
          <a:spcPct val="0"/>
        </a:spcAft>
        <a:defRPr sz="2400">
          <a:solidFill>
            <a:srgbClr val="000000"/>
          </a:solidFill>
          <a:latin typeface="+mj-lt"/>
          <a:ea typeface="+mj-ea"/>
          <a:cs typeface="+mj-cs"/>
        </a:defRPr>
      </a:lvl1pPr>
      <a:lvl2pPr algn="l" rtl="0" eaLnBrk="1" fontAlgn="base" hangingPunct="1">
        <a:spcBef>
          <a:spcPct val="0"/>
        </a:spcBef>
        <a:spcAft>
          <a:spcPct val="0"/>
        </a:spcAft>
        <a:defRPr sz="2800">
          <a:solidFill>
            <a:srgbClr val="61C250"/>
          </a:solidFill>
          <a:latin typeface="Georgia" pitchFamily="18" charset="0"/>
          <a:cs typeface="Arial" charset="0"/>
        </a:defRPr>
      </a:lvl2pPr>
      <a:lvl3pPr algn="l" rtl="0" eaLnBrk="1" fontAlgn="base" hangingPunct="1">
        <a:spcBef>
          <a:spcPct val="0"/>
        </a:spcBef>
        <a:spcAft>
          <a:spcPct val="0"/>
        </a:spcAft>
        <a:defRPr sz="2800">
          <a:solidFill>
            <a:srgbClr val="61C250"/>
          </a:solidFill>
          <a:latin typeface="Georgia" pitchFamily="18" charset="0"/>
          <a:cs typeface="Arial" charset="0"/>
        </a:defRPr>
      </a:lvl3pPr>
      <a:lvl4pPr algn="l" rtl="0" eaLnBrk="1" fontAlgn="base" hangingPunct="1">
        <a:spcBef>
          <a:spcPct val="0"/>
        </a:spcBef>
        <a:spcAft>
          <a:spcPct val="0"/>
        </a:spcAft>
        <a:defRPr sz="2800">
          <a:solidFill>
            <a:srgbClr val="61C250"/>
          </a:solidFill>
          <a:latin typeface="Georgia" pitchFamily="18" charset="0"/>
          <a:cs typeface="Arial" charset="0"/>
        </a:defRPr>
      </a:lvl4pPr>
      <a:lvl5pPr algn="l" rtl="0" eaLnBrk="1" fontAlgn="base" hangingPunct="1">
        <a:spcBef>
          <a:spcPct val="0"/>
        </a:spcBef>
        <a:spcAft>
          <a:spcPct val="0"/>
        </a:spcAft>
        <a:defRPr sz="2800">
          <a:solidFill>
            <a:srgbClr val="61C250"/>
          </a:solidFill>
          <a:latin typeface="Georgia" pitchFamily="18" charset="0"/>
          <a:cs typeface="Arial" charset="0"/>
        </a:defRPr>
      </a:lvl5pPr>
      <a:lvl6pPr marL="457200" algn="l" rtl="0" eaLnBrk="1" fontAlgn="base" hangingPunct="1">
        <a:spcBef>
          <a:spcPct val="0"/>
        </a:spcBef>
        <a:spcAft>
          <a:spcPct val="0"/>
        </a:spcAft>
        <a:defRPr sz="2800">
          <a:solidFill>
            <a:srgbClr val="61C250"/>
          </a:solidFill>
          <a:latin typeface="Georgia" pitchFamily="18" charset="0"/>
          <a:cs typeface="Arial" charset="0"/>
        </a:defRPr>
      </a:lvl6pPr>
      <a:lvl7pPr marL="914400" algn="l" rtl="0" eaLnBrk="1" fontAlgn="base" hangingPunct="1">
        <a:spcBef>
          <a:spcPct val="0"/>
        </a:spcBef>
        <a:spcAft>
          <a:spcPct val="0"/>
        </a:spcAft>
        <a:defRPr sz="2800">
          <a:solidFill>
            <a:srgbClr val="61C250"/>
          </a:solidFill>
          <a:latin typeface="Georgia" pitchFamily="18" charset="0"/>
          <a:cs typeface="Arial" charset="0"/>
        </a:defRPr>
      </a:lvl7pPr>
      <a:lvl8pPr marL="1371600" algn="l" rtl="0" eaLnBrk="1" fontAlgn="base" hangingPunct="1">
        <a:spcBef>
          <a:spcPct val="0"/>
        </a:spcBef>
        <a:spcAft>
          <a:spcPct val="0"/>
        </a:spcAft>
        <a:defRPr sz="2800">
          <a:solidFill>
            <a:srgbClr val="61C250"/>
          </a:solidFill>
          <a:latin typeface="Georgia" pitchFamily="18" charset="0"/>
          <a:cs typeface="Arial" charset="0"/>
        </a:defRPr>
      </a:lvl8pPr>
      <a:lvl9pPr marL="1828800" algn="l" rtl="0" eaLnBrk="1" fontAlgn="base" hangingPunct="1">
        <a:spcBef>
          <a:spcPct val="0"/>
        </a:spcBef>
        <a:spcAft>
          <a:spcPct val="0"/>
        </a:spcAft>
        <a:defRPr sz="2800">
          <a:solidFill>
            <a:srgbClr val="61C250"/>
          </a:solidFill>
          <a:latin typeface="Georgia" pitchFamily="18" charset="0"/>
          <a:cs typeface="Arial" charset="0"/>
        </a:defRPr>
      </a:lvl9pPr>
    </p:titleStyle>
    <p:bodyStyle>
      <a:lvl1pPr marL="342900" indent="-342900" algn="l" rtl="0" eaLnBrk="1" fontAlgn="base" hangingPunct="1">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1" fontAlgn="base" hangingPunct="1">
        <a:spcBef>
          <a:spcPts val="600"/>
        </a:spcBef>
        <a:spcAft>
          <a:spcPct val="0"/>
        </a:spcAft>
        <a:buClrTx/>
        <a:buFont typeface="Arial" charset="0"/>
        <a:buChar char="–"/>
        <a:defRPr sz="1800">
          <a:solidFill>
            <a:schemeClr val="tx1"/>
          </a:solidFill>
          <a:latin typeface="+mn-lt"/>
          <a:cs typeface="+mn-cs"/>
        </a:defRPr>
      </a:lvl2pPr>
      <a:lvl3pPr marL="1143000" indent="-228600" algn="l" rtl="0" eaLnBrk="1" fontAlgn="base" hangingPunct="1">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1" fontAlgn="base" hangingPunct="1">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1" fontAlgn="base" hangingPunct="1">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6pPr>
      <a:lvl7pPr marL="29718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7pPr>
      <a:lvl8pPr marL="34290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8pPr>
      <a:lvl9pPr marL="38862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1"/>
                </a:solidFill>
                <a:latin typeface="+mn-lt"/>
              </a:defRPr>
            </a:lvl1pPr>
          </a:lstStyle>
          <a:p>
            <a:endParaRPr lang="en-US" dirty="0"/>
          </a:p>
        </p:txBody>
      </p:sp>
      <p:sp>
        <p:nvSpPr>
          <p:cNvPr id="5" name="Title Placeholder 4"/>
          <p:cNvSpPr>
            <a:spLocks noGrp="1"/>
          </p:cNvSpPr>
          <p:nvPr>
            <p:ph type="title"/>
          </p:nvPr>
        </p:nvSpPr>
        <p:spPr>
          <a:xfrm>
            <a:off x="274320" y="274320"/>
            <a:ext cx="11687556" cy="509451"/>
          </a:xfrm>
          <a:prstGeom prst="rect">
            <a:avLst/>
          </a:prstGeom>
        </p:spPr>
        <p:txBody>
          <a:bodyPr vert="horz" lIns="91440" tIns="45720" rIns="91440" bIns="45720" rtlCol="0" anchor="t">
            <a:normAutofit/>
          </a:bodyPr>
          <a:lstStyle/>
          <a:p>
            <a:r>
              <a:rPr lang="en-US"/>
              <a:t>Click to edit Master title style</a:t>
            </a:r>
          </a:p>
        </p:txBody>
      </p:sp>
      <p:sp>
        <p:nvSpPr>
          <p:cNvPr id="13" name="Rectangle 12">
            <a:extLst>
              <a:ext uri="{FF2B5EF4-FFF2-40B4-BE49-F238E27FC236}">
                <a16:creationId xmlns:a16="http://schemas.microsoft.com/office/drawing/2014/main" id="{EEB8AA72-F861-4F48-B7BB-CA009D559F6B}"/>
              </a:ext>
            </a:extLst>
          </p:cNvPr>
          <p:cNvSpPr/>
          <p:nvPr userDrawn="1"/>
        </p:nvSpPr>
        <p:spPr>
          <a:xfrm>
            <a:off x="0" y="6430137"/>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sp>
        <p:nvSpPr>
          <p:cNvPr id="14" name="Slide Number Placeholder 1">
            <a:extLst>
              <a:ext uri="{FF2B5EF4-FFF2-40B4-BE49-F238E27FC236}">
                <a16:creationId xmlns:a16="http://schemas.microsoft.com/office/drawing/2014/main" id="{E2BA0DCA-2C41-2A48-A43D-25DAA1E0E03F}"/>
              </a:ext>
            </a:extLst>
          </p:cNvPr>
          <p:cNvSpPr>
            <a:spLocks noGrp="1"/>
          </p:cNvSpPr>
          <p:nvPr>
            <p:ph type="sldNum" sz="quarter" idx="4"/>
          </p:nvPr>
        </p:nvSpPr>
        <p:spPr>
          <a:xfrm>
            <a:off x="76200" y="6478361"/>
            <a:ext cx="404875"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r>
              <a:rPr lang="en-US"/>
              <a:t> </a:t>
            </a:r>
            <a:endParaRPr lang="en-US" dirty="0"/>
          </a:p>
        </p:txBody>
      </p:sp>
      <p:cxnSp>
        <p:nvCxnSpPr>
          <p:cNvPr id="15" name="Straight Connector 14">
            <a:extLst>
              <a:ext uri="{FF2B5EF4-FFF2-40B4-BE49-F238E27FC236}">
                <a16:creationId xmlns:a16="http://schemas.microsoft.com/office/drawing/2014/main" id="{343C9150-2735-9D47-81D6-EF615CD98360}"/>
              </a:ext>
            </a:extLst>
          </p:cNvPr>
          <p:cNvCxnSpPr/>
          <p:nvPr userDrawn="1"/>
        </p:nvCxnSpPr>
        <p:spPr>
          <a:xfrm flipV="1">
            <a:off x="482591" y="6554289"/>
            <a:ext cx="0" cy="33304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25385B5-476D-1646-98F9-0AB1ABF73BF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17" name="Rectangle 16">
            <a:extLst>
              <a:ext uri="{FF2B5EF4-FFF2-40B4-BE49-F238E27FC236}">
                <a16:creationId xmlns:a16="http://schemas.microsoft.com/office/drawing/2014/main" id="{5BDC645D-4D48-A04B-81DC-38BB9238C679}"/>
              </a:ext>
            </a:extLst>
          </p:cNvPr>
          <p:cNvSpPr/>
          <p:nvPr userDrawn="1"/>
        </p:nvSpPr>
        <p:spPr>
          <a:xfrm>
            <a:off x="685800" y="6563239"/>
            <a:ext cx="3429000" cy="200055"/>
          </a:xfrm>
          <a:prstGeom prst="rect">
            <a:avLst/>
          </a:prstGeom>
        </p:spPr>
        <p:txBody>
          <a:bodyPr wrap="none"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chemeClr val="accent3"/>
                </a:solidFill>
                <a:effectLst/>
                <a:uLnTx/>
                <a:uFillTx/>
                <a:latin typeface="Arial"/>
                <a:ea typeface="+mn-ea"/>
                <a:cs typeface="Arial" charset="0"/>
              </a:rPr>
              <a:t>Copyright © 2021 Gallup, Inc. All rights reserved.</a:t>
            </a:r>
          </a:p>
        </p:txBody>
      </p:sp>
    </p:spTree>
    <p:extLst>
      <p:ext uri="{BB962C8B-B14F-4D97-AF65-F5344CB8AC3E}">
        <p14:creationId xmlns:p14="http://schemas.microsoft.com/office/powerpoint/2010/main" val="152418921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 id="2147484169" r:id="rId23"/>
    <p:sldLayoutId id="2147484170" r:id="rId24"/>
    <p:sldLayoutId id="2147484171" r:id="rId25"/>
    <p:sldLayoutId id="2147484172" r:id="rId26"/>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6.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jpe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70AA-0B85-1044-A5E3-121F2CFE2B39}"/>
              </a:ext>
            </a:extLst>
          </p:cNvPr>
          <p:cNvSpPr>
            <a:spLocks noGrp="1"/>
          </p:cNvSpPr>
          <p:nvPr>
            <p:ph type="title" idx="4294967295"/>
          </p:nvPr>
        </p:nvSpPr>
        <p:spPr>
          <a:xfrm>
            <a:off x="274320" y="-857056"/>
            <a:ext cx="11687556" cy="509451"/>
          </a:xfrm>
          <a:prstGeom prst="rect">
            <a:avLst/>
          </a:prstGeom>
        </p:spPr>
        <p:txBody>
          <a:bodyPr/>
          <a:lstStyle/>
          <a:p>
            <a:r>
              <a:rPr lang="en-US" dirty="0"/>
              <a:t>Gallup Logo on Black Background</a:t>
            </a:r>
          </a:p>
        </p:txBody>
      </p:sp>
    </p:spTree>
    <p:custDataLst>
      <p:tags r:id="rId1"/>
    </p:custDataLst>
    <p:extLst>
      <p:ext uri="{BB962C8B-B14F-4D97-AF65-F5344CB8AC3E}">
        <p14:creationId xmlns:p14="http://schemas.microsoft.com/office/powerpoint/2010/main" val="49138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7821-DA9B-3140-A853-566C675F74A5}"/>
              </a:ext>
            </a:extLst>
          </p:cNvPr>
          <p:cNvSpPr>
            <a:spLocks noGrp="1"/>
          </p:cNvSpPr>
          <p:nvPr>
            <p:ph type="title"/>
          </p:nvPr>
        </p:nvSpPr>
        <p:spPr>
          <a:xfrm>
            <a:off x="0" y="0"/>
            <a:ext cx="12192000" cy="969496"/>
          </a:xfrm>
        </p:spPr>
        <p:txBody>
          <a:bodyPr/>
          <a:lstStyle/>
          <a:p>
            <a:r>
              <a:rPr lang="en-US" dirty="0"/>
              <a:t>Impact of Having Black Leaders</a:t>
            </a:r>
          </a:p>
        </p:txBody>
      </p:sp>
      <p:sp>
        <p:nvSpPr>
          <p:cNvPr id="3" name="Content Placeholder 2">
            <a:extLst>
              <a:ext uri="{FF2B5EF4-FFF2-40B4-BE49-F238E27FC236}">
                <a16:creationId xmlns:a16="http://schemas.microsoft.com/office/drawing/2014/main" id="{23F0AD6F-1871-C042-B0FF-D9712C1447FB}"/>
              </a:ext>
            </a:extLst>
          </p:cNvPr>
          <p:cNvSpPr>
            <a:spLocks noGrp="1"/>
          </p:cNvSpPr>
          <p:nvPr>
            <p:ph sz="quarter" idx="12"/>
          </p:nvPr>
        </p:nvSpPr>
        <p:spPr>
          <a:xfrm>
            <a:off x="274319" y="1012208"/>
            <a:ext cx="5920411" cy="5246924"/>
          </a:xfrm>
        </p:spPr>
        <p:txBody>
          <a:bodyPr/>
          <a:lstStyle/>
          <a:p>
            <a:pPr marL="0" indent="0">
              <a:buNone/>
            </a:pPr>
            <a:r>
              <a:rPr lang="en-US" dirty="0"/>
              <a:t>Black workers who </a:t>
            </a:r>
            <a:r>
              <a:rPr lang="en-US" b="1" dirty="0">
                <a:solidFill>
                  <a:schemeClr val="accent6"/>
                </a:solidFill>
              </a:rPr>
              <a:t>strongly agree </a:t>
            </a:r>
            <a:r>
              <a:rPr lang="en-US" dirty="0"/>
              <a:t>they have Black leaders in their organization are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r">
              <a:buNone/>
            </a:pPr>
            <a:r>
              <a:rPr lang="en-US" dirty="0"/>
              <a:t> ... than those who strongly disagree.</a:t>
            </a:r>
          </a:p>
          <a:p>
            <a:pPr marL="0" indent="0">
              <a:buNone/>
            </a:pPr>
            <a:endParaRPr lang="en-US"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CC3FACD9-5170-5A45-AF11-3BA7F14D1B9D}"/>
              </a:ext>
            </a:extLst>
          </p:cNvPr>
          <p:cNvSpPr>
            <a:spLocks noGrp="1"/>
          </p:cNvSpPr>
          <p:nvPr>
            <p:ph type="sldNum" sz="quarter" idx="14"/>
          </p:nvPr>
        </p:nvSpPr>
        <p:spPr/>
        <p:txBody>
          <a:bodyPr/>
          <a:lstStyle/>
          <a:p>
            <a:fld id="{59E3E2AC-ACB3-5544-BE29-32D30D23532C}" type="slidenum">
              <a:rPr lang="en-US" smtClean="0"/>
              <a:pPr/>
              <a:t>10</a:t>
            </a:fld>
            <a:r>
              <a:rPr lang="en-US" dirty="0"/>
              <a:t> </a:t>
            </a:r>
          </a:p>
        </p:txBody>
      </p:sp>
      <p:graphicFrame>
        <p:nvGraphicFramePr>
          <p:cNvPr id="6" name="Table 2">
            <a:extLst>
              <a:ext uri="{FF2B5EF4-FFF2-40B4-BE49-F238E27FC236}">
                <a16:creationId xmlns:a16="http://schemas.microsoft.com/office/drawing/2014/main" id="{23A6F1A6-D8E5-1E46-B110-3C045E92AF80}"/>
              </a:ext>
            </a:extLst>
          </p:cNvPr>
          <p:cNvGraphicFramePr>
            <a:graphicFrameLocks noGrp="1"/>
          </p:cNvGraphicFramePr>
          <p:nvPr>
            <p:extLst>
              <p:ext uri="{D42A27DB-BD31-4B8C-83A1-F6EECF244321}">
                <p14:modId xmlns:p14="http://schemas.microsoft.com/office/powerpoint/2010/main" val="793791324"/>
              </p:ext>
            </p:extLst>
          </p:nvPr>
        </p:nvGraphicFramePr>
        <p:xfrm>
          <a:off x="481075" y="1856311"/>
          <a:ext cx="6267450" cy="358140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887826572"/>
                    </a:ext>
                  </a:extLst>
                </a:gridCol>
                <a:gridCol w="3295650">
                  <a:extLst>
                    <a:ext uri="{9D8B030D-6E8A-4147-A177-3AD203B41FA5}">
                      <a16:colId xmlns:a16="http://schemas.microsoft.com/office/drawing/2014/main" val="901302184"/>
                    </a:ext>
                  </a:extLst>
                </a:gridCol>
              </a:tblGrid>
              <a:tr h="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4800" b="0" dirty="0">
                          <a:solidFill>
                            <a:schemeClr val="accent6"/>
                          </a:solidFill>
                          <a:latin typeface="+mn-lt"/>
                          <a:cs typeface="Arial" panose="020B0604020202020204" pitchFamily="34" charset="0"/>
                        </a:rPr>
                        <a:t>12x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1" i="0" kern="1200" spc="100" baseline="0" dirty="0">
                          <a:solidFill>
                            <a:schemeClr val="bg1"/>
                          </a:solidFill>
                          <a:effectLst/>
                          <a:latin typeface="+mn-lt"/>
                          <a:ea typeface="+mn-ea"/>
                          <a:cs typeface="+mn-cs"/>
                        </a:rPr>
                        <a:t>MORE CONFIDENT </a:t>
                      </a:r>
                      <a:endParaRPr lang="en-US" sz="1800" b="0" i="0"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0" i="0" kern="1200" dirty="0">
                          <a:solidFill>
                            <a:schemeClr val="bg1"/>
                          </a:solidFill>
                          <a:effectLst/>
                          <a:latin typeface="+mn-lt"/>
                          <a:ea typeface="+mn-ea"/>
                          <a:cs typeface="+mn-cs"/>
                        </a:rPr>
                        <a:t>their organization would do the right thing</a:t>
                      </a:r>
                      <a:endParaRPr lang="en-US" sz="1800" dirty="0">
                        <a:solidFill>
                          <a:schemeClr val="bg1"/>
                        </a:solidFill>
                        <a:latin typeface="+mn-lt"/>
                        <a:cs typeface="Arial" panose="020B0604020202020204" pitchFamily="34" charset="0"/>
                      </a:endParaRPr>
                    </a:p>
                  </a:txBody>
                  <a:tcPr marR="365760" marB="3657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4800" b="0" dirty="0">
                          <a:solidFill>
                            <a:schemeClr val="accent6"/>
                          </a:solidFill>
                          <a:latin typeface="+mn-lt"/>
                          <a:cs typeface="Arial" panose="020B0604020202020204" pitchFamily="34" charset="0"/>
                        </a:rPr>
                        <a:t>11x</a:t>
                      </a:r>
                      <a:r>
                        <a:rPr lang="en-US" sz="4800" b="0" dirty="0">
                          <a:solidFill>
                            <a:schemeClr val="bg1"/>
                          </a:solidFill>
                          <a:latin typeface="+mn-lt"/>
                          <a:cs typeface="Arial" panose="020B0604020202020204" pitchFamily="34" charset="0"/>
                        </a:rPr>
                        <a:t> </a:t>
                      </a:r>
                      <a:br>
                        <a:rPr lang="en-US" sz="3800" dirty="0">
                          <a:solidFill>
                            <a:schemeClr val="bg1"/>
                          </a:solidFill>
                          <a:latin typeface="+mn-lt"/>
                          <a:cs typeface="Arial" panose="020B0604020202020204" pitchFamily="34" charset="0"/>
                        </a:rPr>
                      </a:br>
                      <a:r>
                        <a:rPr lang="en-US" sz="1600" b="1" i="0" kern="1200" spc="100" baseline="0" dirty="0">
                          <a:solidFill>
                            <a:schemeClr val="bg1"/>
                          </a:solidFill>
                          <a:effectLst/>
                          <a:latin typeface="+mn-lt"/>
                          <a:ea typeface="+mn-ea"/>
                          <a:cs typeface="+mn-cs"/>
                        </a:rPr>
                        <a:t>MORE LIKELY </a:t>
                      </a:r>
                      <a:endParaRPr lang="en-US" sz="1800" b="0" i="0"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0" i="0" kern="1200" dirty="0">
                          <a:solidFill>
                            <a:schemeClr val="bg1"/>
                          </a:solidFill>
                          <a:effectLst/>
                          <a:latin typeface="+mn-lt"/>
                          <a:ea typeface="+mn-ea"/>
                          <a:cs typeface="+mn-cs"/>
                        </a:rPr>
                        <a:t>to perceive their organization as being fair to everyone</a:t>
                      </a:r>
                      <a:endParaRPr lang="en-US" sz="1800" dirty="0">
                        <a:solidFill>
                          <a:schemeClr val="bg1"/>
                        </a:solidFill>
                        <a:latin typeface="+mn-lt"/>
                      </a:endParaRPr>
                    </a:p>
                  </a:txBody>
                  <a:tcPr marR="457200" marB="3657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6086910"/>
                  </a:ext>
                </a:extLst>
              </a:tr>
              <a:tr h="37084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4800" b="0" dirty="0">
                          <a:solidFill>
                            <a:schemeClr val="accent6"/>
                          </a:solidFill>
                          <a:latin typeface="+mn-lt"/>
                          <a:cs typeface="Arial" panose="020B0604020202020204" pitchFamily="34" charset="0"/>
                        </a:rPr>
                        <a:t>10x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1" i="0" kern="1200" spc="100" baseline="0" dirty="0">
                          <a:solidFill>
                            <a:schemeClr val="bg1"/>
                          </a:solidFill>
                          <a:effectLst/>
                          <a:latin typeface="+mn-lt"/>
                          <a:ea typeface="+mn-ea"/>
                          <a:cs typeface="+mn-cs"/>
                        </a:rPr>
                        <a:t>MORE LIKELY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0" i="0" kern="1200" dirty="0">
                          <a:solidFill>
                            <a:schemeClr val="bg1"/>
                          </a:solidFill>
                          <a:effectLst/>
                          <a:latin typeface="+mn-lt"/>
                          <a:ea typeface="+mn-ea"/>
                          <a:cs typeface="+mn-cs"/>
                        </a:rPr>
                        <a:t>to feel like a valued member of their team</a:t>
                      </a:r>
                      <a:endParaRPr lang="en-US" sz="1600" dirty="0">
                        <a:solidFill>
                          <a:schemeClr val="bg1"/>
                        </a:solidFill>
                        <a:latin typeface="+mn-lt"/>
                      </a:endParaRPr>
                    </a:p>
                  </a:txBody>
                  <a:tcPr marR="3657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4800" b="0" dirty="0">
                          <a:solidFill>
                            <a:schemeClr val="accent6"/>
                          </a:solidFill>
                          <a:latin typeface="+mn-lt"/>
                          <a:cs typeface="Arial" panose="020B0604020202020204" pitchFamily="34" charset="0"/>
                        </a:rPr>
                        <a:t>8x</a:t>
                      </a:r>
                      <a:r>
                        <a:rPr lang="en-US" sz="4800" b="1" dirty="0">
                          <a:solidFill>
                            <a:schemeClr val="accent6"/>
                          </a:solidFill>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1" i="0" kern="1200" spc="100" baseline="0" dirty="0">
                          <a:solidFill>
                            <a:schemeClr val="bg1"/>
                          </a:solidFill>
                          <a:effectLst/>
                          <a:latin typeface="+mn-lt"/>
                          <a:ea typeface="+mn-ea"/>
                          <a:cs typeface="+mn-cs"/>
                        </a:rPr>
                        <a:t>MORE LIKELY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0" i="0" kern="1200" dirty="0">
                          <a:solidFill>
                            <a:schemeClr val="bg1"/>
                          </a:solidFill>
                          <a:effectLst/>
                          <a:latin typeface="+mn-lt"/>
                          <a:ea typeface="+mn-ea"/>
                          <a:cs typeface="+mn-cs"/>
                        </a:rPr>
                        <a:t>to report feeling comfortable being themselves at work</a:t>
                      </a:r>
                      <a:endParaRPr lang="en-US" sz="1600" dirty="0">
                        <a:solidFill>
                          <a:schemeClr val="bg1"/>
                        </a:solidFill>
                        <a:latin typeface="+mn-lt"/>
                      </a:endParaRPr>
                    </a:p>
                  </a:txBody>
                  <a:tcPr marR="4572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4411287"/>
                  </a:ext>
                </a:extLst>
              </a:tr>
            </a:tbl>
          </a:graphicData>
        </a:graphic>
      </p:graphicFrame>
      <p:pic>
        <p:nvPicPr>
          <p:cNvPr id="8" name="Picture 7">
            <a:extLst>
              <a:ext uri="{FF2B5EF4-FFF2-40B4-BE49-F238E27FC236}">
                <a16:creationId xmlns:a16="http://schemas.microsoft.com/office/drawing/2014/main" id="{80C0CB91-6136-ED48-9BF7-942AC22EE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00" r="26596"/>
          <a:stretch/>
        </p:blipFill>
        <p:spPr>
          <a:xfrm>
            <a:off x="7223414" y="0"/>
            <a:ext cx="4968586" cy="6396819"/>
          </a:xfrm>
          <a:prstGeom prst="rect">
            <a:avLst/>
          </a:prstGeom>
        </p:spPr>
      </p:pic>
      <p:cxnSp>
        <p:nvCxnSpPr>
          <p:cNvPr id="9" name="Straight Connector 8">
            <a:extLst>
              <a:ext uri="{FF2B5EF4-FFF2-40B4-BE49-F238E27FC236}">
                <a16:creationId xmlns:a16="http://schemas.microsoft.com/office/drawing/2014/main" id="{67A3FC5C-5BB1-CE46-BCF0-6D444848FE81}"/>
              </a:ext>
            </a:extLst>
          </p:cNvPr>
          <p:cNvCxnSpPr/>
          <p:nvPr/>
        </p:nvCxnSpPr>
        <p:spPr>
          <a:xfrm>
            <a:off x="7208174" y="0"/>
            <a:ext cx="0" cy="639681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93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4ECEC-4FE2-0E4E-99B5-A8F981F5587D}"/>
              </a:ext>
            </a:extLst>
          </p:cNvPr>
          <p:cNvSpPr>
            <a:spLocks noGrp="1"/>
          </p:cNvSpPr>
          <p:nvPr>
            <p:ph type="title"/>
          </p:nvPr>
        </p:nvSpPr>
        <p:spPr>
          <a:xfrm>
            <a:off x="0" y="0"/>
            <a:ext cx="12192000" cy="969496"/>
          </a:xfrm>
        </p:spPr>
        <p:txBody>
          <a:bodyPr/>
          <a:lstStyle/>
          <a:p>
            <a:r>
              <a:rPr lang="en-US" dirty="0"/>
              <a:t>Perceptions of Equity in the Workplace </a:t>
            </a:r>
          </a:p>
        </p:txBody>
      </p:sp>
      <p:sp>
        <p:nvSpPr>
          <p:cNvPr id="3" name="Slide Number Placeholder 2">
            <a:extLst>
              <a:ext uri="{FF2B5EF4-FFF2-40B4-BE49-F238E27FC236}">
                <a16:creationId xmlns:a16="http://schemas.microsoft.com/office/drawing/2014/main" id="{1E465542-AE5B-F14C-9B8D-0A5EC5D54EBE}"/>
              </a:ext>
            </a:extLst>
          </p:cNvPr>
          <p:cNvSpPr>
            <a:spLocks noGrp="1"/>
          </p:cNvSpPr>
          <p:nvPr>
            <p:ph type="sldNum" sz="quarter" idx="11"/>
          </p:nvPr>
        </p:nvSpPr>
        <p:spPr/>
        <p:txBody>
          <a:bodyPr/>
          <a:lstStyle/>
          <a:p>
            <a:fld id="{59E3E2AC-ACB3-5544-BE29-32D30D23532C}" type="slidenum">
              <a:rPr lang="en-US" smtClean="0"/>
              <a:pPr/>
              <a:t>11</a:t>
            </a:fld>
            <a:r>
              <a:rPr lang="en-US" dirty="0"/>
              <a:t> </a:t>
            </a:r>
          </a:p>
        </p:txBody>
      </p:sp>
      <p:cxnSp>
        <p:nvCxnSpPr>
          <p:cNvPr id="10" name="Straight Connector 9">
            <a:extLst>
              <a:ext uri="{FF2B5EF4-FFF2-40B4-BE49-F238E27FC236}">
                <a16:creationId xmlns:a16="http://schemas.microsoft.com/office/drawing/2014/main" id="{CEBD0F43-6115-D540-B03F-DB1EB0CA8BBA}"/>
              </a:ext>
            </a:extLst>
          </p:cNvPr>
          <p:cNvCxnSpPr>
            <a:cxnSpLocks/>
          </p:cNvCxnSpPr>
          <p:nvPr/>
        </p:nvCxnSpPr>
        <p:spPr>
          <a:xfrm>
            <a:off x="6096504" y="1378039"/>
            <a:ext cx="0" cy="42612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7268533-2534-984A-AD53-4F9A08BED682}"/>
              </a:ext>
            </a:extLst>
          </p:cNvPr>
          <p:cNvSpPr txBox="1"/>
          <p:nvPr/>
        </p:nvSpPr>
        <p:spPr>
          <a:xfrm>
            <a:off x="1174199" y="1182197"/>
            <a:ext cx="368917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sz="1800" b="0" i="0" u="none" strike="noStrike" kern="1200" spc="0" baseline="0">
                <a:solidFill>
                  <a:srgbClr val="000000"/>
                </a:solidFill>
                <a:latin typeface="+mn-lt"/>
                <a:ea typeface="+mn-ea"/>
                <a:cs typeface="+mn-cs"/>
              </a:defRPr>
            </a:pPr>
            <a:r>
              <a:rPr lang="en-US" sz="1800" b="0" spc="0" baseline="0" dirty="0">
                <a:solidFill>
                  <a:schemeClr val="tx1"/>
                </a:solidFill>
                <a:latin typeface="+mn-lt"/>
              </a:rPr>
              <a:t>“I have the same opportunities for advancement as everyone else.”</a:t>
            </a:r>
          </a:p>
          <a:p>
            <a:pPr marL="0" marR="0" lvl="0" indent="0" algn="ctr" defTabSz="914400" rtl="0" eaLnBrk="1" fontAlgn="auto" latinLnBrk="0" hangingPunct="1">
              <a:lnSpc>
                <a:spcPct val="100000"/>
              </a:lnSpc>
              <a:spcBef>
                <a:spcPts val="1200"/>
              </a:spcBef>
              <a:spcAft>
                <a:spcPts val="0"/>
              </a:spcAft>
              <a:buClrTx/>
              <a:buSzTx/>
              <a:buFontTx/>
              <a:buNone/>
              <a:tabLst/>
              <a:defRPr sz="1800" b="0" i="0" u="none" strike="noStrike" kern="1200" spc="0" baseline="0">
                <a:solidFill>
                  <a:srgbClr val="000000"/>
                </a:solidFill>
                <a:latin typeface="+mn-lt"/>
                <a:ea typeface="+mn-ea"/>
                <a:cs typeface="+mn-cs"/>
              </a:defRPr>
            </a:pPr>
            <a:r>
              <a:rPr lang="en-US" sz="1400" b="0" i="0" spc="0" baseline="0" dirty="0">
                <a:solidFill>
                  <a:schemeClr val="tx1"/>
                </a:solidFill>
                <a:effectLst/>
              </a:rPr>
              <a:t>% Strongly agree</a:t>
            </a:r>
            <a:endParaRPr lang="en-US" sz="1400" spc="0" baseline="0" dirty="0">
              <a:solidFill>
                <a:schemeClr val="tx1"/>
              </a:solidFill>
              <a:effectLst/>
            </a:endParaRPr>
          </a:p>
        </p:txBody>
      </p:sp>
      <p:grpSp>
        <p:nvGrpSpPr>
          <p:cNvPr id="6" name="Group 5">
            <a:extLst>
              <a:ext uri="{FF2B5EF4-FFF2-40B4-BE49-F238E27FC236}">
                <a16:creationId xmlns:a16="http://schemas.microsoft.com/office/drawing/2014/main" id="{B70A0F7D-5385-CC4A-A7DE-1A6EDA8EB59C}"/>
              </a:ext>
            </a:extLst>
          </p:cNvPr>
          <p:cNvGrpSpPr/>
          <p:nvPr/>
        </p:nvGrpSpPr>
        <p:grpSpPr>
          <a:xfrm>
            <a:off x="994702" y="2461697"/>
            <a:ext cx="4044103" cy="3407014"/>
            <a:chOff x="1077387" y="2461697"/>
            <a:chExt cx="4044103" cy="3407014"/>
          </a:xfrm>
        </p:grpSpPr>
        <p:grpSp>
          <p:nvGrpSpPr>
            <p:cNvPr id="69" name="Group 68">
              <a:extLst>
                <a:ext uri="{FF2B5EF4-FFF2-40B4-BE49-F238E27FC236}">
                  <a16:creationId xmlns:a16="http://schemas.microsoft.com/office/drawing/2014/main" id="{3FFC2651-A5E8-084F-89DD-9871ECBFC01F}"/>
                </a:ext>
              </a:extLst>
            </p:cNvPr>
            <p:cNvGrpSpPr/>
            <p:nvPr/>
          </p:nvGrpSpPr>
          <p:grpSpPr>
            <a:xfrm>
              <a:off x="3150896" y="3144790"/>
              <a:ext cx="1558681" cy="2074617"/>
              <a:chOff x="8296979" y="3551190"/>
              <a:chExt cx="1798230" cy="2074617"/>
            </a:xfrm>
          </p:grpSpPr>
          <p:cxnSp>
            <p:nvCxnSpPr>
              <p:cNvPr id="70" name="Straight Connector 69">
                <a:extLst>
                  <a:ext uri="{FF2B5EF4-FFF2-40B4-BE49-F238E27FC236}">
                    <a16:creationId xmlns:a16="http://schemas.microsoft.com/office/drawing/2014/main" id="{226599F9-64ED-604C-8EAC-24BF4D7607F5}"/>
                  </a:ext>
                </a:extLst>
              </p:cNvPr>
              <p:cNvCxnSpPr>
                <a:cxnSpLocks/>
              </p:cNvCxnSpPr>
              <p:nvPr/>
            </p:nvCxnSpPr>
            <p:spPr>
              <a:xfrm>
                <a:off x="8296979" y="35511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DB43B29-9CE9-8144-AF40-9EE1C5EB062F}"/>
                  </a:ext>
                </a:extLst>
              </p:cNvPr>
              <p:cNvCxnSpPr>
                <a:cxnSpLocks/>
              </p:cNvCxnSpPr>
              <p:nvPr/>
            </p:nvCxnSpPr>
            <p:spPr>
              <a:xfrm>
                <a:off x="8296979" y="458624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8022134-5658-334A-8346-D7FF76D74022}"/>
                  </a:ext>
                </a:extLst>
              </p:cNvPr>
              <p:cNvCxnSpPr>
                <a:cxnSpLocks/>
              </p:cNvCxnSpPr>
              <p:nvPr/>
            </p:nvCxnSpPr>
            <p:spPr>
              <a:xfrm>
                <a:off x="8296979" y="56212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3" name="Chart 72">
              <a:extLst>
                <a:ext uri="{FF2B5EF4-FFF2-40B4-BE49-F238E27FC236}">
                  <a16:creationId xmlns:a16="http://schemas.microsoft.com/office/drawing/2014/main" id="{BDF3FEB3-F75F-124F-9220-90DA70A9FBD4}"/>
                </a:ext>
              </a:extLst>
            </p:cNvPr>
            <p:cNvGraphicFramePr/>
            <p:nvPr>
              <p:extLst>
                <p:ext uri="{D42A27DB-BD31-4B8C-83A1-F6EECF244321}">
                  <p14:modId xmlns:p14="http://schemas.microsoft.com/office/powerpoint/2010/main" val="158215903"/>
                </p:ext>
              </p:extLst>
            </p:nvPr>
          </p:nvGraphicFramePr>
          <p:xfrm>
            <a:off x="3006422" y="2498878"/>
            <a:ext cx="1336803" cy="3369833"/>
          </p:xfrm>
          <a:graphic>
            <a:graphicData uri="http://schemas.openxmlformats.org/drawingml/2006/chart">
              <c:chart xmlns:c="http://schemas.openxmlformats.org/drawingml/2006/chart" xmlns:r="http://schemas.openxmlformats.org/officeDocument/2006/relationships" r:id="rId2"/>
            </a:graphicData>
          </a:graphic>
        </p:graphicFrame>
        <p:grpSp>
          <p:nvGrpSpPr>
            <p:cNvPr id="74" name="Group 73">
              <a:extLst>
                <a:ext uri="{FF2B5EF4-FFF2-40B4-BE49-F238E27FC236}">
                  <a16:creationId xmlns:a16="http://schemas.microsoft.com/office/drawing/2014/main" id="{C20C6CEA-F6A6-7847-A67F-D2CAC147E0BD}"/>
                </a:ext>
              </a:extLst>
            </p:cNvPr>
            <p:cNvGrpSpPr/>
            <p:nvPr/>
          </p:nvGrpSpPr>
          <p:grpSpPr>
            <a:xfrm>
              <a:off x="1489779" y="3144790"/>
              <a:ext cx="1558681" cy="2074617"/>
              <a:chOff x="8296979" y="3551190"/>
              <a:chExt cx="1798230" cy="2074617"/>
            </a:xfrm>
          </p:grpSpPr>
          <p:cxnSp>
            <p:nvCxnSpPr>
              <p:cNvPr id="75" name="Straight Connector 74">
                <a:extLst>
                  <a:ext uri="{FF2B5EF4-FFF2-40B4-BE49-F238E27FC236}">
                    <a16:creationId xmlns:a16="http://schemas.microsoft.com/office/drawing/2014/main" id="{C2BD0227-FAD0-D240-8EF0-D8C4DBBDBA99}"/>
                  </a:ext>
                </a:extLst>
              </p:cNvPr>
              <p:cNvCxnSpPr>
                <a:cxnSpLocks/>
              </p:cNvCxnSpPr>
              <p:nvPr/>
            </p:nvCxnSpPr>
            <p:spPr>
              <a:xfrm>
                <a:off x="8296979" y="35511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C0288C4-F7AA-FE44-B5B0-C5B188BC9BB9}"/>
                  </a:ext>
                </a:extLst>
              </p:cNvPr>
              <p:cNvCxnSpPr>
                <a:cxnSpLocks/>
              </p:cNvCxnSpPr>
              <p:nvPr/>
            </p:nvCxnSpPr>
            <p:spPr>
              <a:xfrm>
                <a:off x="8296979" y="458624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4EA0AE3-1A9D-774D-BB27-BF251840D6F2}"/>
                  </a:ext>
                </a:extLst>
              </p:cNvPr>
              <p:cNvCxnSpPr>
                <a:cxnSpLocks/>
              </p:cNvCxnSpPr>
              <p:nvPr/>
            </p:nvCxnSpPr>
            <p:spPr>
              <a:xfrm>
                <a:off x="8296979" y="56212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4E05BAB-D4BD-764B-AAD1-7465C7FAD704}"/>
                </a:ext>
              </a:extLst>
            </p:cNvPr>
            <p:cNvGrpSpPr/>
            <p:nvPr/>
          </p:nvGrpSpPr>
          <p:grpSpPr>
            <a:xfrm>
              <a:off x="1604177" y="3329673"/>
              <a:ext cx="2984049" cy="2438764"/>
              <a:chOff x="8411377" y="3736073"/>
              <a:chExt cx="2984049" cy="2438764"/>
            </a:xfrm>
          </p:grpSpPr>
          <p:sp>
            <p:nvSpPr>
              <p:cNvPr id="80" name="TextBox 79">
                <a:extLst>
                  <a:ext uri="{FF2B5EF4-FFF2-40B4-BE49-F238E27FC236}">
                    <a16:creationId xmlns:a16="http://schemas.microsoft.com/office/drawing/2014/main" id="{5071D7B5-2199-3E40-B062-CB8814263A4C}"/>
                  </a:ext>
                </a:extLst>
              </p:cNvPr>
              <p:cNvSpPr txBox="1"/>
              <p:nvPr/>
            </p:nvSpPr>
            <p:spPr>
              <a:xfrm>
                <a:off x="8411377" y="5805505"/>
                <a:ext cx="2984049"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White workers</a:t>
                </a:r>
                <a:endParaRPr lang="en-US" sz="1600" b="0" i="0" spc="0" baseline="0" dirty="0">
                  <a:solidFill>
                    <a:schemeClr val="tx1"/>
                  </a:solidFill>
                  <a:latin typeface="+mn-lt"/>
                </a:endParaRPr>
              </a:p>
            </p:txBody>
          </p:sp>
          <p:sp>
            <p:nvSpPr>
              <p:cNvPr id="81" name="TextBox 80">
                <a:extLst>
                  <a:ext uri="{FF2B5EF4-FFF2-40B4-BE49-F238E27FC236}">
                    <a16:creationId xmlns:a16="http://schemas.microsoft.com/office/drawing/2014/main" id="{9F5C60C0-7591-1742-9F69-23E6BA95C9E8}"/>
                  </a:ext>
                </a:extLst>
              </p:cNvPr>
              <p:cNvSpPr txBox="1"/>
              <p:nvPr/>
            </p:nvSpPr>
            <p:spPr>
              <a:xfrm>
                <a:off x="8411377" y="3736073"/>
                <a:ext cx="2984049"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Black workers</a:t>
                </a:r>
                <a:endParaRPr lang="en-US" sz="1600" b="0" i="0" spc="0" baseline="0" dirty="0">
                  <a:solidFill>
                    <a:schemeClr val="tx1"/>
                  </a:solidFill>
                  <a:latin typeface="+mn-lt"/>
                </a:endParaRPr>
              </a:p>
            </p:txBody>
          </p:sp>
          <p:sp>
            <p:nvSpPr>
              <p:cNvPr id="82" name="TextBox 81">
                <a:extLst>
                  <a:ext uri="{FF2B5EF4-FFF2-40B4-BE49-F238E27FC236}">
                    <a16:creationId xmlns:a16="http://schemas.microsoft.com/office/drawing/2014/main" id="{028EAC01-9DFA-C445-8A55-32CA6D7FF767}"/>
                  </a:ext>
                </a:extLst>
              </p:cNvPr>
              <p:cNvSpPr txBox="1"/>
              <p:nvPr/>
            </p:nvSpPr>
            <p:spPr>
              <a:xfrm>
                <a:off x="8411377" y="4776805"/>
                <a:ext cx="2984049"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Hispanic workers</a:t>
                </a:r>
                <a:endParaRPr lang="en-US" sz="1600" b="0" i="0" spc="0" baseline="0" dirty="0">
                  <a:solidFill>
                    <a:schemeClr val="tx1"/>
                  </a:solidFill>
                  <a:latin typeface="+mn-lt"/>
                </a:endParaRPr>
              </a:p>
            </p:txBody>
          </p:sp>
        </p:grpSp>
        <p:sp>
          <p:nvSpPr>
            <p:cNvPr id="83" name="TextBox 82">
              <a:extLst>
                <a:ext uri="{FF2B5EF4-FFF2-40B4-BE49-F238E27FC236}">
                  <a16:creationId xmlns:a16="http://schemas.microsoft.com/office/drawing/2014/main" id="{17C3EC19-FF09-6D40-ADBE-DF072DDD62A6}"/>
                </a:ext>
              </a:extLst>
            </p:cNvPr>
            <p:cNvSpPr txBox="1"/>
            <p:nvPr/>
          </p:nvSpPr>
          <p:spPr>
            <a:xfrm>
              <a:off x="4270937" y="2461697"/>
              <a:ext cx="850553"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dirty="0">
                  <a:latin typeface="+mn-lt"/>
                </a:rPr>
                <a:t>Fem</a:t>
              </a:r>
              <a:r>
                <a:rPr lang="en-US" sz="1200" b="0" i="0" spc="0" baseline="0" dirty="0">
                  <a:solidFill>
                    <a:schemeClr val="tx1"/>
                  </a:solidFill>
                  <a:latin typeface="+mn-lt"/>
                </a:rPr>
                <a:t>ale</a:t>
              </a:r>
              <a:endParaRPr lang="en-US" sz="1600" b="0" i="0" spc="0" baseline="0" dirty="0">
                <a:solidFill>
                  <a:schemeClr val="tx1"/>
                </a:solidFill>
                <a:latin typeface="+mn-lt"/>
              </a:endParaRPr>
            </a:p>
          </p:txBody>
        </p:sp>
        <p:sp>
          <p:nvSpPr>
            <p:cNvPr id="84" name="TextBox 83">
              <a:extLst>
                <a:ext uri="{FF2B5EF4-FFF2-40B4-BE49-F238E27FC236}">
                  <a16:creationId xmlns:a16="http://schemas.microsoft.com/office/drawing/2014/main" id="{287D4CC3-A6B0-2B45-A579-BE87AD650B17}"/>
                </a:ext>
              </a:extLst>
            </p:cNvPr>
            <p:cNvSpPr txBox="1"/>
            <p:nvPr/>
          </p:nvSpPr>
          <p:spPr>
            <a:xfrm>
              <a:off x="1077387" y="2461697"/>
              <a:ext cx="850553"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Male</a:t>
              </a:r>
              <a:endParaRPr lang="en-US" sz="1600" b="0" i="0" spc="0" baseline="0" dirty="0">
                <a:solidFill>
                  <a:schemeClr val="tx1"/>
                </a:solidFill>
                <a:latin typeface="+mn-lt"/>
              </a:endParaRPr>
            </a:p>
          </p:txBody>
        </p:sp>
        <p:sp>
          <p:nvSpPr>
            <p:cNvPr id="85" name="Oval 84">
              <a:extLst>
                <a:ext uri="{FF2B5EF4-FFF2-40B4-BE49-F238E27FC236}">
                  <a16:creationId xmlns:a16="http://schemas.microsoft.com/office/drawing/2014/main" id="{1156D3A1-54F1-A148-971C-F07DDDA38116}"/>
                </a:ext>
              </a:extLst>
            </p:cNvPr>
            <p:cNvSpPr/>
            <p:nvPr/>
          </p:nvSpPr>
          <p:spPr>
            <a:xfrm>
              <a:off x="1316232" y="2969319"/>
              <a:ext cx="360354" cy="36035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30</a:t>
              </a:r>
            </a:p>
          </p:txBody>
        </p:sp>
        <p:sp>
          <p:nvSpPr>
            <p:cNvPr id="86" name="Oval 85">
              <a:extLst>
                <a:ext uri="{FF2B5EF4-FFF2-40B4-BE49-F238E27FC236}">
                  <a16:creationId xmlns:a16="http://schemas.microsoft.com/office/drawing/2014/main" id="{3D74910E-34D8-D845-959E-E28C1DC48A22}"/>
                </a:ext>
              </a:extLst>
            </p:cNvPr>
            <p:cNvSpPr/>
            <p:nvPr/>
          </p:nvSpPr>
          <p:spPr>
            <a:xfrm>
              <a:off x="4540452" y="2969319"/>
              <a:ext cx="360354" cy="360354"/>
            </a:xfrm>
            <a:prstGeom prst="ellipse">
              <a:avLst/>
            </a:prstGeom>
            <a:solidFill>
              <a:srgbClr val="1B355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27</a:t>
              </a:r>
            </a:p>
          </p:txBody>
        </p:sp>
        <p:sp>
          <p:nvSpPr>
            <p:cNvPr id="87" name="Oval 86">
              <a:extLst>
                <a:ext uri="{FF2B5EF4-FFF2-40B4-BE49-F238E27FC236}">
                  <a16:creationId xmlns:a16="http://schemas.microsoft.com/office/drawing/2014/main" id="{06DE3AD6-CBE9-8846-B52C-55948ECE69B1}"/>
                </a:ext>
              </a:extLst>
            </p:cNvPr>
            <p:cNvSpPr/>
            <p:nvPr/>
          </p:nvSpPr>
          <p:spPr>
            <a:xfrm>
              <a:off x="1316232" y="4000559"/>
              <a:ext cx="360354" cy="36035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33</a:t>
              </a:r>
            </a:p>
          </p:txBody>
        </p:sp>
        <p:sp>
          <p:nvSpPr>
            <p:cNvPr id="88" name="Oval 87">
              <a:extLst>
                <a:ext uri="{FF2B5EF4-FFF2-40B4-BE49-F238E27FC236}">
                  <a16:creationId xmlns:a16="http://schemas.microsoft.com/office/drawing/2014/main" id="{61B779B0-0B37-2347-92C5-0375AFFBC20D}"/>
                </a:ext>
              </a:extLst>
            </p:cNvPr>
            <p:cNvSpPr/>
            <p:nvPr/>
          </p:nvSpPr>
          <p:spPr>
            <a:xfrm>
              <a:off x="4540452" y="4000559"/>
              <a:ext cx="360354" cy="360354"/>
            </a:xfrm>
            <a:prstGeom prst="ellipse">
              <a:avLst/>
            </a:prstGeom>
            <a:solidFill>
              <a:srgbClr val="1B355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29</a:t>
              </a:r>
            </a:p>
          </p:txBody>
        </p:sp>
        <p:sp>
          <p:nvSpPr>
            <p:cNvPr id="89" name="Oval 88">
              <a:extLst>
                <a:ext uri="{FF2B5EF4-FFF2-40B4-BE49-F238E27FC236}">
                  <a16:creationId xmlns:a16="http://schemas.microsoft.com/office/drawing/2014/main" id="{F1DAF35B-DE72-3D4F-BE48-735F032EDA47}"/>
                </a:ext>
              </a:extLst>
            </p:cNvPr>
            <p:cNvSpPr/>
            <p:nvPr/>
          </p:nvSpPr>
          <p:spPr>
            <a:xfrm>
              <a:off x="1316232" y="5041959"/>
              <a:ext cx="360354" cy="36035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38</a:t>
              </a:r>
            </a:p>
          </p:txBody>
        </p:sp>
        <p:sp>
          <p:nvSpPr>
            <p:cNvPr id="90" name="Oval 89">
              <a:extLst>
                <a:ext uri="{FF2B5EF4-FFF2-40B4-BE49-F238E27FC236}">
                  <a16:creationId xmlns:a16="http://schemas.microsoft.com/office/drawing/2014/main" id="{AC53E492-2404-734F-9971-BADCA34F6991}"/>
                </a:ext>
              </a:extLst>
            </p:cNvPr>
            <p:cNvSpPr/>
            <p:nvPr/>
          </p:nvSpPr>
          <p:spPr>
            <a:xfrm>
              <a:off x="4540452" y="5041959"/>
              <a:ext cx="360354" cy="360354"/>
            </a:xfrm>
            <a:prstGeom prst="ellipse">
              <a:avLst/>
            </a:prstGeom>
            <a:solidFill>
              <a:srgbClr val="1B355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33</a:t>
              </a:r>
            </a:p>
          </p:txBody>
        </p:sp>
        <p:graphicFrame>
          <p:nvGraphicFramePr>
            <p:cNvPr id="91" name="Chart 90">
              <a:extLst>
                <a:ext uri="{FF2B5EF4-FFF2-40B4-BE49-F238E27FC236}">
                  <a16:creationId xmlns:a16="http://schemas.microsoft.com/office/drawing/2014/main" id="{CB5DBBE8-9EBA-9444-9D86-45E4F348B325}"/>
                </a:ext>
              </a:extLst>
            </p:cNvPr>
            <p:cNvGraphicFramePr/>
            <p:nvPr>
              <p:extLst>
                <p:ext uri="{D42A27DB-BD31-4B8C-83A1-F6EECF244321}">
                  <p14:modId xmlns:p14="http://schemas.microsoft.com/office/powerpoint/2010/main" val="1294261821"/>
                </p:ext>
              </p:extLst>
            </p:nvPr>
          </p:nvGraphicFramePr>
          <p:xfrm>
            <a:off x="1855652" y="2498878"/>
            <a:ext cx="1336803" cy="336983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17" name="Group 116">
            <a:extLst>
              <a:ext uri="{FF2B5EF4-FFF2-40B4-BE49-F238E27FC236}">
                <a16:creationId xmlns:a16="http://schemas.microsoft.com/office/drawing/2014/main" id="{0CE9656A-D0B1-4441-ADD9-7F07AA29C039}"/>
              </a:ext>
            </a:extLst>
          </p:cNvPr>
          <p:cNvGrpSpPr/>
          <p:nvPr/>
        </p:nvGrpSpPr>
        <p:grpSpPr>
          <a:xfrm>
            <a:off x="7154202" y="1150465"/>
            <a:ext cx="4044103" cy="4718246"/>
            <a:chOff x="7236887" y="1150465"/>
            <a:chExt cx="4044103" cy="4718246"/>
          </a:xfrm>
        </p:grpSpPr>
        <p:sp>
          <p:nvSpPr>
            <p:cNvPr id="93" name="TextBox 92">
              <a:extLst>
                <a:ext uri="{FF2B5EF4-FFF2-40B4-BE49-F238E27FC236}">
                  <a16:creationId xmlns:a16="http://schemas.microsoft.com/office/drawing/2014/main" id="{3E8703DF-E086-2F41-988B-320B6A56F8B2}"/>
                </a:ext>
              </a:extLst>
            </p:cNvPr>
            <p:cNvSpPr txBox="1"/>
            <p:nvPr/>
          </p:nvSpPr>
          <p:spPr>
            <a:xfrm>
              <a:off x="7411114" y="1150465"/>
              <a:ext cx="368917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sz="1800" b="0" i="0" u="none" strike="noStrike" kern="1200" spc="0" baseline="0">
                  <a:solidFill>
                    <a:srgbClr val="000000"/>
                  </a:solidFill>
                  <a:latin typeface="+mn-lt"/>
                  <a:ea typeface="+mn-ea"/>
                  <a:cs typeface="+mn-cs"/>
                </a:defRPr>
              </a:pPr>
              <a:r>
                <a:rPr lang="en-US" sz="1800" b="0" spc="0" baseline="0" dirty="0">
                  <a:solidFill>
                    <a:schemeClr val="tx1"/>
                  </a:solidFill>
                  <a:latin typeface="+mn-lt"/>
                </a:rPr>
                <a:t>“I am paid fairly for the work I do.”</a:t>
              </a:r>
            </a:p>
            <a:p>
              <a:pPr marL="0" marR="0" lvl="0" indent="0" algn="ctr" defTabSz="914400" rtl="0" eaLnBrk="1" fontAlgn="auto" latinLnBrk="0" hangingPunct="1">
                <a:lnSpc>
                  <a:spcPct val="100000"/>
                </a:lnSpc>
                <a:spcBef>
                  <a:spcPts val="1200"/>
                </a:spcBef>
                <a:spcAft>
                  <a:spcPts val="0"/>
                </a:spcAft>
                <a:buClrTx/>
                <a:buSzTx/>
                <a:buFontTx/>
                <a:buNone/>
                <a:tabLst/>
                <a:defRPr sz="1800" b="0" i="0" u="none" strike="noStrike" kern="1200" spc="0" baseline="0">
                  <a:solidFill>
                    <a:srgbClr val="000000"/>
                  </a:solidFill>
                  <a:latin typeface="+mn-lt"/>
                  <a:ea typeface="+mn-ea"/>
                  <a:cs typeface="+mn-cs"/>
                </a:defRPr>
              </a:pPr>
              <a:r>
                <a:rPr lang="en-US" sz="1400" b="0" i="0" spc="0" baseline="0" dirty="0">
                  <a:solidFill>
                    <a:schemeClr val="tx1"/>
                  </a:solidFill>
                  <a:effectLst/>
                </a:rPr>
                <a:t>% Strongly agree</a:t>
              </a:r>
              <a:endParaRPr lang="en-US" sz="1400" spc="0" baseline="0" dirty="0">
                <a:solidFill>
                  <a:schemeClr val="tx1"/>
                </a:solidFill>
                <a:effectLst/>
              </a:endParaRPr>
            </a:p>
          </p:txBody>
        </p:sp>
        <p:grpSp>
          <p:nvGrpSpPr>
            <p:cNvPr id="94" name="Group 93">
              <a:extLst>
                <a:ext uri="{FF2B5EF4-FFF2-40B4-BE49-F238E27FC236}">
                  <a16:creationId xmlns:a16="http://schemas.microsoft.com/office/drawing/2014/main" id="{29A4360F-930C-674F-848D-1F773743E64D}"/>
                </a:ext>
              </a:extLst>
            </p:cNvPr>
            <p:cNvGrpSpPr/>
            <p:nvPr/>
          </p:nvGrpSpPr>
          <p:grpSpPr>
            <a:xfrm>
              <a:off x="9310396" y="3144790"/>
              <a:ext cx="1558681" cy="2074617"/>
              <a:chOff x="8296979" y="3551190"/>
              <a:chExt cx="1798230" cy="2074617"/>
            </a:xfrm>
          </p:grpSpPr>
          <p:cxnSp>
            <p:nvCxnSpPr>
              <p:cNvPr id="95" name="Straight Connector 94">
                <a:extLst>
                  <a:ext uri="{FF2B5EF4-FFF2-40B4-BE49-F238E27FC236}">
                    <a16:creationId xmlns:a16="http://schemas.microsoft.com/office/drawing/2014/main" id="{299F1AAF-F4CB-814E-85DC-7614B07DA7C2}"/>
                  </a:ext>
                </a:extLst>
              </p:cNvPr>
              <p:cNvCxnSpPr>
                <a:cxnSpLocks/>
              </p:cNvCxnSpPr>
              <p:nvPr/>
            </p:nvCxnSpPr>
            <p:spPr>
              <a:xfrm>
                <a:off x="8296979" y="35511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AC9224D-C2F3-5A4A-8ADC-CE0024C5AD53}"/>
                  </a:ext>
                </a:extLst>
              </p:cNvPr>
              <p:cNvCxnSpPr>
                <a:cxnSpLocks/>
              </p:cNvCxnSpPr>
              <p:nvPr/>
            </p:nvCxnSpPr>
            <p:spPr>
              <a:xfrm>
                <a:off x="8296979" y="458624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05352A8-D6A2-0B46-AC8D-00A56622577C}"/>
                  </a:ext>
                </a:extLst>
              </p:cNvPr>
              <p:cNvCxnSpPr>
                <a:cxnSpLocks/>
              </p:cNvCxnSpPr>
              <p:nvPr/>
            </p:nvCxnSpPr>
            <p:spPr>
              <a:xfrm>
                <a:off x="8296979" y="56212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98" name="Chart 97">
              <a:extLst>
                <a:ext uri="{FF2B5EF4-FFF2-40B4-BE49-F238E27FC236}">
                  <a16:creationId xmlns:a16="http://schemas.microsoft.com/office/drawing/2014/main" id="{634F9A94-E16F-FA43-80A3-A5D17EE5D4BD}"/>
                </a:ext>
              </a:extLst>
            </p:cNvPr>
            <p:cNvGraphicFramePr/>
            <p:nvPr>
              <p:extLst>
                <p:ext uri="{D42A27DB-BD31-4B8C-83A1-F6EECF244321}">
                  <p14:modId xmlns:p14="http://schemas.microsoft.com/office/powerpoint/2010/main" val="1092176606"/>
                </p:ext>
              </p:extLst>
            </p:nvPr>
          </p:nvGraphicFramePr>
          <p:xfrm>
            <a:off x="9165922" y="2498878"/>
            <a:ext cx="1336803" cy="3369833"/>
          </p:xfrm>
          <a:graphic>
            <a:graphicData uri="http://schemas.openxmlformats.org/drawingml/2006/chart">
              <c:chart xmlns:c="http://schemas.openxmlformats.org/drawingml/2006/chart" xmlns:r="http://schemas.openxmlformats.org/officeDocument/2006/relationships" r:id="rId4"/>
            </a:graphicData>
          </a:graphic>
        </p:graphicFrame>
        <p:grpSp>
          <p:nvGrpSpPr>
            <p:cNvPr id="99" name="Group 98">
              <a:extLst>
                <a:ext uri="{FF2B5EF4-FFF2-40B4-BE49-F238E27FC236}">
                  <a16:creationId xmlns:a16="http://schemas.microsoft.com/office/drawing/2014/main" id="{8D3B0F4C-E42F-1945-B269-599FD8077E84}"/>
                </a:ext>
              </a:extLst>
            </p:cNvPr>
            <p:cNvGrpSpPr/>
            <p:nvPr/>
          </p:nvGrpSpPr>
          <p:grpSpPr>
            <a:xfrm>
              <a:off x="7649279" y="3144790"/>
              <a:ext cx="1558681" cy="2074617"/>
              <a:chOff x="8296979" y="3551190"/>
              <a:chExt cx="1798230" cy="2074617"/>
            </a:xfrm>
          </p:grpSpPr>
          <p:cxnSp>
            <p:nvCxnSpPr>
              <p:cNvPr id="100" name="Straight Connector 99">
                <a:extLst>
                  <a:ext uri="{FF2B5EF4-FFF2-40B4-BE49-F238E27FC236}">
                    <a16:creationId xmlns:a16="http://schemas.microsoft.com/office/drawing/2014/main" id="{5D9BD8A0-7249-2B43-ACF9-506F5455FADB}"/>
                  </a:ext>
                </a:extLst>
              </p:cNvPr>
              <p:cNvCxnSpPr>
                <a:cxnSpLocks/>
              </p:cNvCxnSpPr>
              <p:nvPr/>
            </p:nvCxnSpPr>
            <p:spPr>
              <a:xfrm>
                <a:off x="8296979" y="35511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1D30C2C-B1E1-6C4B-96AF-FF51732C0879}"/>
                  </a:ext>
                </a:extLst>
              </p:cNvPr>
              <p:cNvCxnSpPr>
                <a:cxnSpLocks/>
              </p:cNvCxnSpPr>
              <p:nvPr/>
            </p:nvCxnSpPr>
            <p:spPr>
              <a:xfrm>
                <a:off x="8296979" y="458624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AFEB19C-8CEB-7C43-B896-6EBC91BDD984}"/>
                  </a:ext>
                </a:extLst>
              </p:cNvPr>
              <p:cNvCxnSpPr>
                <a:cxnSpLocks/>
              </p:cNvCxnSpPr>
              <p:nvPr/>
            </p:nvCxnSpPr>
            <p:spPr>
              <a:xfrm>
                <a:off x="8296979" y="5621290"/>
                <a:ext cx="1798230" cy="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E19201E1-BA49-FD4C-A2A4-C6B354DC87CF}"/>
                </a:ext>
              </a:extLst>
            </p:cNvPr>
            <p:cNvGrpSpPr/>
            <p:nvPr/>
          </p:nvGrpSpPr>
          <p:grpSpPr>
            <a:xfrm>
              <a:off x="7763677" y="3329673"/>
              <a:ext cx="2984049" cy="2438764"/>
              <a:chOff x="8411377" y="3736073"/>
              <a:chExt cx="2984049" cy="2438764"/>
            </a:xfrm>
          </p:grpSpPr>
          <p:sp>
            <p:nvSpPr>
              <p:cNvPr id="105" name="TextBox 104">
                <a:extLst>
                  <a:ext uri="{FF2B5EF4-FFF2-40B4-BE49-F238E27FC236}">
                    <a16:creationId xmlns:a16="http://schemas.microsoft.com/office/drawing/2014/main" id="{A58703DE-18CA-7D4E-A929-ED665F83087B}"/>
                  </a:ext>
                </a:extLst>
              </p:cNvPr>
              <p:cNvSpPr txBox="1"/>
              <p:nvPr/>
            </p:nvSpPr>
            <p:spPr>
              <a:xfrm>
                <a:off x="8411377" y="5805505"/>
                <a:ext cx="2984049"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White workers</a:t>
                </a:r>
                <a:endParaRPr lang="en-US" sz="1600" b="0" i="0" spc="0" baseline="0" dirty="0">
                  <a:solidFill>
                    <a:schemeClr val="tx1"/>
                  </a:solidFill>
                  <a:latin typeface="+mn-lt"/>
                </a:endParaRPr>
              </a:p>
            </p:txBody>
          </p:sp>
          <p:sp>
            <p:nvSpPr>
              <p:cNvPr id="106" name="TextBox 105">
                <a:extLst>
                  <a:ext uri="{FF2B5EF4-FFF2-40B4-BE49-F238E27FC236}">
                    <a16:creationId xmlns:a16="http://schemas.microsoft.com/office/drawing/2014/main" id="{E49C7AC1-AA70-A04A-982D-855E5F40A25C}"/>
                  </a:ext>
                </a:extLst>
              </p:cNvPr>
              <p:cNvSpPr txBox="1"/>
              <p:nvPr/>
            </p:nvSpPr>
            <p:spPr>
              <a:xfrm>
                <a:off x="8411377" y="3736073"/>
                <a:ext cx="2984049"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Black workers</a:t>
                </a:r>
                <a:endParaRPr lang="en-US" sz="1600" b="0" i="0" spc="0" baseline="0" dirty="0">
                  <a:solidFill>
                    <a:schemeClr val="tx1"/>
                  </a:solidFill>
                  <a:latin typeface="+mn-lt"/>
                </a:endParaRPr>
              </a:p>
            </p:txBody>
          </p:sp>
          <p:sp>
            <p:nvSpPr>
              <p:cNvPr id="107" name="TextBox 106">
                <a:extLst>
                  <a:ext uri="{FF2B5EF4-FFF2-40B4-BE49-F238E27FC236}">
                    <a16:creationId xmlns:a16="http://schemas.microsoft.com/office/drawing/2014/main" id="{1527968D-9CA1-4B43-B92C-00E14DD4F1CB}"/>
                  </a:ext>
                </a:extLst>
              </p:cNvPr>
              <p:cNvSpPr txBox="1"/>
              <p:nvPr/>
            </p:nvSpPr>
            <p:spPr>
              <a:xfrm>
                <a:off x="8411377" y="4776805"/>
                <a:ext cx="2984049"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Hispanic workers</a:t>
                </a:r>
                <a:endParaRPr lang="en-US" sz="1600" b="0" i="0" spc="0" baseline="0" dirty="0">
                  <a:solidFill>
                    <a:schemeClr val="tx1"/>
                  </a:solidFill>
                  <a:latin typeface="+mn-lt"/>
                </a:endParaRPr>
              </a:p>
            </p:txBody>
          </p:sp>
        </p:grpSp>
        <p:sp>
          <p:nvSpPr>
            <p:cNvPr id="108" name="TextBox 107">
              <a:extLst>
                <a:ext uri="{FF2B5EF4-FFF2-40B4-BE49-F238E27FC236}">
                  <a16:creationId xmlns:a16="http://schemas.microsoft.com/office/drawing/2014/main" id="{0E81C773-3031-6C4D-A88E-7919FE9BF72A}"/>
                </a:ext>
              </a:extLst>
            </p:cNvPr>
            <p:cNvSpPr txBox="1"/>
            <p:nvPr/>
          </p:nvSpPr>
          <p:spPr>
            <a:xfrm>
              <a:off x="10430437" y="2461697"/>
              <a:ext cx="850553"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dirty="0">
                  <a:latin typeface="+mn-lt"/>
                </a:rPr>
                <a:t>Fem</a:t>
              </a:r>
              <a:r>
                <a:rPr lang="en-US" sz="1200" b="0" i="0" spc="0" baseline="0" dirty="0">
                  <a:solidFill>
                    <a:schemeClr val="tx1"/>
                  </a:solidFill>
                  <a:latin typeface="+mn-lt"/>
                </a:rPr>
                <a:t>ale</a:t>
              </a:r>
              <a:endParaRPr lang="en-US" sz="1600" b="0" i="0" spc="0" baseline="0" dirty="0">
                <a:solidFill>
                  <a:schemeClr val="tx1"/>
                </a:solidFill>
                <a:latin typeface="+mn-lt"/>
              </a:endParaRPr>
            </a:p>
          </p:txBody>
        </p:sp>
        <p:sp>
          <p:nvSpPr>
            <p:cNvPr id="109" name="TextBox 108">
              <a:extLst>
                <a:ext uri="{FF2B5EF4-FFF2-40B4-BE49-F238E27FC236}">
                  <a16:creationId xmlns:a16="http://schemas.microsoft.com/office/drawing/2014/main" id="{11644903-C3F7-B941-B1AD-1EEC9A466279}"/>
                </a:ext>
              </a:extLst>
            </p:cNvPr>
            <p:cNvSpPr txBox="1"/>
            <p:nvPr/>
          </p:nvSpPr>
          <p:spPr>
            <a:xfrm>
              <a:off x="7236887" y="2461697"/>
              <a:ext cx="850553" cy="369332"/>
            </a:xfrm>
            <a:prstGeom prst="rect">
              <a:avLst/>
            </a:prstGeom>
            <a:noFill/>
          </p:spPr>
          <p:txBody>
            <a:bodyPr wrap="square" tIns="91440" bIns="91440">
              <a:spAutoFit/>
            </a:bodyPr>
            <a:lstStyle/>
            <a:p>
              <a:pPr algn="ctr" rtl="0">
                <a:spcBef>
                  <a:spcPts val="1200"/>
                </a:spcBef>
                <a:defRPr sz="1800" b="0" i="0" u="none" strike="noStrike" kern="1200" spc="0" baseline="0">
                  <a:solidFill>
                    <a:srgbClr val="000000"/>
                  </a:solidFill>
                  <a:latin typeface="+mn-lt"/>
                  <a:ea typeface="+mn-ea"/>
                  <a:cs typeface="+mn-cs"/>
                </a:defRPr>
              </a:pPr>
              <a:r>
                <a:rPr lang="en-US" sz="1200" b="0" i="0" spc="0" baseline="0" dirty="0">
                  <a:solidFill>
                    <a:schemeClr val="tx1"/>
                  </a:solidFill>
                  <a:latin typeface="+mn-lt"/>
                </a:rPr>
                <a:t>Male</a:t>
              </a:r>
              <a:endParaRPr lang="en-US" sz="1600" b="0" i="0" spc="0" baseline="0" dirty="0">
                <a:solidFill>
                  <a:schemeClr val="tx1"/>
                </a:solidFill>
                <a:latin typeface="+mn-lt"/>
              </a:endParaRPr>
            </a:p>
          </p:txBody>
        </p:sp>
        <p:sp>
          <p:nvSpPr>
            <p:cNvPr id="110" name="Oval 109">
              <a:extLst>
                <a:ext uri="{FF2B5EF4-FFF2-40B4-BE49-F238E27FC236}">
                  <a16:creationId xmlns:a16="http://schemas.microsoft.com/office/drawing/2014/main" id="{346FAB4F-3CD7-BE4A-9DF7-D41DCE38EEA8}"/>
                </a:ext>
              </a:extLst>
            </p:cNvPr>
            <p:cNvSpPr/>
            <p:nvPr/>
          </p:nvSpPr>
          <p:spPr>
            <a:xfrm>
              <a:off x="7475732" y="2969319"/>
              <a:ext cx="360354" cy="36035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33</a:t>
              </a:r>
            </a:p>
          </p:txBody>
        </p:sp>
        <p:sp>
          <p:nvSpPr>
            <p:cNvPr id="111" name="Oval 110">
              <a:extLst>
                <a:ext uri="{FF2B5EF4-FFF2-40B4-BE49-F238E27FC236}">
                  <a16:creationId xmlns:a16="http://schemas.microsoft.com/office/drawing/2014/main" id="{7F924758-1F1E-1548-9A2F-EDEF06C7C749}"/>
                </a:ext>
              </a:extLst>
            </p:cNvPr>
            <p:cNvSpPr/>
            <p:nvPr/>
          </p:nvSpPr>
          <p:spPr>
            <a:xfrm>
              <a:off x="10699952" y="2969319"/>
              <a:ext cx="360354" cy="360354"/>
            </a:xfrm>
            <a:prstGeom prst="ellipse">
              <a:avLst/>
            </a:prstGeom>
            <a:solidFill>
              <a:srgbClr val="1B355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28</a:t>
              </a:r>
            </a:p>
          </p:txBody>
        </p:sp>
        <p:sp>
          <p:nvSpPr>
            <p:cNvPr id="112" name="Oval 111">
              <a:extLst>
                <a:ext uri="{FF2B5EF4-FFF2-40B4-BE49-F238E27FC236}">
                  <a16:creationId xmlns:a16="http://schemas.microsoft.com/office/drawing/2014/main" id="{E388CA9A-CC6D-F24B-8E12-218E0C356B60}"/>
                </a:ext>
              </a:extLst>
            </p:cNvPr>
            <p:cNvSpPr/>
            <p:nvPr/>
          </p:nvSpPr>
          <p:spPr>
            <a:xfrm>
              <a:off x="7475732" y="4000559"/>
              <a:ext cx="360354" cy="36035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31</a:t>
              </a:r>
            </a:p>
          </p:txBody>
        </p:sp>
        <p:sp>
          <p:nvSpPr>
            <p:cNvPr id="113" name="Oval 112">
              <a:extLst>
                <a:ext uri="{FF2B5EF4-FFF2-40B4-BE49-F238E27FC236}">
                  <a16:creationId xmlns:a16="http://schemas.microsoft.com/office/drawing/2014/main" id="{62E944DB-5404-BB40-892E-89B224693D92}"/>
                </a:ext>
              </a:extLst>
            </p:cNvPr>
            <p:cNvSpPr/>
            <p:nvPr/>
          </p:nvSpPr>
          <p:spPr>
            <a:xfrm>
              <a:off x="10699952" y="4000559"/>
              <a:ext cx="360354" cy="360354"/>
            </a:xfrm>
            <a:prstGeom prst="ellipse">
              <a:avLst/>
            </a:prstGeom>
            <a:solidFill>
              <a:srgbClr val="1B355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30</a:t>
              </a:r>
            </a:p>
          </p:txBody>
        </p:sp>
        <p:sp>
          <p:nvSpPr>
            <p:cNvPr id="114" name="Oval 113">
              <a:extLst>
                <a:ext uri="{FF2B5EF4-FFF2-40B4-BE49-F238E27FC236}">
                  <a16:creationId xmlns:a16="http://schemas.microsoft.com/office/drawing/2014/main" id="{19179AD2-F1B8-314E-ABDF-6BE38D41D40A}"/>
                </a:ext>
              </a:extLst>
            </p:cNvPr>
            <p:cNvSpPr/>
            <p:nvPr/>
          </p:nvSpPr>
          <p:spPr>
            <a:xfrm>
              <a:off x="7475732" y="5041959"/>
              <a:ext cx="360354" cy="36035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37</a:t>
              </a:r>
            </a:p>
          </p:txBody>
        </p:sp>
        <p:sp>
          <p:nvSpPr>
            <p:cNvPr id="115" name="Oval 114">
              <a:extLst>
                <a:ext uri="{FF2B5EF4-FFF2-40B4-BE49-F238E27FC236}">
                  <a16:creationId xmlns:a16="http://schemas.microsoft.com/office/drawing/2014/main" id="{E3035B38-1C54-F047-960F-996B1D889AD5}"/>
                </a:ext>
              </a:extLst>
            </p:cNvPr>
            <p:cNvSpPr/>
            <p:nvPr/>
          </p:nvSpPr>
          <p:spPr>
            <a:xfrm>
              <a:off x="10699952" y="5041959"/>
              <a:ext cx="360354" cy="360354"/>
            </a:xfrm>
            <a:prstGeom prst="ellipse">
              <a:avLst/>
            </a:prstGeom>
            <a:solidFill>
              <a:srgbClr val="1B355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29</a:t>
              </a:r>
            </a:p>
          </p:txBody>
        </p:sp>
        <p:graphicFrame>
          <p:nvGraphicFramePr>
            <p:cNvPr id="116" name="Chart 115">
              <a:extLst>
                <a:ext uri="{FF2B5EF4-FFF2-40B4-BE49-F238E27FC236}">
                  <a16:creationId xmlns:a16="http://schemas.microsoft.com/office/drawing/2014/main" id="{B57265DE-86C0-B643-BB50-3683F69A55B4}"/>
                </a:ext>
              </a:extLst>
            </p:cNvPr>
            <p:cNvGraphicFramePr/>
            <p:nvPr>
              <p:extLst>
                <p:ext uri="{D42A27DB-BD31-4B8C-83A1-F6EECF244321}">
                  <p14:modId xmlns:p14="http://schemas.microsoft.com/office/powerpoint/2010/main" val="3537854118"/>
                </p:ext>
              </p:extLst>
            </p:nvPr>
          </p:nvGraphicFramePr>
          <p:xfrm>
            <a:off x="8015152" y="2498878"/>
            <a:ext cx="1336803" cy="3369833"/>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420388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A8EB3A-E017-BB4B-B012-77609BB603D8}"/>
              </a:ext>
            </a:extLst>
          </p:cNvPr>
          <p:cNvGraphicFramePr>
            <a:graphicFrameLocks/>
          </p:cNvGraphicFramePr>
          <p:nvPr>
            <p:extLst>
              <p:ext uri="{D42A27DB-BD31-4B8C-83A1-F6EECF244321}">
                <p14:modId xmlns:p14="http://schemas.microsoft.com/office/powerpoint/2010/main" val="2006413368"/>
              </p:ext>
            </p:extLst>
          </p:nvPr>
        </p:nvGraphicFramePr>
        <p:xfrm>
          <a:off x="463640" y="1119673"/>
          <a:ext cx="6851560" cy="5206482"/>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B967605A-4E51-E844-A284-6E4969A9278D}"/>
              </a:ext>
            </a:extLst>
          </p:cNvPr>
          <p:cNvSpPr/>
          <p:nvPr/>
        </p:nvSpPr>
        <p:spPr>
          <a:xfrm>
            <a:off x="7211258" y="1593062"/>
            <a:ext cx="4980741" cy="4899812"/>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C84947-73B6-3245-A6C6-70320FBA0DA7}"/>
              </a:ext>
            </a:extLst>
          </p:cNvPr>
          <p:cNvSpPr>
            <a:spLocks noGrp="1"/>
          </p:cNvSpPr>
          <p:nvPr>
            <p:ph type="title"/>
          </p:nvPr>
        </p:nvSpPr>
        <p:spPr/>
        <p:txBody>
          <a:bodyPr/>
          <a:lstStyle/>
          <a:p>
            <a:r>
              <a:rPr lang="en-US" dirty="0"/>
              <a:t>Perceptions of Respect in the Workplace</a:t>
            </a:r>
          </a:p>
        </p:txBody>
      </p:sp>
      <p:sp>
        <p:nvSpPr>
          <p:cNvPr id="5" name="Text Placeholder 4">
            <a:extLst>
              <a:ext uri="{FF2B5EF4-FFF2-40B4-BE49-F238E27FC236}">
                <a16:creationId xmlns:a16="http://schemas.microsoft.com/office/drawing/2014/main" id="{89FB306D-4E4B-F145-8558-B9701C180F4F}"/>
              </a:ext>
            </a:extLst>
          </p:cNvPr>
          <p:cNvSpPr>
            <a:spLocks noGrp="1"/>
          </p:cNvSpPr>
          <p:nvPr>
            <p:ph type="body" sz="quarter" idx="15"/>
          </p:nvPr>
        </p:nvSpPr>
        <p:spPr>
          <a:xfrm>
            <a:off x="0" y="850392"/>
            <a:ext cx="12192000" cy="723275"/>
          </a:xfrm>
        </p:spPr>
        <p:txBody>
          <a:bodyPr/>
          <a:lstStyle/>
          <a:p>
            <a:r>
              <a:rPr lang="en-US" dirty="0">
                <a:solidFill>
                  <a:schemeClr val="tx1"/>
                </a:solidFill>
              </a:rPr>
              <a:t>Compared to men of all races and White and Hispanic women, Black women are </a:t>
            </a:r>
            <a:r>
              <a:rPr lang="en-US" b="1" dirty="0">
                <a:solidFill>
                  <a:schemeClr val="tx1"/>
                </a:solidFill>
              </a:rPr>
              <a:t>least likely </a:t>
            </a:r>
            <a:r>
              <a:rPr lang="en-US" dirty="0">
                <a:solidFill>
                  <a:schemeClr val="tx1"/>
                </a:solidFill>
              </a:rPr>
              <a:t>to strongly agree they are treated </a:t>
            </a:r>
            <a:br>
              <a:rPr lang="en-US" dirty="0">
                <a:solidFill>
                  <a:schemeClr val="tx1"/>
                </a:solidFill>
              </a:rPr>
            </a:br>
            <a:r>
              <a:rPr lang="en-US" dirty="0">
                <a:solidFill>
                  <a:schemeClr val="tx1"/>
                </a:solidFill>
              </a:rPr>
              <a:t>with respect at work. </a:t>
            </a:r>
          </a:p>
        </p:txBody>
      </p:sp>
      <p:sp>
        <p:nvSpPr>
          <p:cNvPr id="4" name="Slide Number Placeholder 3">
            <a:extLst>
              <a:ext uri="{FF2B5EF4-FFF2-40B4-BE49-F238E27FC236}">
                <a16:creationId xmlns:a16="http://schemas.microsoft.com/office/drawing/2014/main" id="{A049A65A-D3C0-0E4A-8982-2FF80AF164B3}"/>
              </a:ext>
            </a:extLst>
          </p:cNvPr>
          <p:cNvSpPr>
            <a:spLocks noGrp="1"/>
          </p:cNvSpPr>
          <p:nvPr>
            <p:ph type="sldNum" sz="quarter" idx="16"/>
          </p:nvPr>
        </p:nvSpPr>
        <p:spPr/>
        <p:txBody>
          <a:bodyPr/>
          <a:lstStyle/>
          <a:p>
            <a:fld id="{59E3E2AC-ACB3-5544-BE29-32D30D23532C}" type="slidenum">
              <a:rPr lang="en-US" smtClean="0"/>
              <a:pPr/>
              <a:t>12</a:t>
            </a:fld>
            <a:r>
              <a:rPr lang="en-US" dirty="0"/>
              <a:t> </a:t>
            </a:r>
          </a:p>
        </p:txBody>
      </p:sp>
      <p:sp>
        <p:nvSpPr>
          <p:cNvPr id="8" name="TextBox 7">
            <a:extLst>
              <a:ext uri="{FF2B5EF4-FFF2-40B4-BE49-F238E27FC236}">
                <a16:creationId xmlns:a16="http://schemas.microsoft.com/office/drawing/2014/main" id="{4BBEF1B5-466F-2946-B188-BCDEE07BEDE2}"/>
              </a:ext>
            </a:extLst>
          </p:cNvPr>
          <p:cNvSpPr txBox="1"/>
          <p:nvPr/>
        </p:nvSpPr>
        <p:spPr>
          <a:xfrm>
            <a:off x="7864819" y="2582794"/>
            <a:ext cx="3673618" cy="3370153"/>
          </a:xfrm>
          <a:prstGeom prst="rect">
            <a:avLst/>
          </a:prstGeom>
          <a:noFill/>
        </p:spPr>
        <p:txBody>
          <a:bodyPr wrap="square" rtlCol="0">
            <a:spAutoFit/>
          </a:bodyPr>
          <a:lstStyle/>
          <a:p>
            <a:pPr algn="ctr"/>
            <a:r>
              <a:rPr lang="en-US" sz="2200" dirty="0">
                <a:solidFill>
                  <a:schemeClr val="bg1"/>
                </a:solidFill>
                <a:latin typeface="+mn-lt"/>
              </a:rPr>
              <a:t>Employees who strongly agree they are treated with respect are</a:t>
            </a:r>
          </a:p>
          <a:p>
            <a:pPr algn="ctr">
              <a:lnSpc>
                <a:spcPct val="150000"/>
              </a:lnSpc>
            </a:pPr>
            <a:r>
              <a:rPr lang="en-US" sz="5400" dirty="0">
                <a:solidFill>
                  <a:schemeClr val="accent6"/>
                </a:solidFill>
                <a:latin typeface="+mn-lt"/>
              </a:rPr>
              <a:t>4.3x</a:t>
            </a:r>
          </a:p>
          <a:p>
            <a:pPr algn="ctr"/>
            <a:r>
              <a:rPr lang="en-US" sz="2200" dirty="0">
                <a:solidFill>
                  <a:schemeClr val="bg1"/>
                </a:solidFill>
                <a:latin typeface="+mn-lt"/>
              </a:rPr>
              <a:t>as likely to be </a:t>
            </a:r>
            <a:r>
              <a:rPr lang="en-US" sz="2200" b="1" dirty="0">
                <a:solidFill>
                  <a:schemeClr val="bg1"/>
                </a:solidFill>
                <a:latin typeface="+mn-lt"/>
              </a:rPr>
              <a:t>ENGAGED </a:t>
            </a:r>
            <a:r>
              <a:rPr lang="en-US" sz="2200" dirty="0">
                <a:solidFill>
                  <a:schemeClr val="bg1"/>
                </a:solidFill>
                <a:latin typeface="+mn-lt"/>
              </a:rPr>
              <a:t>than those who do not strongly agree.</a:t>
            </a:r>
          </a:p>
        </p:txBody>
      </p:sp>
    </p:spTree>
    <p:extLst>
      <p:ext uri="{BB962C8B-B14F-4D97-AF65-F5344CB8AC3E}">
        <p14:creationId xmlns:p14="http://schemas.microsoft.com/office/powerpoint/2010/main" val="56300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E22D2D-CAF9-B845-90E2-E4D5754446A6}"/>
              </a:ext>
            </a:extLst>
          </p:cNvPr>
          <p:cNvSpPr/>
          <p:nvPr/>
        </p:nvSpPr>
        <p:spPr>
          <a:xfrm>
            <a:off x="7641670" y="2352907"/>
            <a:ext cx="368392" cy="3254671"/>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AF4BAE-97E7-4E4A-B10A-7955259E97C9}"/>
              </a:ext>
            </a:extLst>
          </p:cNvPr>
          <p:cNvSpPr/>
          <p:nvPr/>
        </p:nvSpPr>
        <p:spPr>
          <a:xfrm>
            <a:off x="9431211" y="2352907"/>
            <a:ext cx="368392" cy="3254671"/>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456EFC-DF40-6F4A-B340-8E91201623CA}"/>
              </a:ext>
            </a:extLst>
          </p:cNvPr>
          <p:cNvSpPr>
            <a:spLocks noGrp="1"/>
          </p:cNvSpPr>
          <p:nvPr>
            <p:ph type="title"/>
          </p:nvPr>
        </p:nvSpPr>
        <p:spPr>
          <a:xfrm>
            <a:off x="0" y="0"/>
            <a:ext cx="12192000" cy="830997"/>
          </a:xfrm>
        </p:spPr>
        <p:txBody>
          <a:bodyPr/>
          <a:lstStyle/>
          <a:p>
            <a:r>
              <a:rPr lang="en-US" dirty="0"/>
              <a:t>Perceptions of Belonging in the Workplace</a:t>
            </a:r>
          </a:p>
        </p:txBody>
      </p:sp>
      <p:sp>
        <p:nvSpPr>
          <p:cNvPr id="3" name="Text Placeholder 2">
            <a:extLst>
              <a:ext uri="{FF2B5EF4-FFF2-40B4-BE49-F238E27FC236}">
                <a16:creationId xmlns:a16="http://schemas.microsoft.com/office/drawing/2014/main" id="{0B1DF4EC-E466-E848-9533-3E75FFBC50CE}"/>
              </a:ext>
            </a:extLst>
          </p:cNvPr>
          <p:cNvSpPr>
            <a:spLocks noGrp="1"/>
          </p:cNvSpPr>
          <p:nvPr>
            <p:ph type="body" sz="quarter" idx="15"/>
          </p:nvPr>
        </p:nvSpPr>
        <p:spPr>
          <a:xfrm>
            <a:off x="0" y="850392"/>
            <a:ext cx="12192000" cy="723275"/>
          </a:xfrm>
        </p:spPr>
        <p:txBody>
          <a:bodyPr/>
          <a:lstStyle/>
          <a:p>
            <a:r>
              <a:rPr lang="en-US" dirty="0">
                <a:solidFill>
                  <a:schemeClr val="tx1"/>
                </a:solidFill>
              </a:rPr>
              <a:t>A sense of belonging at work is critical to employee engagement and wellbeing, but there is important variation in perceptions of belonging by race and gender.</a:t>
            </a:r>
          </a:p>
        </p:txBody>
      </p:sp>
      <p:sp>
        <p:nvSpPr>
          <p:cNvPr id="4" name="Slide Number Placeholder 3">
            <a:extLst>
              <a:ext uri="{FF2B5EF4-FFF2-40B4-BE49-F238E27FC236}">
                <a16:creationId xmlns:a16="http://schemas.microsoft.com/office/drawing/2014/main" id="{2CC8452B-AE3F-E24E-873C-DAB909035891}"/>
              </a:ext>
            </a:extLst>
          </p:cNvPr>
          <p:cNvSpPr>
            <a:spLocks noGrp="1"/>
          </p:cNvSpPr>
          <p:nvPr>
            <p:ph type="sldNum" sz="quarter" idx="16"/>
          </p:nvPr>
        </p:nvSpPr>
        <p:spPr/>
        <p:txBody>
          <a:bodyPr/>
          <a:lstStyle/>
          <a:p>
            <a:fld id="{59E3E2AC-ACB3-5544-BE29-32D30D23532C}" type="slidenum">
              <a:rPr lang="en-US" smtClean="0"/>
              <a:pPr/>
              <a:t>13</a:t>
            </a:fld>
            <a:r>
              <a:rPr lang="en-US" dirty="0"/>
              <a:t> </a:t>
            </a:r>
          </a:p>
        </p:txBody>
      </p:sp>
      <p:graphicFrame>
        <p:nvGraphicFramePr>
          <p:cNvPr id="6" name="Content Placeholder 4">
            <a:extLst>
              <a:ext uri="{FF2B5EF4-FFF2-40B4-BE49-F238E27FC236}">
                <a16:creationId xmlns:a16="http://schemas.microsoft.com/office/drawing/2014/main" id="{5840765E-556C-D84C-82FD-2AB07A1D759F}"/>
              </a:ext>
            </a:extLst>
          </p:cNvPr>
          <p:cNvGraphicFramePr>
            <a:graphicFrameLocks/>
          </p:cNvGraphicFramePr>
          <p:nvPr>
            <p:extLst>
              <p:ext uri="{D42A27DB-BD31-4B8C-83A1-F6EECF244321}">
                <p14:modId xmlns:p14="http://schemas.microsoft.com/office/powerpoint/2010/main" val="765200445"/>
              </p:ext>
            </p:extLst>
          </p:nvPr>
        </p:nvGraphicFramePr>
        <p:xfrm>
          <a:off x="532998" y="1442434"/>
          <a:ext cx="5116356" cy="4774293"/>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Connector 22">
            <a:extLst>
              <a:ext uri="{FF2B5EF4-FFF2-40B4-BE49-F238E27FC236}">
                <a16:creationId xmlns:a16="http://schemas.microsoft.com/office/drawing/2014/main" id="{5BE9F0BA-A74A-3D4A-AA30-868C91C95E4D}"/>
              </a:ext>
            </a:extLst>
          </p:cNvPr>
          <p:cNvCxnSpPr>
            <a:cxnSpLocks/>
          </p:cNvCxnSpPr>
          <p:nvPr/>
        </p:nvCxnSpPr>
        <p:spPr>
          <a:xfrm>
            <a:off x="6096000" y="1378039"/>
            <a:ext cx="0" cy="42612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C948B1B-F245-C44B-9D6F-BC74542E7A67}"/>
              </a:ext>
            </a:extLst>
          </p:cNvPr>
          <p:cNvSpPr txBox="1"/>
          <p:nvPr/>
        </p:nvSpPr>
        <p:spPr>
          <a:xfrm>
            <a:off x="6736130" y="1617085"/>
            <a:ext cx="3976726" cy="338554"/>
          </a:xfrm>
          <a:prstGeom prst="rect">
            <a:avLst/>
          </a:prstGeom>
          <a:noFill/>
        </p:spPr>
        <p:txBody>
          <a:bodyPr wrap="square" rtlCol="0">
            <a:spAutoFit/>
          </a:bodyPr>
          <a:lstStyle/>
          <a:p>
            <a:pPr algn="ctr">
              <a:spcBef>
                <a:spcPts val="600"/>
              </a:spcBef>
            </a:pPr>
            <a:r>
              <a:rPr lang="en-US" sz="1600" dirty="0">
                <a:latin typeface="+mn-lt"/>
              </a:rPr>
              <a:t>“I feel like a valued member of my team.”</a:t>
            </a:r>
          </a:p>
        </p:txBody>
      </p:sp>
      <p:cxnSp>
        <p:nvCxnSpPr>
          <p:cNvPr id="15" name="Straight Connector 14">
            <a:extLst>
              <a:ext uri="{FF2B5EF4-FFF2-40B4-BE49-F238E27FC236}">
                <a16:creationId xmlns:a16="http://schemas.microsoft.com/office/drawing/2014/main" id="{074A4FA7-5122-E84F-B2A6-4931D675BB11}"/>
              </a:ext>
            </a:extLst>
          </p:cNvPr>
          <p:cNvCxnSpPr>
            <a:cxnSpLocks/>
          </p:cNvCxnSpPr>
          <p:nvPr/>
        </p:nvCxnSpPr>
        <p:spPr>
          <a:xfrm>
            <a:off x="9615407" y="2990904"/>
            <a:ext cx="0" cy="111171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98A41A28-3747-D744-BCE2-7942E3C9C67E}"/>
              </a:ext>
            </a:extLst>
          </p:cNvPr>
          <p:cNvCxnSpPr>
            <a:cxnSpLocks/>
          </p:cNvCxnSpPr>
          <p:nvPr/>
        </p:nvCxnSpPr>
        <p:spPr>
          <a:xfrm>
            <a:off x="7825866" y="2778704"/>
            <a:ext cx="0" cy="225059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E49E5C32-F1BA-214C-909F-5A033E666AA9}"/>
              </a:ext>
            </a:extLst>
          </p:cNvPr>
          <p:cNvSpPr txBox="1"/>
          <p:nvPr/>
        </p:nvSpPr>
        <p:spPr>
          <a:xfrm>
            <a:off x="7906070" y="3784355"/>
            <a:ext cx="675241" cy="276999"/>
          </a:xfrm>
          <a:prstGeom prst="rect">
            <a:avLst/>
          </a:prstGeom>
          <a:noFill/>
          <a:ln>
            <a:noFill/>
          </a:ln>
        </p:spPr>
        <p:txBody>
          <a:bodyPr wrap="square" rtlCol="0">
            <a:spAutoFit/>
          </a:bodyPr>
          <a:lstStyle/>
          <a:p>
            <a:pPr algn="ctr"/>
            <a:r>
              <a:rPr lang="en-US" sz="1200" dirty="0">
                <a:latin typeface="+mn-lt"/>
              </a:rPr>
              <a:t>  59</a:t>
            </a:r>
          </a:p>
        </p:txBody>
      </p:sp>
      <p:grpSp>
        <p:nvGrpSpPr>
          <p:cNvPr id="31" name="Group 30">
            <a:extLst>
              <a:ext uri="{FF2B5EF4-FFF2-40B4-BE49-F238E27FC236}">
                <a16:creationId xmlns:a16="http://schemas.microsoft.com/office/drawing/2014/main" id="{FF2A5581-395B-7147-A4EA-D8E341AB3B60}"/>
              </a:ext>
            </a:extLst>
          </p:cNvPr>
          <p:cNvGrpSpPr/>
          <p:nvPr/>
        </p:nvGrpSpPr>
        <p:grpSpPr>
          <a:xfrm>
            <a:off x="7872425" y="2818412"/>
            <a:ext cx="227781" cy="2210886"/>
            <a:chOff x="7808768" y="2789959"/>
            <a:chExt cx="227781" cy="1085851"/>
          </a:xfrm>
        </p:grpSpPr>
        <p:cxnSp>
          <p:nvCxnSpPr>
            <p:cNvPr id="32" name="Straight Connector 31">
              <a:extLst>
                <a:ext uri="{FF2B5EF4-FFF2-40B4-BE49-F238E27FC236}">
                  <a16:creationId xmlns:a16="http://schemas.microsoft.com/office/drawing/2014/main" id="{9DFE14D1-F1C9-764F-8881-85810B966C0C}"/>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4D223E-4878-5F47-BC33-6F65DC37B6AB}"/>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BEEC74A-B1F4-2A46-90D0-63BBBEC8AD92}"/>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5" name="Triangle 9">
            <a:extLst>
              <a:ext uri="{FF2B5EF4-FFF2-40B4-BE49-F238E27FC236}">
                <a16:creationId xmlns:a16="http://schemas.microsoft.com/office/drawing/2014/main" id="{33B82135-E55B-234E-A8DE-D317302CB25C}"/>
              </a:ext>
            </a:extLst>
          </p:cNvPr>
          <p:cNvSpPr/>
          <p:nvPr/>
        </p:nvSpPr>
        <p:spPr>
          <a:xfrm>
            <a:off x="8042104" y="3872052"/>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D6C02168-E627-D346-9E7E-49E2AA12E34F}"/>
              </a:ext>
            </a:extLst>
          </p:cNvPr>
          <p:cNvSpPr txBox="1"/>
          <p:nvPr/>
        </p:nvSpPr>
        <p:spPr>
          <a:xfrm>
            <a:off x="9701003" y="3382606"/>
            <a:ext cx="675241" cy="276999"/>
          </a:xfrm>
          <a:prstGeom prst="rect">
            <a:avLst/>
          </a:prstGeom>
          <a:noFill/>
          <a:ln>
            <a:noFill/>
          </a:ln>
        </p:spPr>
        <p:txBody>
          <a:bodyPr wrap="square" rtlCol="0">
            <a:spAutoFit/>
          </a:bodyPr>
          <a:lstStyle/>
          <a:p>
            <a:pPr algn="ctr"/>
            <a:r>
              <a:rPr lang="en-US" sz="1200" dirty="0">
                <a:latin typeface="+mn-lt"/>
              </a:rPr>
              <a:t>  29</a:t>
            </a:r>
          </a:p>
        </p:txBody>
      </p:sp>
      <p:grpSp>
        <p:nvGrpSpPr>
          <p:cNvPr id="37" name="Group 36">
            <a:extLst>
              <a:ext uri="{FF2B5EF4-FFF2-40B4-BE49-F238E27FC236}">
                <a16:creationId xmlns:a16="http://schemas.microsoft.com/office/drawing/2014/main" id="{BEA1FAB2-2323-9447-839D-9F82F7B1BA90}"/>
              </a:ext>
            </a:extLst>
          </p:cNvPr>
          <p:cNvGrpSpPr/>
          <p:nvPr/>
        </p:nvGrpSpPr>
        <p:grpSpPr>
          <a:xfrm>
            <a:off x="9667358" y="2967426"/>
            <a:ext cx="227781" cy="1093927"/>
            <a:chOff x="7808768" y="2789959"/>
            <a:chExt cx="227781" cy="1085851"/>
          </a:xfrm>
        </p:grpSpPr>
        <p:cxnSp>
          <p:nvCxnSpPr>
            <p:cNvPr id="38" name="Straight Connector 37">
              <a:extLst>
                <a:ext uri="{FF2B5EF4-FFF2-40B4-BE49-F238E27FC236}">
                  <a16:creationId xmlns:a16="http://schemas.microsoft.com/office/drawing/2014/main" id="{406902A9-DFCF-BB49-9103-446B36DFE6DD}"/>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73AB68D-DB67-0B47-858A-AE0C046C08B6}"/>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DEE6F4-47EF-8A49-94DC-68FA76256AD5}"/>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1" name="Triangle 9">
            <a:extLst>
              <a:ext uri="{FF2B5EF4-FFF2-40B4-BE49-F238E27FC236}">
                <a16:creationId xmlns:a16="http://schemas.microsoft.com/office/drawing/2014/main" id="{FBF10586-9105-3A43-B329-E98DB51FFD4E}"/>
              </a:ext>
            </a:extLst>
          </p:cNvPr>
          <p:cNvSpPr/>
          <p:nvPr/>
        </p:nvSpPr>
        <p:spPr>
          <a:xfrm>
            <a:off x="9837037" y="3470303"/>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2" name="Chart 11">
            <a:extLst>
              <a:ext uri="{FF2B5EF4-FFF2-40B4-BE49-F238E27FC236}">
                <a16:creationId xmlns:a16="http://schemas.microsoft.com/office/drawing/2014/main" id="{77AEDF9F-6AC1-4444-86E7-0890874A2473}"/>
              </a:ext>
            </a:extLst>
          </p:cNvPr>
          <p:cNvGraphicFramePr/>
          <p:nvPr>
            <p:extLst>
              <p:ext uri="{D42A27DB-BD31-4B8C-83A1-F6EECF244321}">
                <p14:modId xmlns:p14="http://schemas.microsoft.com/office/powerpoint/2010/main" val="1211292951"/>
              </p:ext>
            </p:extLst>
          </p:nvPr>
        </p:nvGraphicFramePr>
        <p:xfrm>
          <a:off x="6794671" y="2506797"/>
          <a:ext cx="3859645" cy="37634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931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553-F9EB-0546-B46C-2AB84A74345A}"/>
              </a:ext>
            </a:extLst>
          </p:cNvPr>
          <p:cNvSpPr>
            <a:spLocks noGrp="1"/>
          </p:cNvSpPr>
          <p:nvPr>
            <p:ph type="title"/>
          </p:nvPr>
        </p:nvSpPr>
        <p:spPr/>
        <p:txBody>
          <a:bodyPr/>
          <a:lstStyle/>
          <a:p>
            <a:r>
              <a:rPr lang="en-US" dirty="0"/>
              <a:t>Discrimination in Last 12 Months</a:t>
            </a:r>
          </a:p>
        </p:txBody>
      </p:sp>
      <p:sp>
        <p:nvSpPr>
          <p:cNvPr id="3" name="Text Placeholder 2">
            <a:extLst>
              <a:ext uri="{FF2B5EF4-FFF2-40B4-BE49-F238E27FC236}">
                <a16:creationId xmlns:a16="http://schemas.microsoft.com/office/drawing/2014/main" id="{259163D0-2CF7-684D-87CC-303226C57356}"/>
              </a:ext>
            </a:extLst>
          </p:cNvPr>
          <p:cNvSpPr>
            <a:spLocks noGrp="1"/>
          </p:cNvSpPr>
          <p:nvPr>
            <p:ph type="body" sz="quarter" idx="15"/>
          </p:nvPr>
        </p:nvSpPr>
        <p:spPr/>
        <p:txBody>
          <a:bodyPr/>
          <a:lstStyle/>
          <a:p>
            <a:r>
              <a:rPr lang="en-US" dirty="0">
                <a:solidFill>
                  <a:schemeClr val="tx1"/>
                </a:solidFill>
              </a:rPr>
              <a:t>Black and Hispanic workers are more likely than White workers to say they have experienced discrimination in the last 12 months. </a:t>
            </a:r>
          </a:p>
        </p:txBody>
      </p:sp>
      <p:sp>
        <p:nvSpPr>
          <p:cNvPr id="6" name="Slide Number Placeholder 5">
            <a:extLst>
              <a:ext uri="{FF2B5EF4-FFF2-40B4-BE49-F238E27FC236}">
                <a16:creationId xmlns:a16="http://schemas.microsoft.com/office/drawing/2014/main" id="{CAB198E3-C9AC-0C41-BC04-71E1C0664657}"/>
              </a:ext>
            </a:extLst>
          </p:cNvPr>
          <p:cNvSpPr>
            <a:spLocks noGrp="1"/>
          </p:cNvSpPr>
          <p:nvPr>
            <p:ph type="sldNum" sz="quarter" idx="16"/>
          </p:nvPr>
        </p:nvSpPr>
        <p:spPr/>
        <p:txBody>
          <a:bodyPr/>
          <a:lstStyle/>
          <a:p>
            <a:fld id="{59E3E2AC-ACB3-5544-BE29-32D30D23532C}" type="slidenum">
              <a:rPr lang="en-US" smtClean="0"/>
              <a:pPr/>
              <a:t>14</a:t>
            </a:fld>
            <a:r>
              <a:rPr lang="en-US" dirty="0"/>
              <a:t> </a:t>
            </a:r>
          </a:p>
        </p:txBody>
      </p:sp>
      <p:sp>
        <p:nvSpPr>
          <p:cNvPr id="9" name="TextBox 8">
            <a:extLst>
              <a:ext uri="{FF2B5EF4-FFF2-40B4-BE49-F238E27FC236}">
                <a16:creationId xmlns:a16="http://schemas.microsoft.com/office/drawing/2014/main" id="{93FD1C3E-CC08-F443-B479-4AACF5F11CBA}"/>
              </a:ext>
            </a:extLst>
          </p:cNvPr>
          <p:cNvSpPr txBox="1"/>
          <p:nvPr/>
        </p:nvSpPr>
        <p:spPr>
          <a:xfrm>
            <a:off x="2453473" y="1655290"/>
            <a:ext cx="7285055" cy="661720"/>
          </a:xfrm>
          <a:prstGeom prst="rect">
            <a:avLst/>
          </a:prstGeom>
          <a:noFill/>
        </p:spPr>
        <p:txBody>
          <a:bodyPr wrap="square" rtlCol="0">
            <a:spAutoFit/>
          </a:bodyPr>
          <a:lstStyle/>
          <a:p>
            <a:pPr algn="ctr">
              <a:spcBef>
                <a:spcPts val="600"/>
              </a:spcBef>
            </a:pPr>
            <a:r>
              <a:rPr lang="en-US" dirty="0">
                <a:latin typeface="+mn-lt"/>
              </a:rPr>
              <a:t>“In the past 12 months, have you felt discriminated against at work?</a:t>
            </a:r>
          </a:p>
          <a:p>
            <a:pPr algn="ctr">
              <a:spcBef>
                <a:spcPts val="600"/>
              </a:spcBef>
            </a:pPr>
            <a:r>
              <a:rPr lang="en-US" sz="1400" dirty="0">
                <a:latin typeface="+mn-lt"/>
              </a:rPr>
              <a:t>% Yes, experienced discrimination</a:t>
            </a:r>
            <a:endParaRPr lang="en-US" dirty="0">
              <a:latin typeface="+mn-lt"/>
            </a:endParaRPr>
          </a:p>
        </p:txBody>
      </p:sp>
      <p:graphicFrame>
        <p:nvGraphicFramePr>
          <p:cNvPr id="109" name="Content Placeholder 5">
            <a:extLst>
              <a:ext uri="{FF2B5EF4-FFF2-40B4-BE49-F238E27FC236}">
                <a16:creationId xmlns:a16="http://schemas.microsoft.com/office/drawing/2014/main" id="{8A9CB85C-9E4B-234E-8575-AFF2CD7758BE}"/>
              </a:ext>
            </a:extLst>
          </p:cNvPr>
          <p:cNvGraphicFramePr>
            <a:graphicFrameLocks/>
          </p:cNvGraphicFramePr>
          <p:nvPr/>
        </p:nvGraphicFramePr>
        <p:xfrm>
          <a:off x="464593" y="2492609"/>
          <a:ext cx="4634998" cy="3722697"/>
        </p:xfrm>
        <a:graphic>
          <a:graphicData uri="http://schemas.openxmlformats.org/drawingml/2006/chart">
            <c:chart xmlns:c="http://schemas.openxmlformats.org/drawingml/2006/chart" xmlns:r="http://schemas.openxmlformats.org/officeDocument/2006/relationships" r:id="rId3"/>
          </a:graphicData>
        </a:graphic>
      </p:graphicFrame>
      <p:sp>
        <p:nvSpPr>
          <p:cNvPr id="121" name="TextBox 120">
            <a:extLst>
              <a:ext uri="{FF2B5EF4-FFF2-40B4-BE49-F238E27FC236}">
                <a16:creationId xmlns:a16="http://schemas.microsoft.com/office/drawing/2014/main" id="{B496E85D-2AE7-E14B-84B7-E8E321B3ECF5}"/>
              </a:ext>
            </a:extLst>
          </p:cNvPr>
          <p:cNvSpPr txBox="1"/>
          <p:nvPr/>
        </p:nvSpPr>
        <p:spPr>
          <a:xfrm>
            <a:off x="2376352" y="2577308"/>
            <a:ext cx="461849" cy="307777"/>
          </a:xfrm>
          <a:prstGeom prst="rect">
            <a:avLst/>
          </a:prstGeom>
          <a:noFill/>
        </p:spPr>
        <p:txBody>
          <a:bodyPr wrap="square" rtlCol="0">
            <a:spAutoFit/>
          </a:bodyPr>
          <a:lstStyle/>
          <a:p>
            <a:pPr algn="ctr"/>
            <a:r>
              <a:rPr lang="en-US" sz="1400" b="1" dirty="0"/>
              <a:t>20</a:t>
            </a:r>
          </a:p>
        </p:txBody>
      </p:sp>
      <p:sp>
        <p:nvSpPr>
          <p:cNvPr id="134" name="TextBox 133">
            <a:extLst>
              <a:ext uri="{FF2B5EF4-FFF2-40B4-BE49-F238E27FC236}">
                <a16:creationId xmlns:a16="http://schemas.microsoft.com/office/drawing/2014/main" id="{C0AD9BDD-76DB-CA45-B0BB-D325257D44B7}"/>
              </a:ext>
            </a:extLst>
          </p:cNvPr>
          <p:cNvSpPr txBox="1"/>
          <p:nvPr/>
        </p:nvSpPr>
        <p:spPr>
          <a:xfrm>
            <a:off x="2376352" y="2939210"/>
            <a:ext cx="461849" cy="307777"/>
          </a:xfrm>
          <a:prstGeom prst="rect">
            <a:avLst/>
          </a:prstGeom>
          <a:noFill/>
        </p:spPr>
        <p:txBody>
          <a:bodyPr wrap="square" rtlCol="0">
            <a:spAutoFit/>
          </a:bodyPr>
          <a:lstStyle/>
          <a:p>
            <a:pPr algn="ctr"/>
            <a:r>
              <a:rPr lang="en-US" sz="1400" b="1" dirty="0">
                <a:solidFill>
                  <a:schemeClr val="bg1"/>
                </a:solidFill>
              </a:rPr>
              <a:t>20</a:t>
            </a:r>
          </a:p>
        </p:txBody>
      </p:sp>
      <p:sp>
        <p:nvSpPr>
          <p:cNvPr id="136" name="TextBox 135">
            <a:extLst>
              <a:ext uri="{FF2B5EF4-FFF2-40B4-BE49-F238E27FC236}">
                <a16:creationId xmlns:a16="http://schemas.microsoft.com/office/drawing/2014/main" id="{8910637D-C59F-0247-805A-3CCABE5E15FB}"/>
              </a:ext>
            </a:extLst>
          </p:cNvPr>
          <p:cNvSpPr txBox="1"/>
          <p:nvPr/>
        </p:nvSpPr>
        <p:spPr>
          <a:xfrm>
            <a:off x="2376352" y="3310217"/>
            <a:ext cx="461849" cy="307777"/>
          </a:xfrm>
          <a:prstGeom prst="rect">
            <a:avLst/>
          </a:prstGeom>
          <a:noFill/>
        </p:spPr>
        <p:txBody>
          <a:bodyPr wrap="square" rtlCol="0">
            <a:spAutoFit/>
          </a:bodyPr>
          <a:lstStyle/>
          <a:p>
            <a:pPr algn="ctr"/>
            <a:r>
              <a:rPr lang="en-US" sz="1400" b="1" dirty="0"/>
              <a:t>13</a:t>
            </a:r>
          </a:p>
        </p:txBody>
      </p:sp>
      <p:sp>
        <p:nvSpPr>
          <p:cNvPr id="137" name="TextBox 136">
            <a:extLst>
              <a:ext uri="{FF2B5EF4-FFF2-40B4-BE49-F238E27FC236}">
                <a16:creationId xmlns:a16="http://schemas.microsoft.com/office/drawing/2014/main" id="{E5464A07-7300-A141-AEA1-DA2752BFCC3F}"/>
              </a:ext>
            </a:extLst>
          </p:cNvPr>
          <p:cNvSpPr txBox="1"/>
          <p:nvPr/>
        </p:nvSpPr>
        <p:spPr>
          <a:xfrm>
            <a:off x="2807049" y="2577308"/>
            <a:ext cx="2784805" cy="307777"/>
          </a:xfrm>
          <a:prstGeom prst="rect">
            <a:avLst/>
          </a:prstGeom>
          <a:noFill/>
        </p:spPr>
        <p:txBody>
          <a:bodyPr wrap="square" rtlCol="0">
            <a:spAutoFit/>
          </a:bodyPr>
          <a:lstStyle/>
          <a:p>
            <a:r>
              <a:rPr lang="en-US" sz="1400" dirty="0"/>
              <a:t>Black workers</a:t>
            </a:r>
          </a:p>
        </p:txBody>
      </p:sp>
      <p:sp>
        <p:nvSpPr>
          <p:cNvPr id="138" name="TextBox 137">
            <a:extLst>
              <a:ext uri="{FF2B5EF4-FFF2-40B4-BE49-F238E27FC236}">
                <a16:creationId xmlns:a16="http://schemas.microsoft.com/office/drawing/2014/main" id="{901BB7DC-C4B2-C240-9895-4AA2500DD3F7}"/>
              </a:ext>
            </a:extLst>
          </p:cNvPr>
          <p:cNvSpPr txBox="1"/>
          <p:nvPr/>
        </p:nvSpPr>
        <p:spPr>
          <a:xfrm>
            <a:off x="2807049" y="2926147"/>
            <a:ext cx="2784805" cy="307777"/>
          </a:xfrm>
          <a:prstGeom prst="rect">
            <a:avLst/>
          </a:prstGeom>
          <a:noFill/>
        </p:spPr>
        <p:txBody>
          <a:bodyPr wrap="square" rtlCol="0">
            <a:spAutoFit/>
          </a:bodyPr>
          <a:lstStyle/>
          <a:p>
            <a:r>
              <a:rPr lang="en-US" sz="1400" dirty="0"/>
              <a:t>Hispanic workers</a:t>
            </a:r>
          </a:p>
        </p:txBody>
      </p:sp>
      <p:sp>
        <p:nvSpPr>
          <p:cNvPr id="139" name="TextBox 138">
            <a:extLst>
              <a:ext uri="{FF2B5EF4-FFF2-40B4-BE49-F238E27FC236}">
                <a16:creationId xmlns:a16="http://schemas.microsoft.com/office/drawing/2014/main" id="{BA177AC0-3CB9-824D-8A4C-C0134E735A92}"/>
              </a:ext>
            </a:extLst>
          </p:cNvPr>
          <p:cNvSpPr txBox="1"/>
          <p:nvPr/>
        </p:nvSpPr>
        <p:spPr>
          <a:xfrm>
            <a:off x="2807049" y="3297154"/>
            <a:ext cx="2784805" cy="307777"/>
          </a:xfrm>
          <a:prstGeom prst="rect">
            <a:avLst/>
          </a:prstGeom>
          <a:noFill/>
        </p:spPr>
        <p:txBody>
          <a:bodyPr wrap="square" rtlCol="0">
            <a:spAutoFit/>
          </a:bodyPr>
          <a:lstStyle/>
          <a:p>
            <a:r>
              <a:rPr lang="en-US" sz="1400" dirty="0"/>
              <a:t>White workers</a:t>
            </a:r>
          </a:p>
        </p:txBody>
      </p:sp>
      <p:grpSp>
        <p:nvGrpSpPr>
          <p:cNvPr id="40" name="Group 39">
            <a:extLst>
              <a:ext uri="{FF2B5EF4-FFF2-40B4-BE49-F238E27FC236}">
                <a16:creationId xmlns:a16="http://schemas.microsoft.com/office/drawing/2014/main" id="{CC750FBF-ACF6-C249-A5D2-8B9633CC6570}"/>
              </a:ext>
            </a:extLst>
          </p:cNvPr>
          <p:cNvGrpSpPr/>
          <p:nvPr/>
        </p:nvGrpSpPr>
        <p:grpSpPr>
          <a:xfrm>
            <a:off x="4199451" y="2546530"/>
            <a:ext cx="5381416" cy="400110"/>
            <a:chOff x="4199451" y="2546530"/>
            <a:chExt cx="5381416" cy="400110"/>
          </a:xfrm>
        </p:grpSpPr>
        <p:cxnSp>
          <p:nvCxnSpPr>
            <p:cNvPr id="20" name="Straight Connector 19">
              <a:extLst>
                <a:ext uri="{FF2B5EF4-FFF2-40B4-BE49-F238E27FC236}">
                  <a16:creationId xmlns:a16="http://schemas.microsoft.com/office/drawing/2014/main" id="{4CAA4097-8539-1A45-A4DF-81E82EC668F6}"/>
                </a:ext>
              </a:extLst>
            </p:cNvPr>
            <p:cNvCxnSpPr>
              <a:cxnSpLocks/>
              <a:endCxn id="150" idx="1"/>
            </p:cNvCxnSpPr>
            <p:nvPr/>
          </p:nvCxnSpPr>
          <p:spPr>
            <a:xfrm>
              <a:off x="4199451" y="2731196"/>
              <a:ext cx="3273124" cy="15389"/>
            </a:xfrm>
            <a:prstGeom prst="line">
              <a:avLst/>
            </a:prstGeom>
            <a:ln w="29209">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8AE24D3-2CCC-A243-9D8D-99B9E3195314}"/>
                </a:ext>
              </a:extLst>
            </p:cNvPr>
            <p:cNvSpPr txBox="1"/>
            <p:nvPr/>
          </p:nvSpPr>
          <p:spPr>
            <a:xfrm>
              <a:off x="7472575" y="2546530"/>
              <a:ext cx="2108292" cy="400110"/>
            </a:xfrm>
            <a:prstGeom prst="rect">
              <a:avLst/>
            </a:prstGeom>
            <a:noFill/>
            <a:ln w="29209">
              <a:solidFill>
                <a:schemeClr val="accent4"/>
              </a:solidFill>
            </a:ln>
          </p:spPr>
          <p:txBody>
            <a:bodyPr wrap="square" tIns="91440" bIns="91440" rtlCol="0">
              <a:spAutoFit/>
            </a:bodyPr>
            <a:lstStyle/>
            <a:p>
              <a:pPr algn="ctr"/>
              <a:r>
                <a:rPr lang="en-US" sz="1400" dirty="0"/>
                <a:t>Among Black workers</a:t>
              </a:r>
            </a:p>
          </p:txBody>
        </p:sp>
      </p:grpSp>
      <p:grpSp>
        <p:nvGrpSpPr>
          <p:cNvPr id="39" name="Group 38">
            <a:extLst>
              <a:ext uri="{FF2B5EF4-FFF2-40B4-BE49-F238E27FC236}">
                <a16:creationId xmlns:a16="http://schemas.microsoft.com/office/drawing/2014/main" id="{84EC2D21-D6C1-6245-AF83-09FE7D9620CB}"/>
              </a:ext>
            </a:extLst>
          </p:cNvPr>
          <p:cNvGrpSpPr/>
          <p:nvPr/>
        </p:nvGrpSpPr>
        <p:grpSpPr>
          <a:xfrm>
            <a:off x="5876866" y="3459777"/>
            <a:ext cx="5310301" cy="2016331"/>
            <a:chOff x="5876866" y="3459777"/>
            <a:chExt cx="5310301" cy="2016331"/>
          </a:xfrm>
        </p:grpSpPr>
        <p:grpSp>
          <p:nvGrpSpPr>
            <p:cNvPr id="24" name="Group 23">
              <a:extLst>
                <a:ext uri="{FF2B5EF4-FFF2-40B4-BE49-F238E27FC236}">
                  <a16:creationId xmlns:a16="http://schemas.microsoft.com/office/drawing/2014/main" id="{978E29F1-5CF1-F548-B994-22B0ECD7F57C}"/>
                </a:ext>
              </a:extLst>
            </p:cNvPr>
            <p:cNvGrpSpPr/>
            <p:nvPr/>
          </p:nvGrpSpPr>
          <p:grpSpPr>
            <a:xfrm>
              <a:off x="5876866" y="3503874"/>
              <a:ext cx="1371564" cy="1972234"/>
              <a:chOff x="5876866" y="3473097"/>
              <a:chExt cx="1371564" cy="1972234"/>
            </a:xfrm>
          </p:grpSpPr>
          <p:sp>
            <p:nvSpPr>
              <p:cNvPr id="142" name="TextBox 141">
                <a:extLst>
                  <a:ext uri="{FF2B5EF4-FFF2-40B4-BE49-F238E27FC236}">
                    <a16:creationId xmlns:a16="http://schemas.microsoft.com/office/drawing/2014/main" id="{0EC58392-AAB6-2547-A27F-18E161240CFB}"/>
                  </a:ext>
                </a:extLst>
              </p:cNvPr>
              <p:cNvSpPr txBox="1"/>
              <p:nvPr/>
            </p:nvSpPr>
            <p:spPr>
              <a:xfrm>
                <a:off x="5876866" y="4875944"/>
                <a:ext cx="1371564" cy="569387"/>
              </a:xfrm>
              <a:prstGeom prst="rect">
                <a:avLst/>
              </a:prstGeom>
              <a:noFill/>
            </p:spPr>
            <p:txBody>
              <a:bodyPr wrap="square" rtlCol="0">
                <a:spAutoFit/>
              </a:bodyPr>
              <a:lstStyle/>
              <a:p>
                <a:pPr algn="ctr">
                  <a:spcAft>
                    <a:spcPts val="600"/>
                  </a:spcAft>
                </a:pPr>
                <a:r>
                  <a:rPr lang="en-US" sz="1400" b="1" dirty="0">
                    <a:solidFill>
                      <a:schemeClr val="accent4"/>
                    </a:solidFill>
                  </a:rPr>
                  <a:t>21%</a:t>
                </a:r>
              </a:p>
              <a:p>
                <a:pPr algn="ctr"/>
                <a:r>
                  <a:rPr lang="en-US" sz="1200" dirty="0"/>
                  <a:t>Male</a:t>
                </a:r>
              </a:p>
            </p:txBody>
          </p:sp>
          <p:cxnSp>
            <p:nvCxnSpPr>
              <p:cNvPr id="16" name="Straight Connector 15">
                <a:extLst>
                  <a:ext uri="{FF2B5EF4-FFF2-40B4-BE49-F238E27FC236}">
                    <a16:creationId xmlns:a16="http://schemas.microsoft.com/office/drawing/2014/main" id="{419049F4-EA14-DA43-8E69-D76A7A6F8E3D}"/>
                  </a:ext>
                </a:extLst>
              </p:cNvPr>
              <p:cNvCxnSpPr>
                <a:cxnSpLocks/>
                <a:stCxn id="130" idx="4"/>
              </p:cNvCxnSpPr>
              <p:nvPr/>
            </p:nvCxnSpPr>
            <p:spPr>
              <a:xfrm flipH="1">
                <a:off x="6567243" y="4468722"/>
                <a:ext cx="1651" cy="34347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88284992-FEC5-0B48-B352-D1B30BD0F285}"/>
                  </a:ext>
                </a:extLst>
              </p:cNvPr>
              <p:cNvSpPr>
                <a:spLocks noChangeAspect="1"/>
              </p:cNvSpPr>
              <p:nvPr/>
            </p:nvSpPr>
            <p:spPr>
              <a:xfrm>
                <a:off x="6071081" y="3473097"/>
                <a:ext cx="995625" cy="995625"/>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3" name="Group 22">
              <a:extLst>
                <a:ext uri="{FF2B5EF4-FFF2-40B4-BE49-F238E27FC236}">
                  <a16:creationId xmlns:a16="http://schemas.microsoft.com/office/drawing/2014/main" id="{F67DC322-B852-B642-A175-BC8D794021E9}"/>
                </a:ext>
              </a:extLst>
            </p:cNvPr>
            <p:cNvGrpSpPr/>
            <p:nvPr/>
          </p:nvGrpSpPr>
          <p:grpSpPr>
            <a:xfrm>
              <a:off x="7300537" y="3514900"/>
              <a:ext cx="1371564" cy="1961208"/>
              <a:chOff x="7300537" y="3484123"/>
              <a:chExt cx="1371564" cy="1961208"/>
            </a:xfrm>
          </p:grpSpPr>
          <p:sp>
            <p:nvSpPr>
              <p:cNvPr id="143" name="TextBox 142">
                <a:extLst>
                  <a:ext uri="{FF2B5EF4-FFF2-40B4-BE49-F238E27FC236}">
                    <a16:creationId xmlns:a16="http://schemas.microsoft.com/office/drawing/2014/main" id="{5F3FA1AA-24D5-1B4D-8064-6C49CC11531C}"/>
                  </a:ext>
                </a:extLst>
              </p:cNvPr>
              <p:cNvSpPr txBox="1"/>
              <p:nvPr/>
            </p:nvSpPr>
            <p:spPr>
              <a:xfrm>
                <a:off x="7300537" y="4875944"/>
                <a:ext cx="1371564" cy="569387"/>
              </a:xfrm>
              <a:prstGeom prst="rect">
                <a:avLst/>
              </a:prstGeom>
              <a:noFill/>
            </p:spPr>
            <p:txBody>
              <a:bodyPr wrap="square" rtlCol="0">
                <a:spAutoFit/>
              </a:bodyPr>
              <a:lstStyle/>
              <a:p>
                <a:pPr algn="ctr">
                  <a:spcAft>
                    <a:spcPts val="600"/>
                  </a:spcAft>
                </a:pPr>
                <a:r>
                  <a:rPr lang="en-US" sz="1400" b="1" dirty="0">
                    <a:solidFill>
                      <a:schemeClr val="accent4"/>
                    </a:solidFill>
                  </a:rPr>
                  <a:t>20%</a:t>
                </a:r>
              </a:p>
              <a:p>
                <a:pPr algn="ctr"/>
                <a:r>
                  <a:rPr lang="en-US" sz="1200" dirty="0"/>
                  <a:t>Female</a:t>
                </a:r>
              </a:p>
            </p:txBody>
          </p:sp>
          <p:cxnSp>
            <p:nvCxnSpPr>
              <p:cNvPr id="146" name="Straight Connector 145">
                <a:extLst>
                  <a:ext uri="{FF2B5EF4-FFF2-40B4-BE49-F238E27FC236}">
                    <a16:creationId xmlns:a16="http://schemas.microsoft.com/office/drawing/2014/main" id="{B2D30439-C8E1-7B48-9EEB-7203EAB462E0}"/>
                  </a:ext>
                </a:extLst>
              </p:cNvPr>
              <p:cNvCxnSpPr>
                <a:cxnSpLocks/>
                <a:stCxn id="133" idx="4"/>
              </p:cNvCxnSpPr>
              <p:nvPr/>
            </p:nvCxnSpPr>
            <p:spPr>
              <a:xfrm>
                <a:off x="7986319" y="4432337"/>
                <a:ext cx="0" cy="37986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75BD9C01-5394-B343-9149-D58DCC2DDDA9}"/>
                  </a:ext>
                </a:extLst>
              </p:cNvPr>
              <p:cNvSpPr>
                <a:spLocks noChangeAspect="1"/>
              </p:cNvSpPr>
              <p:nvPr/>
            </p:nvSpPr>
            <p:spPr>
              <a:xfrm>
                <a:off x="7512212" y="3484123"/>
                <a:ext cx="948214" cy="948214"/>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38" name="Group 37">
              <a:extLst>
                <a:ext uri="{FF2B5EF4-FFF2-40B4-BE49-F238E27FC236}">
                  <a16:creationId xmlns:a16="http://schemas.microsoft.com/office/drawing/2014/main" id="{77B08F74-3D77-054B-994F-4C810213D687}"/>
                </a:ext>
              </a:extLst>
            </p:cNvPr>
            <p:cNvGrpSpPr/>
            <p:nvPr/>
          </p:nvGrpSpPr>
          <p:grpSpPr>
            <a:xfrm>
              <a:off x="9684032" y="3459777"/>
              <a:ext cx="1503135" cy="2016331"/>
              <a:chOff x="10026141" y="3459777"/>
              <a:chExt cx="1503135" cy="2016331"/>
            </a:xfrm>
          </p:grpSpPr>
          <p:sp>
            <p:nvSpPr>
              <p:cNvPr id="145" name="TextBox 144">
                <a:extLst>
                  <a:ext uri="{FF2B5EF4-FFF2-40B4-BE49-F238E27FC236}">
                    <a16:creationId xmlns:a16="http://schemas.microsoft.com/office/drawing/2014/main" id="{23A21EAC-3F17-2941-BBF8-133940244A8D}"/>
                  </a:ext>
                </a:extLst>
              </p:cNvPr>
              <p:cNvSpPr txBox="1"/>
              <p:nvPr/>
            </p:nvSpPr>
            <p:spPr>
              <a:xfrm>
                <a:off x="10026141" y="4906721"/>
                <a:ext cx="1503135" cy="569387"/>
              </a:xfrm>
              <a:prstGeom prst="rect">
                <a:avLst/>
              </a:prstGeom>
              <a:noFill/>
            </p:spPr>
            <p:txBody>
              <a:bodyPr wrap="square" rtlCol="0">
                <a:spAutoFit/>
              </a:bodyPr>
              <a:lstStyle/>
              <a:p>
                <a:pPr algn="ctr">
                  <a:spcAft>
                    <a:spcPts val="600"/>
                  </a:spcAft>
                </a:pPr>
                <a:r>
                  <a:rPr lang="en-US" sz="1400" b="1" dirty="0">
                    <a:solidFill>
                      <a:schemeClr val="accent4"/>
                    </a:solidFill>
                  </a:rPr>
                  <a:t>25%</a:t>
                </a:r>
              </a:p>
              <a:p>
                <a:pPr algn="ctr"/>
                <a:r>
                  <a:rPr lang="en-US" sz="1200" dirty="0"/>
                  <a:t>Less Than 40</a:t>
                </a:r>
              </a:p>
            </p:txBody>
          </p:sp>
          <p:cxnSp>
            <p:nvCxnSpPr>
              <p:cNvPr id="148" name="Straight Connector 147">
                <a:extLst>
                  <a:ext uri="{FF2B5EF4-FFF2-40B4-BE49-F238E27FC236}">
                    <a16:creationId xmlns:a16="http://schemas.microsoft.com/office/drawing/2014/main" id="{57B41A85-51BB-F04E-B1EC-464A2FAF831A}"/>
                  </a:ext>
                </a:extLst>
              </p:cNvPr>
              <p:cNvCxnSpPr>
                <a:cxnSpLocks/>
                <a:stCxn id="4" idx="4"/>
              </p:cNvCxnSpPr>
              <p:nvPr/>
            </p:nvCxnSpPr>
            <p:spPr>
              <a:xfrm>
                <a:off x="10777708" y="4645045"/>
                <a:ext cx="0" cy="19793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7476B3A-9850-3145-8B5C-F47F0AABC7C0}"/>
                  </a:ext>
                </a:extLst>
              </p:cNvPr>
              <p:cNvSpPr>
                <a:spLocks noChangeAspect="1"/>
              </p:cNvSpPr>
              <p:nvPr/>
            </p:nvSpPr>
            <p:spPr>
              <a:xfrm>
                <a:off x="10185074" y="3459777"/>
                <a:ext cx="1185268" cy="1185268"/>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25" name="Group 24">
              <a:extLst>
                <a:ext uri="{FF2B5EF4-FFF2-40B4-BE49-F238E27FC236}">
                  <a16:creationId xmlns:a16="http://schemas.microsoft.com/office/drawing/2014/main" id="{1E0749ED-B584-4A48-9F66-CE39BC360880}"/>
                </a:ext>
              </a:extLst>
            </p:cNvPr>
            <p:cNvGrpSpPr/>
            <p:nvPr/>
          </p:nvGrpSpPr>
          <p:grpSpPr>
            <a:xfrm>
              <a:off x="8468485" y="3679689"/>
              <a:ext cx="1371564" cy="1796419"/>
              <a:chOff x="8623286" y="3679689"/>
              <a:chExt cx="1371564" cy="1796419"/>
            </a:xfrm>
          </p:grpSpPr>
          <p:sp>
            <p:nvSpPr>
              <p:cNvPr id="144" name="TextBox 143">
                <a:extLst>
                  <a:ext uri="{FF2B5EF4-FFF2-40B4-BE49-F238E27FC236}">
                    <a16:creationId xmlns:a16="http://schemas.microsoft.com/office/drawing/2014/main" id="{E34F429F-52BF-C34E-ADB6-7AE9A0146E63}"/>
                  </a:ext>
                </a:extLst>
              </p:cNvPr>
              <p:cNvSpPr txBox="1"/>
              <p:nvPr/>
            </p:nvSpPr>
            <p:spPr>
              <a:xfrm>
                <a:off x="8623286" y="4875944"/>
                <a:ext cx="1371564" cy="600164"/>
              </a:xfrm>
              <a:prstGeom prst="rect">
                <a:avLst/>
              </a:prstGeom>
              <a:noFill/>
            </p:spPr>
            <p:txBody>
              <a:bodyPr wrap="square" rtlCol="0">
                <a:spAutoFit/>
              </a:bodyPr>
              <a:lstStyle/>
              <a:p>
                <a:pPr algn="ctr">
                  <a:spcBef>
                    <a:spcPts val="0"/>
                  </a:spcBef>
                  <a:spcAft>
                    <a:spcPts val="600"/>
                  </a:spcAft>
                </a:pPr>
                <a:r>
                  <a:rPr lang="en-US" sz="1600" b="1" dirty="0">
                    <a:solidFill>
                      <a:schemeClr val="accent4"/>
                    </a:solidFill>
                  </a:rPr>
                  <a:t>7%</a:t>
                </a:r>
              </a:p>
              <a:p>
                <a:pPr algn="ctr"/>
                <a:r>
                  <a:rPr lang="en-US" sz="1200" dirty="0"/>
                  <a:t>40+</a:t>
                </a:r>
              </a:p>
            </p:txBody>
          </p:sp>
          <p:cxnSp>
            <p:nvCxnSpPr>
              <p:cNvPr id="147" name="Straight Connector 146">
                <a:extLst>
                  <a:ext uri="{FF2B5EF4-FFF2-40B4-BE49-F238E27FC236}">
                    <a16:creationId xmlns:a16="http://schemas.microsoft.com/office/drawing/2014/main" id="{7F0CBE3F-D510-0C4A-9CEF-18BD135A9B7A}"/>
                  </a:ext>
                </a:extLst>
              </p:cNvPr>
              <p:cNvCxnSpPr>
                <a:cxnSpLocks/>
                <a:stCxn id="135" idx="4"/>
              </p:cNvCxnSpPr>
              <p:nvPr/>
            </p:nvCxnSpPr>
            <p:spPr>
              <a:xfrm flipH="1">
                <a:off x="9309068" y="4011564"/>
                <a:ext cx="1" cy="83141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F74B8ECA-BE50-8B4E-AFB0-C69EF4B9C620}"/>
                  </a:ext>
                </a:extLst>
              </p:cNvPr>
              <p:cNvSpPr>
                <a:spLocks noChangeAspect="1"/>
              </p:cNvSpPr>
              <p:nvPr/>
            </p:nvSpPr>
            <p:spPr>
              <a:xfrm>
                <a:off x="9143131" y="3679689"/>
                <a:ext cx="331875" cy="331875"/>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165521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10" presetClass="entr" presetSubtype="0" fill="hold"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E1DB4D0-762A-4E46-A71C-C9B7FEB44BE8}"/>
              </a:ext>
            </a:extLst>
          </p:cNvPr>
          <p:cNvSpPr/>
          <p:nvPr/>
        </p:nvSpPr>
        <p:spPr>
          <a:xfrm>
            <a:off x="9945031" y="2011685"/>
            <a:ext cx="368392" cy="354115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E8A4C1E-FFC8-574F-81AE-4DA1B3D5A0F3}"/>
              </a:ext>
            </a:extLst>
          </p:cNvPr>
          <p:cNvSpPr/>
          <p:nvPr/>
        </p:nvSpPr>
        <p:spPr>
          <a:xfrm>
            <a:off x="8752969" y="2011685"/>
            <a:ext cx="368392" cy="354115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F279DA8-AF5E-2843-8A66-3DBE574CF424}"/>
              </a:ext>
            </a:extLst>
          </p:cNvPr>
          <p:cNvSpPr/>
          <p:nvPr/>
        </p:nvSpPr>
        <p:spPr>
          <a:xfrm>
            <a:off x="7553523" y="2011685"/>
            <a:ext cx="368392" cy="354115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84B628B3-E8F6-B440-8046-D30E723DC8B2}"/>
              </a:ext>
            </a:extLst>
          </p:cNvPr>
          <p:cNvCxnSpPr>
            <a:cxnSpLocks/>
          </p:cNvCxnSpPr>
          <p:nvPr/>
        </p:nvCxnSpPr>
        <p:spPr>
          <a:xfrm>
            <a:off x="7747988" y="2568864"/>
            <a:ext cx="0" cy="1141977"/>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88A61BFA-0D2A-FE48-91E1-CB4947457A0F}"/>
              </a:ext>
            </a:extLst>
          </p:cNvPr>
          <p:cNvSpPr txBox="1"/>
          <p:nvPr/>
        </p:nvSpPr>
        <p:spPr>
          <a:xfrm>
            <a:off x="8909074" y="2872759"/>
            <a:ext cx="881548" cy="276999"/>
          </a:xfrm>
          <a:prstGeom prst="rect">
            <a:avLst/>
          </a:prstGeom>
          <a:noFill/>
          <a:ln>
            <a:noFill/>
          </a:ln>
        </p:spPr>
        <p:txBody>
          <a:bodyPr wrap="square" rtlCol="0">
            <a:spAutoFit/>
          </a:bodyPr>
          <a:lstStyle/>
          <a:p>
            <a:pPr algn="ctr"/>
            <a:r>
              <a:rPr lang="en-US" sz="1200" dirty="0">
                <a:latin typeface="+mn-lt"/>
              </a:rPr>
              <a:t>   15</a:t>
            </a:r>
          </a:p>
        </p:txBody>
      </p:sp>
      <p:sp>
        <p:nvSpPr>
          <p:cNvPr id="39" name="Rectangle 38">
            <a:extLst>
              <a:ext uri="{FF2B5EF4-FFF2-40B4-BE49-F238E27FC236}">
                <a16:creationId xmlns:a16="http://schemas.microsoft.com/office/drawing/2014/main" id="{92C70D0A-21B2-494F-B2FD-6AE46E5930C1}"/>
              </a:ext>
            </a:extLst>
          </p:cNvPr>
          <p:cNvSpPr/>
          <p:nvPr/>
        </p:nvSpPr>
        <p:spPr>
          <a:xfrm>
            <a:off x="4266027" y="2011685"/>
            <a:ext cx="368392" cy="354115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4197AB9-CF41-574A-80DB-A991C0966032}"/>
              </a:ext>
            </a:extLst>
          </p:cNvPr>
          <p:cNvSpPr/>
          <p:nvPr/>
        </p:nvSpPr>
        <p:spPr>
          <a:xfrm>
            <a:off x="3064644" y="2011685"/>
            <a:ext cx="368392" cy="354115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0EA5C57-1667-6340-8C1F-922E103DBFF5}"/>
              </a:ext>
            </a:extLst>
          </p:cNvPr>
          <p:cNvSpPr/>
          <p:nvPr/>
        </p:nvSpPr>
        <p:spPr>
          <a:xfrm>
            <a:off x="1880602" y="2011685"/>
            <a:ext cx="368392" cy="354115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967879-9FAF-E240-A5E2-75B4EA836E8E}"/>
              </a:ext>
            </a:extLst>
          </p:cNvPr>
          <p:cNvSpPr>
            <a:spLocks noGrp="1"/>
          </p:cNvSpPr>
          <p:nvPr>
            <p:ph type="title"/>
          </p:nvPr>
        </p:nvSpPr>
        <p:spPr/>
        <p:txBody>
          <a:bodyPr/>
          <a:lstStyle/>
          <a:p>
            <a:r>
              <a:rPr lang="en-US" dirty="0"/>
              <a:t>Impacts of Experience With Discrimination</a:t>
            </a:r>
          </a:p>
        </p:txBody>
      </p:sp>
      <p:sp>
        <p:nvSpPr>
          <p:cNvPr id="4" name="Slide Number Placeholder 3">
            <a:extLst>
              <a:ext uri="{FF2B5EF4-FFF2-40B4-BE49-F238E27FC236}">
                <a16:creationId xmlns:a16="http://schemas.microsoft.com/office/drawing/2014/main" id="{ADA9C2C7-A7F5-4C46-A351-8C547600FBD7}"/>
              </a:ext>
            </a:extLst>
          </p:cNvPr>
          <p:cNvSpPr>
            <a:spLocks noGrp="1"/>
          </p:cNvSpPr>
          <p:nvPr>
            <p:ph type="sldNum" sz="quarter" idx="11"/>
          </p:nvPr>
        </p:nvSpPr>
        <p:spPr/>
        <p:txBody>
          <a:bodyPr/>
          <a:lstStyle/>
          <a:p>
            <a:fld id="{59E3E2AC-ACB3-5544-BE29-32D30D23532C}" type="slidenum">
              <a:rPr lang="en-US" smtClean="0"/>
              <a:pPr/>
              <a:t>15</a:t>
            </a:fld>
            <a:r>
              <a:rPr lang="en-US" dirty="0"/>
              <a:t> </a:t>
            </a:r>
          </a:p>
        </p:txBody>
      </p:sp>
      <p:sp>
        <p:nvSpPr>
          <p:cNvPr id="28" name="TextBox 27">
            <a:extLst>
              <a:ext uri="{FF2B5EF4-FFF2-40B4-BE49-F238E27FC236}">
                <a16:creationId xmlns:a16="http://schemas.microsoft.com/office/drawing/2014/main" id="{66F64660-FE8F-3149-B228-A4892430E2FD}"/>
              </a:ext>
            </a:extLst>
          </p:cNvPr>
          <p:cNvSpPr txBox="1"/>
          <p:nvPr/>
        </p:nvSpPr>
        <p:spPr>
          <a:xfrm>
            <a:off x="10183644" y="2137661"/>
            <a:ext cx="675241" cy="276999"/>
          </a:xfrm>
          <a:prstGeom prst="rect">
            <a:avLst/>
          </a:prstGeom>
          <a:noFill/>
          <a:ln>
            <a:noFill/>
          </a:ln>
        </p:spPr>
        <p:txBody>
          <a:bodyPr wrap="square" rtlCol="0">
            <a:spAutoFit/>
          </a:bodyPr>
          <a:lstStyle/>
          <a:p>
            <a:pPr algn="ctr"/>
            <a:r>
              <a:rPr lang="en-US" sz="1200" dirty="0">
                <a:latin typeface="+mn-lt"/>
              </a:rPr>
              <a:t>  1</a:t>
            </a:r>
          </a:p>
        </p:txBody>
      </p:sp>
      <p:cxnSp>
        <p:nvCxnSpPr>
          <p:cNvPr id="31" name="Straight Connector 30">
            <a:extLst>
              <a:ext uri="{FF2B5EF4-FFF2-40B4-BE49-F238E27FC236}">
                <a16:creationId xmlns:a16="http://schemas.microsoft.com/office/drawing/2014/main" id="{06DA02C3-5529-044F-8C00-16965BE4DBAD}"/>
              </a:ext>
            </a:extLst>
          </p:cNvPr>
          <p:cNvCxnSpPr>
            <a:cxnSpLocks/>
          </p:cNvCxnSpPr>
          <p:nvPr/>
        </p:nvCxnSpPr>
        <p:spPr>
          <a:xfrm>
            <a:off x="6096000" y="1378039"/>
            <a:ext cx="0" cy="42612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D0F1DD-0AEA-BD48-85ED-79BA3B9A3BD0}"/>
              </a:ext>
            </a:extLst>
          </p:cNvPr>
          <p:cNvCxnSpPr>
            <a:cxnSpLocks/>
          </p:cNvCxnSpPr>
          <p:nvPr/>
        </p:nvCxnSpPr>
        <p:spPr>
          <a:xfrm>
            <a:off x="2060068" y="3708111"/>
            <a:ext cx="0" cy="117340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DCF77791-F779-834A-94BF-98DB8D864818}"/>
              </a:ext>
            </a:extLst>
          </p:cNvPr>
          <p:cNvCxnSpPr>
            <a:cxnSpLocks/>
          </p:cNvCxnSpPr>
          <p:nvPr/>
        </p:nvCxnSpPr>
        <p:spPr>
          <a:xfrm>
            <a:off x="3249300" y="3797366"/>
            <a:ext cx="0" cy="126122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8D6FA1FE-A52B-B94B-A789-7B4CFB828E5A}"/>
              </a:ext>
            </a:extLst>
          </p:cNvPr>
          <p:cNvCxnSpPr>
            <a:cxnSpLocks/>
          </p:cNvCxnSpPr>
          <p:nvPr/>
        </p:nvCxnSpPr>
        <p:spPr>
          <a:xfrm>
            <a:off x="4447863" y="3394491"/>
            <a:ext cx="0" cy="41788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DA9ADC7F-6ECF-2E46-AB63-57314D664949}"/>
              </a:ext>
            </a:extLst>
          </p:cNvPr>
          <p:cNvCxnSpPr>
            <a:cxnSpLocks/>
          </p:cNvCxnSpPr>
          <p:nvPr/>
        </p:nvCxnSpPr>
        <p:spPr>
          <a:xfrm>
            <a:off x="8937165" y="2412122"/>
            <a:ext cx="0" cy="1233364"/>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72" name="Group 71">
            <a:extLst>
              <a:ext uri="{FF2B5EF4-FFF2-40B4-BE49-F238E27FC236}">
                <a16:creationId xmlns:a16="http://schemas.microsoft.com/office/drawing/2014/main" id="{785FBE70-09A3-B546-9616-C5E105D32CDE}"/>
              </a:ext>
            </a:extLst>
          </p:cNvPr>
          <p:cNvGrpSpPr/>
          <p:nvPr/>
        </p:nvGrpSpPr>
        <p:grpSpPr>
          <a:xfrm>
            <a:off x="7802337" y="2548275"/>
            <a:ext cx="227781" cy="1186269"/>
            <a:chOff x="7808768" y="2789959"/>
            <a:chExt cx="227781" cy="1085851"/>
          </a:xfrm>
        </p:grpSpPr>
        <p:cxnSp>
          <p:nvCxnSpPr>
            <p:cNvPr id="66" name="Straight Connector 65">
              <a:extLst>
                <a:ext uri="{FF2B5EF4-FFF2-40B4-BE49-F238E27FC236}">
                  <a16:creationId xmlns:a16="http://schemas.microsoft.com/office/drawing/2014/main" id="{D19D9B84-45F6-9745-A45B-DB50242133CE}"/>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9A2360-D637-8744-A4DE-C3C4A18BFFB0}"/>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3377090-E1D7-854E-AE4E-46B0B487459E}"/>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09D3007E-BCDA-6449-850D-4599F234424D}"/>
              </a:ext>
            </a:extLst>
          </p:cNvPr>
          <p:cNvSpPr txBox="1"/>
          <p:nvPr/>
        </p:nvSpPr>
        <p:spPr>
          <a:xfrm>
            <a:off x="7683023" y="2991705"/>
            <a:ext cx="881548" cy="276999"/>
          </a:xfrm>
          <a:prstGeom prst="rect">
            <a:avLst/>
          </a:prstGeom>
          <a:noFill/>
          <a:ln>
            <a:noFill/>
          </a:ln>
        </p:spPr>
        <p:txBody>
          <a:bodyPr wrap="square" rtlCol="0">
            <a:spAutoFit/>
          </a:bodyPr>
          <a:lstStyle/>
          <a:p>
            <a:pPr algn="ctr"/>
            <a:r>
              <a:rPr lang="en-US" sz="1200" dirty="0">
                <a:latin typeface="+mn-lt"/>
              </a:rPr>
              <a:t>    14</a:t>
            </a:r>
          </a:p>
        </p:txBody>
      </p:sp>
      <p:grpSp>
        <p:nvGrpSpPr>
          <p:cNvPr id="73" name="Group 72">
            <a:extLst>
              <a:ext uri="{FF2B5EF4-FFF2-40B4-BE49-F238E27FC236}">
                <a16:creationId xmlns:a16="http://schemas.microsoft.com/office/drawing/2014/main" id="{F5E29092-F291-8C48-8FF1-60F23711BA00}"/>
              </a:ext>
            </a:extLst>
          </p:cNvPr>
          <p:cNvGrpSpPr/>
          <p:nvPr/>
        </p:nvGrpSpPr>
        <p:grpSpPr>
          <a:xfrm>
            <a:off x="9003492" y="2378177"/>
            <a:ext cx="227781" cy="1267309"/>
            <a:chOff x="7808768" y="2789959"/>
            <a:chExt cx="227781" cy="1085851"/>
          </a:xfrm>
        </p:grpSpPr>
        <p:cxnSp>
          <p:nvCxnSpPr>
            <p:cNvPr id="74" name="Straight Connector 73">
              <a:extLst>
                <a:ext uri="{FF2B5EF4-FFF2-40B4-BE49-F238E27FC236}">
                  <a16:creationId xmlns:a16="http://schemas.microsoft.com/office/drawing/2014/main" id="{C98914C4-D21B-3040-A504-8A254CF337FB}"/>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98C16EE-CFCD-C74C-B670-A86221988EA2}"/>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1EAF232-FB43-9847-8E8E-2DE5AC00057B}"/>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69E2C84-6278-8F4C-BF22-964C30A13B0A}"/>
              </a:ext>
            </a:extLst>
          </p:cNvPr>
          <p:cNvGrpSpPr/>
          <p:nvPr/>
        </p:nvGrpSpPr>
        <p:grpSpPr>
          <a:xfrm>
            <a:off x="10191777" y="2212296"/>
            <a:ext cx="227781" cy="100244"/>
            <a:chOff x="7808768" y="2789959"/>
            <a:chExt cx="227781" cy="1085851"/>
          </a:xfrm>
        </p:grpSpPr>
        <p:cxnSp>
          <p:nvCxnSpPr>
            <p:cNvPr id="78" name="Straight Connector 77">
              <a:extLst>
                <a:ext uri="{FF2B5EF4-FFF2-40B4-BE49-F238E27FC236}">
                  <a16:creationId xmlns:a16="http://schemas.microsoft.com/office/drawing/2014/main" id="{24ACE0B7-7B15-BE49-8137-25683BFB5576}"/>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FD6AB2-AA4B-B34C-8AF3-23D339D1E575}"/>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62E990B-3E0F-3146-9B5F-375D5855BB55}"/>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5" name="Triangle 9">
            <a:extLst>
              <a:ext uri="{FF2B5EF4-FFF2-40B4-BE49-F238E27FC236}">
                <a16:creationId xmlns:a16="http://schemas.microsoft.com/office/drawing/2014/main" id="{809642D9-268D-1946-BB1B-560FDC7BD7F7}"/>
              </a:ext>
            </a:extLst>
          </p:cNvPr>
          <p:cNvSpPr/>
          <p:nvPr/>
        </p:nvSpPr>
        <p:spPr>
          <a:xfrm>
            <a:off x="7971450" y="3070035"/>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Triangle 9">
            <a:extLst>
              <a:ext uri="{FF2B5EF4-FFF2-40B4-BE49-F238E27FC236}">
                <a16:creationId xmlns:a16="http://schemas.microsoft.com/office/drawing/2014/main" id="{2BBDC315-E0F5-EF48-92A1-92286B50AF00}"/>
              </a:ext>
            </a:extLst>
          </p:cNvPr>
          <p:cNvSpPr/>
          <p:nvPr/>
        </p:nvSpPr>
        <p:spPr>
          <a:xfrm>
            <a:off x="9171578" y="2964140"/>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Triangle 9">
            <a:extLst>
              <a:ext uri="{FF2B5EF4-FFF2-40B4-BE49-F238E27FC236}">
                <a16:creationId xmlns:a16="http://schemas.microsoft.com/office/drawing/2014/main" id="{5B12724D-5A30-4445-A5D0-3F84D2FCA4E2}"/>
              </a:ext>
            </a:extLst>
          </p:cNvPr>
          <p:cNvSpPr/>
          <p:nvPr/>
        </p:nvSpPr>
        <p:spPr>
          <a:xfrm>
            <a:off x="10361456" y="2219367"/>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1F3285B-9894-3642-AFBA-A806AF66850B}"/>
              </a:ext>
            </a:extLst>
          </p:cNvPr>
          <p:cNvSpPr txBox="1"/>
          <p:nvPr/>
        </p:nvSpPr>
        <p:spPr>
          <a:xfrm>
            <a:off x="3200470" y="4292299"/>
            <a:ext cx="881548" cy="276999"/>
          </a:xfrm>
          <a:prstGeom prst="rect">
            <a:avLst/>
          </a:prstGeom>
          <a:noFill/>
          <a:ln>
            <a:noFill/>
          </a:ln>
        </p:spPr>
        <p:txBody>
          <a:bodyPr wrap="square" rtlCol="0">
            <a:spAutoFit/>
          </a:bodyPr>
          <a:lstStyle/>
          <a:p>
            <a:pPr algn="ctr"/>
            <a:r>
              <a:rPr lang="en-US" sz="1200" dirty="0">
                <a:latin typeface="+mn-lt"/>
              </a:rPr>
              <a:t>   15</a:t>
            </a:r>
          </a:p>
        </p:txBody>
      </p:sp>
      <p:sp>
        <p:nvSpPr>
          <p:cNvPr id="101" name="TextBox 100">
            <a:extLst>
              <a:ext uri="{FF2B5EF4-FFF2-40B4-BE49-F238E27FC236}">
                <a16:creationId xmlns:a16="http://schemas.microsoft.com/office/drawing/2014/main" id="{8C38C327-ECA0-C34F-A464-C235106BEB40}"/>
              </a:ext>
            </a:extLst>
          </p:cNvPr>
          <p:cNvSpPr txBox="1"/>
          <p:nvPr/>
        </p:nvSpPr>
        <p:spPr>
          <a:xfrm>
            <a:off x="4486728" y="3457545"/>
            <a:ext cx="675241" cy="276999"/>
          </a:xfrm>
          <a:prstGeom prst="rect">
            <a:avLst/>
          </a:prstGeom>
          <a:noFill/>
          <a:ln>
            <a:noFill/>
          </a:ln>
        </p:spPr>
        <p:txBody>
          <a:bodyPr wrap="square" rtlCol="0">
            <a:spAutoFit/>
          </a:bodyPr>
          <a:lstStyle/>
          <a:p>
            <a:pPr algn="ctr"/>
            <a:r>
              <a:rPr lang="en-US" sz="1200" dirty="0">
                <a:latin typeface="+mn-lt"/>
              </a:rPr>
              <a:t>  5</a:t>
            </a:r>
          </a:p>
        </p:txBody>
      </p:sp>
      <p:grpSp>
        <p:nvGrpSpPr>
          <p:cNvPr id="102" name="Group 101">
            <a:extLst>
              <a:ext uri="{FF2B5EF4-FFF2-40B4-BE49-F238E27FC236}">
                <a16:creationId xmlns:a16="http://schemas.microsoft.com/office/drawing/2014/main" id="{DAE8183D-6F65-494D-B3E1-AB86E0B8F9AC}"/>
              </a:ext>
            </a:extLst>
          </p:cNvPr>
          <p:cNvGrpSpPr/>
          <p:nvPr/>
        </p:nvGrpSpPr>
        <p:grpSpPr>
          <a:xfrm>
            <a:off x="2115046" y="3707325"/>
            <a:ext cx="227781" cy="1180977"/>
            <a:chOff x="7808768" y="2789959"/>
            <a:chExt cx="227781" cy="1085851"/>
          </a:xfrm>
        </p:grpSpPr>
        <p:cxnSp>
          <p:nvCxnSpPr>
            <p:cNvPr id="103" name="Straight Connector 102">
              <a:extLst>
                <a:ext uri="{FF2B5EF4-FFF2-40B4-BE49-F238E27FC236}">
                  <a16:creationId xmlns:a16="http://schemas.microsoft.com/office/drawing/2014/main" id="{9A3EF75A-1925-CA49-8E32-C0B49BB46450}"/>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ACB5F3C-1343-1045-9D2D-426DBBF3C8EE}"/>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DB132AA-DE29-0045-A82A-49756253D13E}"/>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19A7697D-2E63-3142-9500-FC51879CBBA3}"/>
              </a:ext>
            </a:extLst>
          </p:cNvPr>
          <p:cNvSpPr txBox="1"/>
          <p:nvPr/>
        </p:nvSpPr>
        <p:spPr>
          <a:xfrm>
            <a:off x="2024615" y="4163079"/>
            <a:ext cx="852521" cy="276999"/>
          </a:xfrm>
          <a:prstGeom prst="rect">
            <a:avLst/>
          </a:prstGeom>
          <a:noFill/>
          <a:ln>
            <a:noFill/>
          </a:ln>
        </p:spPr>
        <p:txBody>
          <a:bodyPr wrap="square" rtlCol="0">
            <a:spAutoFit/>
          </a:bodyPr>
          <a:lstStyle/>
          <a:p>
            <a:pPr algn="ctr"/>
            <a:r>
              <a:rPr lang="en-US" sz="1200" dirty="0">
                <a:latin typeface="+mn-lt"/>
              </a:rPr>
              <a:t>    14</a:t>
            </a:r>
          </a:p>
        </p:txBody>
      </p:sp>
      <p:grpSp>
        <p:nvGrpSpPr>
          <p:cNvPr id="107" name="Group 106">
            <a:extLst>
              <a:ext uri="{FF2B5EF4-FFF2-40B4-BE49-F238E27FC236}">
                <a16:creationId xmlns:a16="http://schemas.microsoft.com/office/drawing/2014/main" id="{49A997E6-77A3-C74C-9D06-D06FD8D1A5E6}"/>
              </a:ext>
            </a:extLst>
          </p:cNvPr>
          <p:cNvGrpSpPr/>
          <p:nvPr/>
        </p:nvGrpSpPr>
        <p:grpSpPr>
          <a:xfrm>
            <a:off x="3295117" y="3797366"/>
            <a:ext cx="227781" cy="1263464"/>
            <a:chOff x="7808768" y="2789959"/>
            <a:chExt cx="227781" cy="1085851"/>
          </a:xfrm>
        </p:grpSpPr>
        <p:cxnSp>
          <p:nvCxnSpPr>
            <p:cNvPr id="108" name="Straight Connector 107">
              <a:extLst>
                <a:ext uri="{FF2B5EF4-FFF2-40B4-BE49-F238E27FC236}">
                  <a16:creationId xmlns:a16="http://schemas.microsoft.com/office/drawing/2014/main" id="{D7299B80-3C6F-6446-A8D8-8115DC6D7F2F}"/>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C3D7422-686F-DC45-AB5D-BD45A9C47A8A}"/>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845143F-4DD0-9749-B6C8-9BFE60C50434}"/>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1510D74B-AADF-4641-96F4-E7A051576AFF}"/>
              </a:ext>
            </a:extLst>
          </p:cNvPr>
          <p:cNvGrpSpPr/>
          <p:nvPr/>
        </p:nvGrpSpPr>
        <p:grpSpPr>
          <a:xfrm>
            <a:off x="4494861" y="3377617"/>
            <a:ext cx="227781" cy="437251"/>
            <a:chOff x="7808768" y="2789959"/>
            <a:chExt cx="227781" cy="1085851"/>
          </a:xfrm>
        </p:grpSpPr>
        <p:cxnSp>
          <p:nvCxnSpPr>
            <p:cNvPr id="112" name="Straight Connector 111">
              <a:extLst>
                <a:ext uri="{FF2B5EF4-FFF2-40B4-BE49-F238E27FC236}">
                  <a16:creationId xmlns:a16="http://schemas.microsoft.com/office/drawing/2014/main" id="{2EB3FD15-CF4C-9B47-AC19-26524644BB78}"/>
                </a:ext>
              </a:extLst>
            </p:cNvPr>
            <p:cNvCxnSpPr/>
            <p:nvPr/>
          </p:nvCxnSpPr>
          <p:spPr>
            <a:xfrm>
              <a:off x="7808768" y="2795154"/>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A6A9927-0088-8440-B148-0EF7F332EA0D}"/>
                </a:ext>
              </a:extLst>
            </p:cNvPr>
            <p:cNvCxnSpPr/>
            <p:nvPr/>
          </p:nvCxnSpPr>
          <p:spPr>
            <a:xfrm>
              <a:off x="7808768" y="3869632"/>
              <a:ext cx="22778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4124D8B-7626-AB49-B5BB-158289A23345}"/>
                </a:ext>
              </a:extLst>
            </p:cNvPr>
            <p:cNvCxnSpPr>
              <a:cxnSpLocks/>
            </p:cNvCxnSpPr>
            <p:nvPr/>
          </p:nvCxnSpPr>
          <p:spPr>
            <a:xfrm>
              <a:off x="8036549" y="2789959"/>
              <a:ext cx="0" cy="10858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5" name="Triangle 9">
            <a:extLst>
              <a:ext uri="{FF2B5EF4-FFF2-40B4-BE49-F238E27FC236}">
                <a16:creationId xmlns:a16="http://schemas.microsoft.com/office/drawing/2014/main" id="{DDEAB620-1370-3D44-A401-2FBCCA456455}"/>
              </a:ext>
            </a:extLst>
          </p:cNvPr>
          <p:cNvSpPr/>
          <p:nvPr/>
        </p:nvSpPr>
        <p:spPr>
          <a:xfrm>
            <a:off x="2284015" y="4241409"/>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Triangle 9">
            <a:extLst>
              <a:ext uri="{FF2B5EF4-FFF2-40B4-BE49-F238E27FC236}">
                <a16:creationId xmlns:a16="http://schemas.microsoft.com/office/drawing/2014/main" id="{FAB9B6FE-9D1F-AC48-B075-AC36CC2B9215}"/>
              </a:ext>
            </a:extLst>
          </p:cNvPr>
          <p:cNvSpPr/>
          <p:nvPr/>
        </p:nvSpPr>
        <p:spPr>
          <a:xfrm>
            <a:off x="3462974" y="4383680"/>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Triangle 9">
            <a:extLst>
              <a:ext uri="{FF2B5EF4-FFF2-40B4-BE49-F238E27FC236}">
                <a16:creationId xmlns:a16="http://schemas.microsoft.com/office/drawing/2014/main" id="{B4A55DBF-2CA5-2B4A-9B40-21988A8A0A92}"/>
              </a:ext>
            </a:extLst>
          </p:cNvPr>
          <p:cNvSpPr/>
          <p:nvPr/>
        </p:nvSpPr>
        <p:spPr>
          <a:xfrm>
            <a:off x="4664540" y="3545242"/>
            <a:ext cx="119824" cy="100244"/>
          </a:xfrm>
          <a:prstGeom prst="triangl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TextBox 120">
            <a:extLst>
              <a:ext uri="{FF2B5EF4-FFF2-40B4-BE49-F238E27FC236}">
                <a16:creationId xmlns:a16="http://schemas.microsoft.com/office/drawing/2014/main" id="{8F5E5607-CF4D-4F42-9943-41AA48C31331}"/>
              </a:ext>
            </a:extLst>
          </p:cNvPr>
          <p:cNvSpPr txBox="1"/>
          <p:nvPr/>
        </p:nvSpPr>
        <p:spPr>
          <a:xfrm>
            <a:off x="1068390" y="5968341"/>
            <a:ext cx="3241536" cy="276999"/>
          </a:xfrm>
          <a:prstGeom prst="rect">
            <a:avLst/>
          </a:prstGeom>
          <a:noFill/>
        </p:spPr>
        <p:txBody>
          <a:bodyPr wrap="square" rtlCol="0">
            <a:spAutoFit/>
          </a:bodyPr>
          <a:lstStyle/>
          <a:p>
            <a:r>
              <a:rPr lang="en-US" sz="1200" dirty="0">
                <a:solidFill>
                  <a:schemeClr val="tx1">
                    <a:lumMod val="65000"/>
                    <a:lumOff val="35000"/>
                  </a:schemeClr>
                </a:solidFill>
              </a:rPr>
              <a:t>Experienced discrimination in last 12 months:</a:t>
            </a:r>
          </a:p>
        </p:txBody>
      </p:sp>
      <p:sp>
        <p:nvSpPr>
          <p:cNvPr id="122" name="TextBox 121">
            <a:extLst>
              <a:ext uri="{FF2B5EF4-FFF2-40B4-BE49-F238E27FC236}">
                <a16:creationId xmlns:a16="http://schemas.microsoft.com/office/drawing/2014/main" id="{3317E0AB-9300-334D-92EE-452D05ACB7FB}"/>
              </a:ext>
            </a:extLst>
          </p:cNvPr>
          <p:cNvSpPr txBox="1"/>
          <p:nvPr/>
        </p:nvSpPr>
        <p:spPr>
          <a:xfrm>
            <a:off x="6798780" y="5968341"/>
            <a:ext cx="3241536" cy="276999"/>
          </a:xfrm>
          <a:prstGeom prst="rect">
            <a:avLst/>
          </a:prstGeom>
          <a:noFill/>
        </p:spPr>
        <p:txBody>
          <a:bodyPr wrap="square" rtlCol="0">
            <a:spAutoFit/>
          </a:bodyPr>
          <a:lstStyle/>
          <a:p>
            <a:r>
              <a:rPr lang="en-US" sz="1200" dirty="0">
                <a:solidFill>
                  <a:schemeClr val="tx1">
                    <a:lumMod val="65000"/>
                    <a:lumOff val="35000"/>
                  </a:schemeClr>
                </a:solidFill>
              </a:rPr>
              <a:t>Experienced discrimination in last 12 months:</a:t>
            </a:r>
          </a:p>
        </p:txBody>
      </p:sp>
      <p:graphicFrame>
        <p:nvGraphicFramePr>
          <p:cNvPr id="11" name="Chart 10">
            <a:extLst>
              <a:ext uri="{FF2B5EF4-FFF2-40B4-BE49-F238E27FC236}">
                <a16:creationId xmlns:a16="http://schemas.microsoft.com/office/drawing/2014/main" id="{5CC415D2-5BE2-714E-AC96-BAA6022115C5}"/>
              </a:ext>
            </a:extLst>
          </p:cNvPr>
          <p:cNvGraphicFramePr/>
          <p:nvPr>
            <p:extLst>
              <p:ext uri="{D42A27DB-BD31-4B8C-83A1-F6EECF244321}">
                <p14:modId xmlns:p14="http://schemas.microsoft.com/office/powerpoint/2010/main" val="4293230691"/>
              </p:ext>
            </p:extLst>
          </p:nvPr>
        </p:nvGraphicFramePr>
        <p:xfrm>
          <a:off x="1323538" y="1600200"/>
          <a:ext cx="3859645" cy="46242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a:extLst>
              <a:ext uri="{FF2B5EF4-FFF2-40B4-BE49-F238E27FC236}">
                <a16:creationId xmlns:a16="http://schemas.microsoft.com/office/drawing/2014/main" id="{4932B2D8-0711-2148-A1EE-19C1073134F6}"/>
              </a:ext>
            </a:extLst>
          </p:cNvPr>
          <p:cNvGraphicFramePr/>
          <p:nvPr>
            <p:extLst>
              <p:ext uri="{D42A27DB-BD31-4B8C-83A1-F6EECF244321}">
                <p14:modId xmlns:p14="http://schemas.microsoft.com/office/powerpoint/2010/main" val="1496766095"/>
              </p:ext>
            </p:extLst>
          </p:nvPr>
        </p:nvGraphicFramePr>
        <p:xfrm>
          <a:off x="7012125" y="1600200"/>
          <a:ext cx="3859645" cy="4624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2389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BBD492-695A-A448-8CA7-96A764C46BEE}"/>
              </a:ext>
            </a:extLst>
          </p:cNvPr>
          <p:cNvSpPr/>
          <p:nvPr/>
        </p:nvSpPr>
        <p:spPr>
          <a:xfrm>
            <a:off x="7211258" y="1593062"/>
            <a:ext cx="4980741" cy="4899812"/>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1CEB092-1684-524E-869E-5EB6D3EB2403}"/>
              </a:ext>
            </a:extLst>
          </p:cNvPr>
          <p:cNvSpPr>
            <a:spLocks noGrp="1"/>
          </p:cNvSpPr>
          <p:nvPr>
            <p:ph type="title"/>
          </p:nvPr>
        </p:nvSpPr>
        <p:spPr>
          <a:xfrm>
            <a:off x="0" y="0"/>
            <a:ext cx="12192000" cy="830997"/>
          </a:xfrm>
        </p:spPr>
        <p:txBody>
          <a:bodyPr/>
          <a:lstStyle/>
          <a:p>
            <a:r>
              <a:rPr lang="en-US" dirty="0"/>
              <a:t>Reporting Discrimination</a:t>
            </a:r>
          </a:p>
        </p:txBody>
      </p:sp>
      <p:sp>
        <p:nvSpPr>
          <p:cNvPr id="5" name="Text Placeholder 4">
            <a:extLst>
              <a:ext uri="{FF2B5EF4-FFF2-40B4-BE49-F238E27FC236}">
                <a16:creationId xmlns:a16="http://schemas.microsoft.com/office/drawing/2014/main" id="{6BB639A9-EAC4-C247-9110-A206FDB50C40}"/>
              </a:ext>
            </a:extLst>
          </p:cNvPr>
          <p:cNvSpPr>
            <a:spLocks noGrp="1"/>
          </p:cNvSpPr>
          <p:nvPr>
            <p:ph type="body" sz="quarter" idx="15"/>
          </p:nvPr>
        </p:nvSpPr>
        <p:spPr>
          <a:xfrm>
            <a:off x="0" y="850392"/>
            <a:ext cx="12192000" cy="723275"/>
          </a:xfrm>
        </p:spPr>
        <p:txBody>
          <a:bodyPr/>
          <a:lstStyle/>
          <a:p>
            <a:r>
              <a:rPr lang="en-US" dirty="0">
                <a:solidFill>
                  <a:schemeClr val="tx1"/>
                </a:solidFill>
              </a:rPr>
              <a:t>Reporting behavior is critically low — not surprising, considering that most employees are not fully confident in how concerns will be addressed.</a:t>
            </a:r>
          </a:p>
        </p:txBody>
      </p:sp>
      <p:sp>
        <p:nvSpPr>
          <p:cNvPr id="3" name="Slide Number Placeholder 2">
            <a:extLst>
              <a:ext uri="{FF2B5EF4-FFF2-40B4-BE49-F238E27FC236}">
                <a16:creationId xmlns:a16="http://schemas.microsoft.com/office/drawing/2014/main" id="{1E34BD15-70E1-B145-B8D4-F9D68EE4B74F}"/>
              </a:ext>
            </a:extLst>
          </p:cNvPr>
          <p:cNvSpPr>
            <a:spLocks noGrp="1"/>
          </p:cNvSpPr>
          <p:nvPr>
            <p:ph type="sldNum" sz="quarter" idx="16"/>
          </p:nvPr>
        </p:nvSpPr>
        <p:spPr/>
        <p:txBody>
          <a:bodyPr/>
          <a:lstStyle/>
          <a:p>
            <a:fld id="{59E3E2AC-ACB3-5544-BE29-32D30D23532C}" type="slidenum">
              <a:rPr lang="en-US" smtClean="0"/>
              <a:pPr/>
              <a:t>16</a:t>
            </a:fld>
            <a:r>
              <a:rPr lang="en-US" dirty="0"/>
              <a:t> </a:t>
            </a:r>
          </a:p>
        </p:txBody>
      </p:sp>
      <p:grpSp>
        <p:nvGrpSpPr>
          <p:cNvPr id="31" name="Group 30">
            <a:extLst>
              <a:ext uri="{FF2B5EF4-FFF2-40B4-BE49-F238E27FC236}">
                <a16:creationId xmlns:a16="http://schemas.microsoft.com/office/drawing/2014/main" id="{3702ED84-5AA9-E34E-8FCF-7C5A42319658}"/>
              </a:ext>
            </a:extLst>
          </p:cNvPr>
          <p:cNvGrpSpPr/>
          <p:nvPr/>
        </p:nvGrpSpPr>
        <p:grpSpPr>
          <a:xfrm>
            <a:off x="1692907" y="5514276"/>
            <a:ext cx="3859367" cy="386786"/>
            <a:chOff x="1825930" y="5514276"/>
            <a:chExt cx="3859367" cy="386786"/>
          </a:xfrm>
        </p:grpSpPr>
        <p:grpSp>
          <p:nvGrpSpPr>
            <p:cNvPr id="23" name="Group 22">
              <a:extLst>
                <a:ext uri="{FF2B5EF4-FFF2-40B4-BE49-F238E27FC236}">
                  <a16:creationId xmlns:a16="http://schemas.microsoft.com/office/drawing/2014/main" id="{D1D1CD64-77BF-3946-848C-E672ED582C17}"/>
                </a:ext>
              </a:extLst>
            </p:cNvPr>
            <p:cNvGrpSpPr/>
            <p:nvPr/>
          </p:nvGrpSpPr>
          <p:grpSpPr>
            <a:xfrm>
              <a:off x="1825930" y="5514276"/>
              <a:ext cx="1616482" cy="386786"/>
              <a:chOff x="498170" y="5843066"/>
              <a:chExt cx="1616482" cy="386786"/>
            </a:xfrm>
          </p:grpSpPr>
          <p:sp>
            <p:nvSpPr>
              <p:cNvPr id="14" name="TextBox 13">
                <a:extLst>
                  <a:ext uri="{FF2B5EF4-FFF2-40B4-BE49-F238E27FC236}">
                    <a16:creationId xmlns:a16="http://schemas.microsoft.com/office/drawing/2014/main" id="{6E1072BD-B3C8-4E4D-9327-0E1AF64E6458}"/>
                  </a:ext>
                </a:extLst>
              </p:cNvPr>
              <p:cNvSpPr txBox="1"/>
              <p:nvPr/>
            </p:nvSpPr>
            <p:spPr>
              <a:xfrm>
                <a:off x="819167" y="5918303"/>
                <a:ext cx="1295485" cy="276999"/>
              </a:xfrm>
              <a:prstGeom prst="rect">
                <a:avLst/>
              </a:prstGeom>
              <a:noFill/>
            </p:spPr>
            <p:txBody>
              <a:bodyPr wrap="square" rtlCol="0">
                <a:spAutoFit/>
              </a:bodyPr>
              <a:lstStyle/>
              <a:p>
                <a:r>
                  <a:rPr lang="en-US" sz="1200" dirty="0">
                    <a:solidFill>
                      <a:schemeClr val="tx2"/>
                    </a:solidFill>
                    <a:latin typeface="+mn-lt"/>
                  </a:rPr>
                  <a:t>Strongly agree</a:t>
                </a:r>
              </a:p>
            </p:txBody>
          </p:sp>
          <p:pic>
            <p:nvPicPr>
              <p:cNvPr id="16" name="Graphic 15" descr="User with solid fill">
                <a:extLst>
                  <a:ext uri="{FF2B5EF4-FFF2-40B4-BE49-F238E27FC236}">
                    <a16:creationId xmlns:a16="http://schemas.microsoft.com/office/drawing/2014/main" id="{B847E286-0C03-5F41-BB10-484C885D107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8170" y="5843066"/>
                <a:ext cx="386786" cy="386786"/>
              </a:xfrm>
              <a:prstGeom prst="rect">
                <a:avLst/>
              </a:prstGeom>
            </p:spPr>
          </p:pic>
        </p:grpSp>
        <p:grpSp>
          <p:nvGrpSpPr>
            <p:cNvPr id="24" name="Group 23">
              <a:extLst>
                <a:ext uri="{FF2B5EF4-FFF2-40B4-BE49-F238E27FC236}">
                  <a16:creationId xmlns:a16="http://schemas.microsoft.com/office/drawing/2014/main" id="{8A0DFB65-63E9-054A-B02E-5C5135613A89}"/>
                </a:ext>
              </a:extLst>
            </p:cNvPr>
            <p:cNvGrpSpPr/>
            <p:nvPr/>
          </p:nvGrpSpPr>
          <p:grpSpPr>
            <a:xfrm>
              <a:off x="3641717" y="5515645"/>
              <a:ext cx="2043580" cy="384048"/>
              <a:chOff x="2313957" y="5844435"/>
              <a:chExt cx="2043580" cy="384048"/>
            </a:xfrm>
          </p:grpSpPr>
          <p:sp>
            <p:nvSpPr>
              <p:cNvPr id="15" name="TextBox 14">
                <a:extLst>
                  <a:ext uri="{FF2B5EF4-FFF2-40B4-BE49-F238E27FC236}">
                    <a16:creationId xmlns:a16="http://schemas.microsoft.com/office/drawing/2014/main" id="{214357F7-6C83-B644-A3B5-BC22DEF9D19F}"/>
                  </a:ext>
                </a:extLst>
              </p:cNvPr>
              <p:cNvSpPr txBox="1"/>
              <p:nvPr/>
            </p:nvSpPr>
            <p:spPr>
              <a:xfrm>
                <a:off x="2645766" y="5926016"/>
                <a:ext cx="1711771" cy="276999"/>
              </a:xfrm>
              <a:prstGeom prst="rect">
                <a:avLst/>
              </a:prstGeom>
              <a:noFill/>
            </p:spPr>
            <p:txBody>
              <a:bodyPr wrap="square" rtlCol="0">
                <a:spAutoFit/>
              </a:bodyPr>
              <a:lstStyle/>
              <a:p>
                <a:r>
                  <a:rPr lang="en-US" sz="1200" dirty="0">
                    <a:solidFill>
                      <a:schemeClr val="tx2"/>
                    </a:solidFill>
                    <a:latin typeface="+mn-lt"/>
                  </a:rPr>
                  <a:t>Do not strongly agree</a:t>
                </a:r>
              </a:p>
            </p:txBody>
          </p:sp>
          <p:pic>
            <p:nvPicPr>
              <p:cNvPr id="17" name="Graphic 16" descr="User with solid fill">
                <a:extLst>
                  <a:ext uri="{FF2B5EF4-FFF2-40B4-BE49-F238E27FC236}">
                    <a16:creationId xmlns:a16="http://schemas.microsoft.com/office/drawing/2014/main" id="{905362A4-CAF1-854A-9D73-239A0E01EB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3957" y="5844435"/>
                <a:ext cx="384048" cy="384048"/>
              </a:xfrm>
              <a:prstGeom prst="rect">
                <a:avLst/>
              </a:prstGeom>
            </p:spPr>
          </p:pic>
        </p:grpSp>
      </p:grpSp>
      <p:sp>
        <p:nvSpPr>
          <p:cNvPr id="18" name="TextBox 17">
            <a:extLst>
              <a:ext uri="{FF2B5EF4-FFF2-40B4-BE49-F238E27FC236}">
                <a16:creationId xmlns:a16="http://schemas.microsoft.com/office/drawing/2014/main" id="{ABC50529-67BA-6B4A-ACF4-F3F3C29072EA}"/>
              </a:ext>
            </a:extLst>
          </p:cNvPr>
          <p:cNvSpPr txBox="1"/>
          <p:nvPr/>
        </p:nvSpPr>
        <p:spPr>
          <a:xfrm>
            <a:off x="902250" y="1903837"/>
            <a:ext cx="5440680" cy="646331"/>
          </a:xfrm>
          <a:prstGeom prst="rect">
            <a:avLst/>
          </a:prstGeom>
          <a:noFill/>
        </p:spPr>
        <p:txBody>
          <a:bodyPr wrap="square" rtlCol="0">
            <a:spAutoFit/>
          </a:bodyPr>
          <a:lstStyle/>
          <a:p>
            <a:pPr algn="ctr"/>
            <a:r>
              <a:rPr lang="en-US" dirty="0">
                <a:latin typeface="+mn-lt"/>
              </a:rPr>
              <a:t>About 1 in 3 employees are confident in how their employer would address key concerns.</a:t>
            </a:r>
          </a:p>
        </p:txBody>
      </p:sp>
      <p:sp>
        <p:nvSpPr>
          <p:cNvPr id="19" name="TextBox 18">
            <a:extLst>
              <a:ext uri="{FF2B5EF4-FFF2-40B4-BE49-F238E27FC236}">
                <a16:creationId xmlns:a16="http://schemas.microsoft.com/office/drawing/2014/main" id="{61DC4C76-5D9B-D14A-9FDA-E683D6EE5D7E}"/>
              </a:ext>
            </a:extLst>
          </p:cNvPr>
          <p:cNvSpPr txBox="1"/>
          <p:nvPr/>
        </p:nvSpPr>
        <p:spPr>
          <a:xfrm>
            <a:off x="7826257" y="2220288"/>
            <a:ext cx="3884668" cy="3139321"/>
          </a:xfrm>
          <a:prstGeom prst="rect">
            <a:avLst/>
          </a:prstGeom>
          <a:noFill/>
        </p:spPr>
        <p:txBody>
          <a:bodyPr wrap="square" rtlCol="0">
            <a:spAutoFit/>
          </a:bodyPr>
          <a:lstStyle/>
          <a:p>
            <a:pPr algn="ctr"/>
            <a:r>
              <a:rPr lang="en-US" sz="2400" dirty="0">
                <a:solidFill>
                  <a:schemeClr val="bg1"/>
                </a:solidFill>
                <a:latin typeface="+mn-lt"/>
              </a:rPr>
              <a:t>Only</a:t>
            </a:r>
          </a:p>
          <a:p>
            <a:pPr algn="ctr">
              <a:spcBef>
                <a:spcPts val="1800"/>
              </a:spcBef>
              <a:spcAft>
                <a:spcPts val="1800"/>
              </a:spcAft>
            </a:pPr>
            <a:r>
              <a:rPr lang="en-US" sz="2400" dirty="0">
                <a:solidFill>
                  <a:schemeClr val="bg1"/>
                </a:solidFill>
                <a:latin typeface="+mn-lt"/>
              </a:rPr>
              <a:t>               of employees </a:t>
            </a:r>
          </a:p>
          <a:p>
            <a:pPr algn="ctr"/>
            <a:r>
              <a:rPr lang="en-US" sz="2400" dirty="0">
                <a:solidFill>
                  <a:schemeClr val="bg1"/>
                </a:solidFill>
                <a:latin typeface="+mn-lt"/>
              </a:rPr>
              <a:t>who report witnessing some sort of racially insensitive or discriminatory behavior say they reported it. </a:t>
            </a:r>
          </a:p>
        </p:txBody>
      </p:sp>
      <p:grpSp>
        <p:nvGrpSpPr>
          <p:cNvPr id="33" name="Group 32">
            <a:extLst>
              <a:ext uri="{FF2B5EF4-FFF2-40B4-BE49-F238E27FC236}">
                <a16:creationId xmlns:a16="http://schemas.microsoft.com/office/drawing/2014/main" id="{F0191ADE-A901-7846-AAC0-E8EF5D7159B5}"/>
              </a:ext>
            </a:extLst>
          </p:cNvPr>
          <p:cNvGrpSpPr/>
          <p:nvPr/>
        </p:nvGrpSpPr>
        <p:grpSpPr>
          <a:xfrm>
            <a:off x="407189" y="2951175"/>
            <a:ext cx="2733399" cy="2164193"/>
            <a:chOff x="407189" y="2951175"/>
            <a:chExt cx="2733399" cy="2164193"/>
          </a:xfrm>
        </p:grpSpPr>
        <p:grpSp>
          <p:nvGrpSpPr>
            <p:cNvPr id="22" name="Group 21">
              <a:extLst>
                <a:ext uri="{FF2B5EF4-FFF2-40B4-BE49-F238E27FC236}">
                  <a16:creationId xmlns:a16="http://schemas.microsoft.com/office/drawing/2014/main" id="{C6E79036-04FC-BA47-A5BE-5CAE6569256E}"/>
                </a:ext>
              </a:extLst>
            </p:cNvPr>
            <p:cNvGrpSpPr/>
            <p:nvPr/>
          </p:nvGrpSpPr>
          <p:grpSpPr>
            <a:xfrm>
              <a:off x="407189" y="4105302"/>
              <a:ext cx="2733399" cy="1010066"/>
              <a:chOff x="865391" y="3272411"/>
              <a:chExt cx="2733399" cy="1010066"/>
            </a:xfrm>
          </p:grpSpPr>
          <p:pic>
            <p:nvPicPr>
              <p:cNvPr id="6" name="Graphic 5" descr="User with solid fill">
                <a:extLst>
                  <a:ext uri="{FF2B5EF4-FFF2-40B4-BE49-F238E27FC236}">
                    <a16:creationId xmlns:a16="http://schemas.microsoft.com/office/drawing/2014/main" id="{B5A2001E-31D1-7B46-87A9-4CC7F76F4D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391" y="3274816"/>
                <a:ext cx="1007661" cy="1007661"/>
              </a:xfrm>
              <a:prstGeom prst="rect">
                <a:avLst/>
              </a:prstGeom>
            </p:spPr>
          </p:pic>
          <p:pic>
            <p:nvPicPr>
              <p:cNvPr id="7" name="Graphic 6" descr="User with solid fill">
                <a:extLst>
                  <a:ext uri="{FF2B5EF4-FFF2-40B4-BE49-F238E27FC236}">
                    <a16:creationId xmlns:a16="http://schemas.microsoft.com/office/drawing/2014/main" id="{70E5B8C3-2D27-7A4C-B1FD-642AAE8302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8260" y="3272412"/>
                <a:ext cx="1007661" cy="1007661"/>
              </a:xfrm>
              <a:prstGeom prst="rect">
                <a:avLst/>
              </a:prstGeom>
            </p:spPr>
          </p:pic>
          <p:pic>
            <p:nvPicPr>
              <p:cNvPr id="8" name="Graphic 7" descr="User with solid fill">
                <a:extLst>
                  <a:ext uri="{FF2B5EF4-FFF2-40B4-BE49-F238E27FC236}">
                    <a16:creationId xmlns:a16="http://schemas.microsoft.com/office/drawing/2014/main" id="{6499D31F-7E67-124B-9866-7F9D84C529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1129" y="3272411"/>
                <a:ext cx="1007661" cy="1007661"/>
              </a:xfrm>
              <a:prstGeom prst="rect">
                <a:avLst/>
              </a:prstGeom>
            </p:spPr>
          </p:pic>
        </p:grpSp>
        <p:sp>
          <p:nvSpPr>
            <p:cNvPr id="9" name="TextBox 8">
              <a:extLst>
                <a:ext uri="{FF2B5EF4-FFF2-40B4-BE49-F238E27FC236}">
                  <a16:creationId xmlns:a16="http://schemas.microsoft.com/office/drawing/2014/main" id="{1ABB56FB-9426-1F44-AC00-6C4603B07BFB}"/>
                </a:ext>
              </a:extLst>
            </p:cNvPr>
            <p:cNvSpPr txBox="1"/>
            <p:nvPr/>
          </p:nvSpPr>
          <p:spPr>
            <a:xfrm>
              <a:off x="527458" y="2951175"/>
              <a:ext cx="2492861" cy="954107"/>
            </a:xfrm>
            <a:prstGeom prst="rect">
              <a:avLst/>
            </a:prstGeom>
            <a:noFill/>
          </p:spPr>
          <p:txBody>
            <a:bodyPr wrap="square" rtlCol="0">
              <a:spAutoFit/>
            </a:bodyPr>
            <a:lstStyle/>
            <a:p>
              <a:pPr algn="ctr"/>
              <a:r>
                <a:rPr lang="en-US" sz="1400" dirty="0">
                  <a:latin typeface="+mn-lt"/>
                </a:rPr>
                <a:t>“If I raised a concern about </a:t>
              </a:r>
              <a:r>
                <a:rPr lang="en-US" sz="1400" b="1" dirty="0">
                  <a:solidFill>
                    <a:schemeClr val="accent4"/>
                  </a:solidFill>
                  <a:latin typeface="+mn-lt"/>
                </a:rPr>
                <a:t>how I am treated</a:t>
              </a:r>
              <a:r>
                <a:rPr lang="en-US" sz="1400" dirty="0">
                  <a:latin typeface="+mn-lt"/>
                </a:rPr>
                <a:t>, I am confident my employer would do what is right.”</a:t>
              </a:r>
            </a:p>
          </p:txBody>
        </p:sp>
      </p:grpSp>
      <p:grpSp>
        <p:nvGrpSpPr>
          <p:cNvPr id="32" name="Group 31">
            <a:extLst>
              <a:ext uri="{FF2B5EF4-FFF2-40B4-BE49-F238E27FC236}">
                <a16:creationId xmlns:a16="http://schemas.microsoft.com/office/drawing/2014/main" id="{EB1946A2-E8D9-3D4F-B50F-CB9768A62498}"/>
              </a:ext>
            </a:extLst>
          </p:cNvPr>
          <p:cNvGrpSpPr/>
          <p:nvPr/>
        </p:nvGrpSpPr>
        <p:grpSpPr>
          <a:xfrm>
            <a:off x="4104592" y="2951174"/>
            <a:ext cx="2733399" cy="2164194"/>
            <a:chOff x="4104592" y="2951174"/>
            <a:chExt cx="2733399" cy="2164194"/>
          </a:xfrm>
        </p:grpSpPr>
        <p:sp>
          <p:nvSpPr>
            <p:cNvPr id="13" name="TextBox 12">
              <a:extLst>
                <a:ext uri="{FF2B5EF4-FFF2-40B4-BE49-F238E27FC236}">
                  <a16:creationId xmlns:a16="http://schemas.microsoft.com/office/drawing/2014/main" id="{4F1538C7-9811-1C4F-A6D4-29E8091D204B}"/>
                </a:ext>
              </a:extLst>
            </p:cNvPr>
            <p:cNvSpPr txBox="1"/>
            <p:nvPr/>
          </p:nvSpPr>
          <p:spPr>
            <a:xfrm>
              <a:off x="4114906" y="2951174"/>
              <a:ext cx="2712770" cy="954107"/>
            </a:xfrm>
            <a:prstGeom prst="rect">
              <a:avLst/>
            </a:prstGeom>
            <a:noFill/>
          </p:spPr>
          <p:txBody>
            <a:bodyPr wrap="square" rtlCol="0">
              <a:spAutoFit/>
            </a:bodyPr>
            <a:lstStyle/>
            <a:p>
              <a:pPr algn="ctr"/>
              <a:r>
                <a:rPr lang="en-US" sz="1400" dirty="0">
                  <a:latin typeface="+mn-lt"/>
                </a:rPr>
                <a:t>“If I raised a concern about </a:t>
              </a:r>
              <a:r>
                <a:rPr lang="en-US" sz="1400" b="1" dirty="0">
                  <a:solidFill>
                    <a:schemeClr val="accent4"/>
                  </a:solidFill>
                  <a:latin typeface="+mn-lt"/>
                </a:rPr>
                <a:t>ethics and integrity</a:t>
              </a:r>
              <a:r>
                <a:rPr lang="en-US" sz="1400" dirty="0">
                  <a:latin typeface="+mn-lt"/>
                </a:rPr>
                <a:t>, I am confident my employer would what is right.”</a:t>
              </a:r>
            </a:p>
          </p:txBody>
        </p:sp>
        <p:grpSp>
          <p:nvGrpSpPr>
            <p:cNvPr id="25" name="Group 24">
              <a:extLst>
                <a:ext uri="{FF2B5EF4-FFF2-40B4-BE49-F238E27FC236}">
                  <a16:creationId xmlns:a16="http://schemas.microsoft.com/office/drawing/2014/main" id="{F93F5A11-3D98-5B44-8AFB-9228640E442B}"/>
                </a:ext>
              </a:extLst>
            </p:cNvPr>
            <p:cNvGrpSpPr/>
            <p:nvPr/>
          </p:nvGrpSpPr>
          <p:grpSpPr>
            <a:xfrm>
              <a:off x="4104592" y="4105302"/>
              <a:ext cx="2733399" cy="1010066"/>
              <a:chOff x="865391" y="3272411"/>
              <a:chExt cx="2733399" cy="1010066"/>
            </a:xfrm>
          </p:grpSpPr>
          <p:pic>
            <p:nvPicPr>
              <p:cNvPr id="26" name="Graphic 25" descr="User with solid fill">
                <a:extLst>
                  <a:ext uri="{FF2B5EF4-FFF2-40B4-BE49-F238E27FC236}">
                    <a16:creationId xmlns:a16="http://schemas.microsoft.com/office/drawing/2014/main" id="{074DC9F2-0C1D-184E-A1EB-9E165B0B35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391" y="3274816"/>
                <a:ext cx="1007661" cy="1007661"/>
              </a:xfrm>
              <a:prstGeom prst="rect">
                <a:avLst/>
              </a:prstGeom>
            </p:spPr>
          </p:pic>
          <p:pic>
            <p:nvPicPr>
              <p:cNvPr id="27" name="Graphic 26" descr="User with solid fill">
                <a:extLst>
                  <a:ext uri="{FF2B5EF4-FFF2-40B4-BE49-F238E27FC236}">
                    <a16:creationId xmlns:a16="http://schemas.microsoft.com/office/drawing/2014/main" id="{4A762E6B-92E3-864A-BC1C-FCF694342F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8260" y="3272412"/>
                <a:ext cx="1007661" cy="1007661"/>
              </a:xfrm>
              <a:prstGeom prst="rect">
                <a:avLst/>
              </a:prstGeom>
            </p:spPr>
          </p:pic>
          <p:pic>
            <p:nvPicPr>
              <p:cNvPr id="28" name="Graphic 27" descr="User with solid fill">
                <a:extLst>
                  <a:ext uri="{FF2B5EF4-FFF2-40B4-BE49-F238E27FC236}">
                    <a16:creationId xmlns:a16="http://schemas.microsoft.com/office/drawing/2014/main" id="{AFFDDE6A-58AF-9E4A-8BFD-10FED4C239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1129" y="3272411"/>
                <a:ext cx="1007661" cy="1007661"/>
              </a:xfrm>
              <a:prstGeom prst="rect">
                <a:avLst/>
              </a:prstGeom>
            </p:spPr>
          </p:pic>
        </p:grpSp>
      </p:grpSp>
      <p:cxnSp>
        <p:nvCxnSpPr>
          <p:cNvPr id="29" name="Straight Connector 28">
            <a:extLst>
              <a:ext uri="{FF2B5EF4-FFF2-40B4-BE49-F238E27FC236}">
                <a16:creationId xmlns:a16="http://schemas.microsoft.com/office/drawing/2014/main" id="{5BB55461-7015-174A-B287-787028543A6A}"/>
              </a:ext>
            </a:extLst>
          </p:cNvPr>
          <p:cNvCxnSpPr>
            <a:cxnSpLocks/>
          </p:cNvCxnSpPr>
          <p:nvPr/>
        </p:nvCxnSpPr>
        <p:spPr>
          <a:xfrm>
            <a:off x="3622590" y="2859110"/>
            <a:ext cx="0" cy="225385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FC5171C-56DE-AF4B-AFE5-3B62E6865743}"/>
              </a:ext>
            </a:extLst>
          </p:cNvPr>
          <p:cNvSpPr txBox="1"/>
          <p:nvPr/>
        </p:nvSpPr>
        <p:spPr>
          <a:xfrm>
            <a:off x="7826257" y="2525189"/>
            <a:ext cx="1755625" cy="1015663"/>
          </a:xfrm>
          <a:prstGeom prst="rect">
            <a:avLst/>
          </a:prstGeom>
          <a:noFill/>
        </p:spPr>
        <p:txBody>
          <a:bodyPr wrap="square" rtlCol="0">
            <a:spAutoFit/>
          </a:bodyPr>
          <a:lstStyle/>
          <a:p>
            <a:r>
              <a:rPr lang="en-US" sz="6000" dirty="0">
                <a:solidFill>
                  <a:schemeClr val="accent6"/>
                </a:solidFill>
              </a:rPr>
              <a:t>48%</a:t>
            </a:r>
            <a:endParaRPr lang="en-US" sz="6000" dirty="0">
              <a:latin typeface="+mn-lt"/>
            </a:endParaRPr>
          </a:p>
        </p:txBody>
      </p:sp>
    </p:spTree>
    <p:extLst>
      <p:ext uri="{BB962C8B-B14F-4D97-AF65-F5344CB8AC3E}">
        <p14:creationId xmlns:p14="http://schemas.microsoft.com/office/powerpoint/2010/main" val="102087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A488-3F18-B042-98E1-0F46E3484CB2}"/>
              </a:ext>
            </a:extLst>
          </p:cNvPr>
          <p:cNvSpPr>
            <a:spLocks noGrp="1"/>
          </p:cNvSpPr>
          <p:nvPr>
            <p:ph type="ctrTitle"/>
          </p:nvPr>
        </p:nvSpPr>
        <p:spPr>
          <a:xfrm>
            <a:off x="0" y="927463"/>
            <a:ext cx="4873669" cy="1323439"/>
          </a:xfrm>
        </p:spPr>
        <p:txBody>
          <a:bodyPr/>
          <a:lstStyle/>
          <a:p>
            <a:r>
              <a:rPr lang="en-US" dirty="0"/>
              <a:t>Manager Preparedness </a:t>
            </a:r>
          </a:p>
        </p:txBody>
      </p:sp>
      <p:sp>
        <p:nvSpPr>
          <p:cNvPr id="3" name="Subtitle 2">
            <a:extLst>
              <a:ext uri="{FF2B5EF4-FFF2-40B4-BE49-F238E27FC236}">
                <a16:creationId xmlns:a16="http://schemas.microsoft.com/office/drawing/2014/main" id="{AE486E1E-3A23-BE49-962C-E49FE9A51373}"/>
              </a:ext>
            </a:extLst>
          </p:cNvPr>
          <p:cNvSpPr>
            <a:spLocks noGrp="1"/>
          </p:cNvSpPr>
          <p:nvPr>
            <p:ph type="subTitle" idx="1"/>
          </p:nvPr>
        </p:nvSpPr>
        <p:spPr/>
        <p:txBody>
          <a:bodyPr/>
          <a:lstStyle/>
          <a:p>
            <a:r>
              <a:rPr lang="en-US" dirty="0"/>
              <a:t>MANAGER DEVELOPMENT</a:t>
            </a:r>
          </a:p>
        </p:txBody>
      </p:sp>
      <p:sp>
        <p:nvSpPr>
          <p:cNvPr id="4" name="Slide Number Placeholder 3">
            <a:extLst>
              <a:ext uri="{FF2B5EF4-FFF2-40B4-BE49-F238E27FC236}">
                <a16:creationId xmlns:a16="http://schemas.microsoft.com/office/drawing/2014/main" id="{7F5C69CE-E4C5-E849-8019-41BAA410168E}"/>
              </a:ext>
            </a:extLst>
          </p:cNvPr>
          <p:cNvSpPr>
            <a:spLocks noGrp="1"/>
          </p:cNvSpPr>
          <p:nvPr>
            <p:ph type="sldNum" sz="quarter" idx="11"/>
          </p:nvPr>
        </p:nvSpPr>
        <p:spPr/>
        <p:txBody>
          <a:bodyPr/>
          <a:lstStyle/>
          <a:p>
            <a:fld id="{59E3E2AC-ACB3-5544-BE29-32D30D23532C}" type="slidenum">
              <a:rPr lang="en-US" smtClean="0"/>
              <a:pPr/>
              <a:t>17</a:t>
            </a:fld>
            <a:r>
              <a:rPr lang="en-US" dirty="0"/>
              <a:t> </a:t>
            </a:r>
          </a:p>
        </p:txBody>
      </p:sp>
    </p:spTree>
    <p:extLst>
      <p:ext uri="{BB962C8B-B14F-4D97-AF65-F5344CB8AC3E}">
        <p14:creationId xmlns:p14="http://schemas.microsoft.com/office/powerpoint/2010/main" val="391465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B741-14EF-CA41-B41B-B89FB4F347A8}"/>
              </a:ext>
            </a:extLst>
          </p:cNvPr>
          <p:cNvSpPr>
            <a:spLocks noGrp="1"/>
          </p:cNvSpPr>
          <p:nvPr>
            <p:ph type="title"/>
          </p:nvPr>
        </p:nvSpPr>
        <p:spPr>
          <a:xfrm>
            <a:off x="0" y="0"/>
            <a:ext cx="12192000" cy="969496"/>
          </a:xfrm>
        </p:spPr>
        <p:txBody>
          <a:bodyPr/>
          <a:lstStyle/>
          <a:p>
            <a:r>
              <a:rPr lang="en-US" dirty="0"/>
              <a:t>Feeling Prepared to Have Meaningful Conversations</a:t>
            </a:r>
          </a:p>
        </p:txBody>
      </p:sp>
      <p:sp>
        <p:nvSpPr>
          <p:cNvPr id="3" name="Slide Number Placeholder 2">
            <a:extLst>
              <a:ext uri="{FF2B5EF4-FFF2-40B4-BE49-F238E27FC236}">
                <a16:creationId xmlns:a16="http://schemas.microsoft.com/office/drawing/2014/main" id="{2CCC1C88-94CE-A54B-A2B0-198E12EEBFE3}"/>
              </a:ext>
            </a:extLst>
          </p:cNvPr>
          <p:cNvSpPr>
            <a:spLocks noGrp="1"/>
          </p:cNvSpPr>
          <p:nvPr>
            <p:ph type="sldNum" sz="quarter" idx="11"/>
          </p:nvPr>
        </p:nvSpPr>
        <p:spPr/>
        <p:txBody>
          <a:bodyPr/>
          <a:lstStyle/>
          <a:p>
            <a:fld id="{59E3E2AC-ACB3-5544-BE29-32D30D23532C}" type="slidenum">
              <a:rPr lang="en-US" smtClean="0"/>
              <a:pPr/>
              <a:t>18</a:t>
            </a:fld>
            <a:r>
              <a:rPr lang="en-US" dirty="0"/>
              <a:t> </a:t>
            </a:r>
          </a:p>
        </p:txBody>
      </p:sp>
      <p:graphicFrame>
        <p:nvGraphicFramePr>
          <p:cNvPr id="5" name="Chart 4">
            <a:extLst>
              <a:ext uri="{FF2B5EF4-FFF2-40B4-BE49-F238E27FC236}">
                <a16:creationId xmlns:a16="http://schemas.microsoft.com/office/drawing/2014/main" id="{BEAAFC64-BA55-7443-A17E-2AD584A9323C}"/>
              </a:ext>
            </a:extLst>
          </p:cNvPr>
          <p:cNvGraphicFramePr/>
          <p:nvPr>
            <p:extLst>
              <p:ext uri="{D42A27DB-BD31-4B8C-83A1-F6EECF244321}">
                <p14:modId xmlns:p14="http://schemas.microsoft.com/office/powerpoint/2010/main" val="2356139307"/>
              </p:ext>
            </p:extLst>
          </p:nvPr>
        </p:nvGraphicFramePr>
        <p:xfrm>
          <a:off x="4983717" y="1695870"/>
          <a:ext cx="2084562" cy="2464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8A942AF-510D-834A-BD18-0BAFC435891D}"/>
              </a:ext>
            </a:extLst>
          </p:cNvPr>
          <p:cNvGraphicFramePr/>
          <p:nvPr>
            <p:extLst>
              <p:ext uri="{D42A27DB-BD31-4B8C-83A1-F6EECF244321}">
                <p14:modId xmlns:p14="http://schemas.microsoft.com/office/powerpoint/2010/main" val="3414696799"/>
              </p:ext>
            </p:extLst>
          </p:nvPr>
        </p:nvGraphicFramePr>
        <p:xfrm>
          <a:off x="1447594" y="1695870"/>
          <a:ext cx="2084562" cy="246416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99C7868-7031-D341-864D-E671114B39E3}"/>
              </a:ext>
            </a:extLst>
          </p:cNvPr>
          <p:cNvSpPr txBox="1"/>
          <p:nvPr/>
        </p:nvSpPr>
        <p:spPr>
          <a:xfrm>
            <a:off x="1586624" y="2522251"/>
            <a:ext cx="1806497" cy="707886"/>
          </a:xfrm>
          <a:prstGeom prst="rect">
            <a:avLst/>
          </a:prstGeom>
          <a:noFill/>
        </p:spPr>
        <p:txBody>
          <a:bodyPr wrap="square" rtlCol="0">
            <a:spAutoFit/>
          </a:bodyPr>
          <a:lstStyle/>
          <a:p>
            <a:pPr algn="ctr"/>
            <a:r>
              <a:rPr lang="en-US" sz="4000" dirty="0">
                <a:solidFill>
                  <a:schemeClr val="accent6"/>
                </a:solidFill>
                <a:latin typeface="Georgia" panose="02040502050405020303" pitchFamily="18" charset="0"/>
                <a:cs typeface="Calibri Light" panose="020F0302020204030204" pitchFamily="34" charset="0"/>
              </a:rPr>
              <a:t>43%</a:t>
            </a:r>
          </a:p>
        </p:txBody>
      </p:sp>
      <p:sp>
        <p:nvSpPr>
          <p:cNvPr id="8" name="TextBox 7">
            <a:extLst>
              <a:ext uri="{FF2B5EF4-FFF2-40B4-BE49-F238E27FC236}">
                <a16:creationId xmlns:a16="http://schemas.microsoft.com/office/drawing/2014/main" id="{48F2B13F-C4BD-E647-909A-886D6FAE7FE2}"/>
              </a:ext>
            </a:extLst>
          </p:cNvPr>
          <p:cNvSpPr txBox="1"/>
          <p:nvPr/>
        </p:nvSpPr>
        <p:spPr>
          <a:xfrm>
            <a:off x="5142404" y="2522251"/>
            <a:ext cx="1767187" cy="707886"/>
          </a:xfrm>
          <a:prstGeom prst="rect">
            <a:avLst/>
          </a:prstGeom>
          <a:noFill/>
        </p:spPr>
        <p:txBody>
          <a:bodyPr wrap="square" rtlCol="0">
            <a:spAutoFit/>
          </a:bodyPr>
          <a:lstStyle/>
          <a:p>
            <a:pPr algn="ctr"/>
            <a:r>
              <a:rPr lang="en-US" sz="4000" dirty="0">
                <a:solidFill>
                  <a:schemeClr val="accent6"/>
                </a:solidFill>
                <a:latin typeface="Georgia" panose="02040502050405020303" pitchFamily="18" charset="0"/>
                <a:cs typeface="Calibri Light" panose="020F0302020204030204" pitchFamily="34" charset="0"/>
              </a:rPr>
              <a:t>39%</a:t>
            </a:r>
          </a:p>
        </p:txBody>
      </p:sp>
      <p:sp>
        <p:nvSpPr>
          <p:cNvPr id="9" name="Rectangle 8">
            <a:extLst>
              <a:ext uri="{FF2B5EF4-FFF2-40B4-BE49-F238E27FC236}">
                <a16:creationId xmlns:a16="http://schemas.microsoft.com/office/drawing/2014/main" id="{B49C8775-C707-A546-836A-74BC74557C8B}"/>
              </a:ext>
            </a:extLst>
          </p:cNvPr>
          <p:cNvSpPr/>
          <p:nvPr/>
        </p:nvSpPr>
        <p:spPr>
          <a:xfrm>
            <a:off x="803620" y="4289084"/>
            <a:ext cx="3372507" cy="338554"/>
          </a:xfrm>
          <a:prstGeom prst="rect">
            <a:avLst/>
          </a:prstGeom>
        </p:spPr>
        <p:txBody>
          <a:bodyPr wrap="square">
            <a:spAutoFit/>
          </a:bodyPr>
          <a:lstStyle/>
          <a:p>
            <a:pPr algn="ctr">
              <a:spcAft>
                <a:spcPts val="600"/>
              </a:spcAft>
            </a:pPr>
            <a:r>
              <a:rPr lang="en-US" sz="1600" b="1" spc="200" dirty="0">
                <a:solidFill>
                  <a:schemeClr val="accent3"/>
                </a:solidFill>
              </a:rPr>
              <a:t>OF BLACK MANAGERS</a:t>
            </a:r>
          </a:p>
        </p:txBody>
      </p:sp>
      <p:graphicFrame>
        <p:nvGraphicFramePr>
          <p:cNvPr id="10" name="Chart 9">
            <a:extLst>
              <a:ext uri="{FF2B5EF4-FFF2-40B4-BE49-F238E27FC236}">
                <a16:creationId xmlns:a16="http://schemas.microsoft.com/office/drawing/2014/main" id="{582F9B68-3D09-8641-94B2-B925CD12AD3F}"/>
              </a:ext>
            </a:extLst>
          </p:cNvPr>
          <p:cNvGraphicFramePr/>
          <p:nvPr>
            <p:extLst>
              <p:ext uri="{D42A27DB-BD31-4B8C-83A1-F6EECF244321}">
                <p14:modId xmlns:p14="http://schemas.microsoft.com/office/powerpoint/2010/main" val="581137336"/>
              </p:ext>
            </p:extLst>
          </p:nvPr>
        </p:nvGraphicFramePr>
        <p:xfrm>
          <a:off x="8519840" y="1695870"/>
          <a:ext cx="2084562" cy="246416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7501D6E5-E774-2D4F-BEB9-65AFF1237D69}"/>
              </a:ext>
            </a:extLst>
          </p:cNvPr>
          <p:cNvSpPr txBox="1"/>
          <p:nvPr/>
        </p:nvSpPr>
        <p:spPr>
          <a:xfrm>
            <a:off x="8678525" y="2522251"/>
            <a:ext cx="1767187" cy="707886"/>
          </a:xfrm>
          <a:prstGeom prst="rect">
            <a:avLst/>
          </a:prstGeom>
          <a:noFill/>
        </p:spPr>
        <p:txBody>
          <a:bodyPr wrap="square" rtlCol="0">
            <a:spAutoFit/>
          </a:bodyPr>
          <a:lstStyle/>
          <a:p>
            <a:pPr algn="ctr"/>
            <a:r>
              <a:rPr lang="en-US" sz="4000" dirty="0">
                <a:solidFill>
                  <a:schemeClr val="accent6"/>
                </a:solidFill>
                <a:latin typeface="Georgia" panose="02040502050405020303" pitchFamily="18" charset="0"/>
                <a:cs typeface="Calibri Light" panose="020F0302020204030204" pitchFamily="34" charset="0"/>
              </a:rPr>
              <a:t>37%</a:t>
            </a:r>
          </a:p>
        </p:txBody>
      </p:sp>
      <p:sp>
        <p:nvSpPr>
          <p:cNvPr id="12" name="Rectangle 11">
            <a:extLst>
              <a:ext uri="{FF2B5EF4-FFF2-40B4-BE49-F238E27FC236}">
                <a16:creationId xmlns:a16="http://schemas.microsoft.com/office/drawing/2014/main" id="{05CB0220-EABF-9845-AC45-5676F928EC78}"/>
              </a:ext>
            </a:extLst>
          </p:cNvPr>
          <p:cNvSpPr/>
          <p:nvPr/>
        </p:nvSpPr>
        <p:spPr>
          <a:xfrm>
            <a:off x="4497596" y="4289084"/>
            <a:ext cx="3241004" cy="338554"/>
          </a:xfrm>
          <a:prstGeom prst="rect">
            <a:avLst/>
          </a:prstGeom>
        </p:spPr>
        <p:txBody>
          <a:bodyPr wrap="square">
            <a:spAutoFit/>
          </a:bodyPr>
          <a:lstStyle/>
          <a:p>
            <a:pPr algn="ctr">
              <a:spcAft>
                <a:spcPts val="600"/>
              </a:spcAft>
            </a:pPr>
            <a:r>
              <a:rPr lang="en-US" sz="1600" b="1" spc="200" dirty="0">
                <a:solidFill>
                  <a:schemeClr val="accent3"/>
                </a:solidFill>
              </a:rPr>
              <a:t>OF HISPANIC MANAGERS</a:t>
            </a:r>
          </a:p>
        </p:txBody>
      </p:sp>
      <p:sp>
        <p:nvSpPr>
          <p:cNvPr id="13" name="Rectangle 12">
            <a:extLst>
              <a:ext uri="{FF2B5EF4-FFF2-40B4-BE49-F238E27FC236}">
                <a16:creationId xmlns:a16="http://schemas.microsoft.com/office/drawing/2014/main" id="{6CCD3942-5176-AC46-80AC-2CA1D7DD3E82}"/>
              </a:ext>
            </a:extLst>
          </p:cNvPr>
          <p:cNvSpPr/>
          <p:nvPr/>
        </p:nvSpPr>
        <p:spPr>
          <a:xfrm>
            <a:off x="8031786" y="4289084"/>
            <a:ext cx="3060667" cy="338554"/>
          </a:xfrm>
          <a:prstGeom prst="rect">
            <a:avLst/>
          </a:prstGeom>
        </p:spPr>
        <p:txBody>
          <a:bodyPr wrap="square">
            <a:spAutoFit/>
          </a:bodyPr>
          <a:lstStyle/>
          <a:p>
            <a:pPr algn="ctr">
              <a:spcAft>
                <a:spcPts val="600"/>
              </a:spcAft>
            </a:pPr>
            <a:r>
              <a:rPr lang="en-US" sz="1600" b="1" spc="200" dirty="0">
                <a:solidFill>
                  <a:schemeClr val="accent3"/>
                </a:solidFill>
              </a:rPr>
              <a:t>OF WHITE MANAGERS</a:t>
            </a:r>
          </a:p>
        </p:txBody>
      </p:sp>
      <p:sp>
        <p:nvSpPr>
          <p:cNvPr id="14" name="Rectangle 13">
            <a:extLst>
              <a:ext uri="{FF2B5EF4-FFF2-40B4-BE49-F238E27FC236}">
                <a16:creationId xmlns:a16="http://schemas.microsoft.com/office/drawing/2014/main" id="{3F133977-DB2F-D74E-B3F1-CC96DC9C0522}"/>
              </a:ext>
            </a:extLst>
          </p:cNvPr>
          <p:cNvSpPr/>
          <p:nvPr/>
        </p:nvSpPr>
        <p:spPr>
          <a:xfrm>
            <a:off x="2754763" y="4986417"/>
            <a:ext cx="6542468" cy="646331"/>
          </a:xfrm>
          <a:prstGeom prst="rect">
            <a:avLst/>
          </a:prstGeom>
        </p:spPr>
        <p:txBody>
          <a:bodyPr wrap="square">
            <a:spAutoFit/>
          </a:bodyPr>
          <a:lstStyle/>
          <a:p>
            <a:pPr algn="ctr"/>
            <a:r>
              <a:rPr lang="en-US" b="1" dirty="0">
                <a:solidFill>
                  <a:schemeClr val="accent6"/>
                </a:solidFill>
              </a:rPr>
              <a:t>strongly agree </a:t>
            </a:r>
            <a:r>
              <a:rPr lang="en-US" dirty="0">
                <a:solidFill>
                  <a:schemeClr val="bg1"/>
                </a:solidFill>
              </a:rPr>
              <a:t>they feel prepared to have </a:t>
            </a:r>
            <a:r>
              <a:rPr lang="en-US" b="1" dirty="0">
                <a:solidFill>
                  <a:schemeClr val="bg1"/>
                </a:solidFill>
              </a:rPr>
              <a:t>meaningful conversations about race and equality</a:t>
            </a:r>
            <a:r>
              <a:rPr lang="en-US" dirty="0">
                <a:solidFill>
                  <a:schemeClr val="bg1"/>
                </a:solidFill>
              </a:rPr>
              <a:t> with their team(s).</a:t>
            </a:r>
          </a:p>
        </p:txBody>
      </p:sp>
    </p:spTree>
    <p:extLst>
      <p:ext uri="{BB962C8B-B14F-4D97-AF65-F5344CB8AC3E}">
        <p14:creationId xmlns:p14="http://schemas.microsoft.com/office/powerpoint/2010/main" val="25802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1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51C74E-6FCE-8E45-8181-C338338B35E9}"/>
              </a:ext>
            </a:extLst>
          </p:cNvPr>
          <p:cNvSpPr/>
          <p:nvPr/>
        </p:nvSpPr>
        <p:spPr>
          <a:xfrm>
            <a:off x="0" y="1100852"/>
            <a:ext cx="4980740" cy="529994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5FBAC7B-00EB-C24C-A54C-9BBFFF6126C2}"/>
              </a:ext>
            </a:extLst>
          </p:cNvPr>
          <p:cNvSpPr>
            <a:spLocks noGrp="1"/>
          </p:cNvSpPr>
          <p:nvPr>
            <p:ph type="title"/>
          </p:nvPr>
        </p:nvSpPr>
        <p:spPr/>
        <p:txBody>
          <a:bodyPr/>
          <a:lstStyle/>
          <a:p>
            <a:r>
              <a:rPr lang="en-US" dirty="0"/>
              <a:t>Strong Effect of Training and Organizational Commitment on Manager Preparedness</a:t>
            </a:r>
          </a:p>
        </p:txBody>
      </p:sp>
      <p:sp>
        <p:nvSpPr>
          <p:cNvPr id="4" name="Slide Number Placeholder 3">
            <a:extLst>
              <a:ext uri="{FF2B5EF4-FFF2-40B4-BE49-F238E27FC236}">
                <a16:creationId xmlns:a16="http://schemas.microsoft.com/office/drawing/2014/main" id="{46097943-BDFC-7640-80A0-E4A03CA040AB}"/>
              </a:ext>
            </a:extLst>
          </p:cNvPr>
          <p:cNvSpPr>
            <a:spLocks noGrp="1"/>
          </p:cNvSpPr>
          <p:nvPr>
            <p:ph type="sldNum" sz="quarter" idx="11"/>
          </p:nvPr>
        </p:nvSpPr>
        <p:spPr/>
        <p:txBody>
          <a:bodyPr/>
          <a:lstStyle/>
          <a:p>
            <a:fld id="{59E3E2AC-ACB3-5544-BE29-32D30D23532C}" type="slidenum">
              <a:rPr lang="en-US" smtClean="0"/>
              <a:pPr/>
              <a:t>19</a:t>
            </a:fld>
            <a:r>
              <a:rPr lang="en-US" dirty="0"/>
              <a:t> </a:t>
            </a:r>
          </a:p>
        </p:txBody>
      </p:sp>
      <p:sp>
        <p:nvSpPr>
          <p:cNvPr id="6" name="Rectangle 5">
            <a:extLst>
              <a:ext uri="{FF2B5EF4-FFF2-40B4-BE49-F238E27FC236}">
                <a16:creationId xmlns:a16="http://schemas.microsoft.com/office/drawing/2014/main" id="{F7E1FF89-95F6-1A41-BFD7-94AB550C6520}"/>
              </a:ext>
            </a:extLst>
          </p:cNvPr>
          <p:cNvSpPr/>
          <p:nvPr/>
        </p:nvSpPr>
        <p:spPr>
          <a:xfrm>
            <a:off x="4980740" y="1100852"/>
            <a:ext cx="7211259" cy="5299948"/>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E9E6E44-F738-F84F-825F-2376290612D4}"/>
              </a:ext>
            </a:extLst>
          </p:cNvPr>
          <p:cNvSpPr txBox="1"/>
          <p:nvPr/>
        </p:nvSpPr>
        <p:spPr>
          <a:xfrm>
            <a:off x="543641" y="1574803"/>
            <a:ext cx="3428846" cy="1754326"/>
          </a:xfrm>
          <a:prstGeom prst="rect">
            <a:avLst/>
          </a:prstGeom>
          <a:noFill/>
        </p:spPr>
        <p:txBody>
          <a:bodyPr wrap="square" rtlCol="0">
            <a:spAutoFit/>
          </a:bodyPr>
          <a:lstStyle/>
          <a:p>
            <a:pPr>
              <a:spcAft>
                <a:spcPts val="0"/>
              </a:spcAft>
            </a:pPr>
            <a:r>
              <a:rPr lang="en-US" sz="6000" dirty="0">
                <a:solidFill>
                  <a:schemeClr val="accent6"/>
                </a:solidFill>
                <a:latin typeface="+mn-lt"/>
              </a:rPr>
              <a:t>41%</a:t>
            </a:r>
          </a:p>
          <a:p>
            <a:r>
              <a:rPr lang="en-US" sz="1600" dirty="0">
                <a:solidFill>
                  <a:schemeClr val="bg1"/>
                </a:solidFill>
              </a:rPr>
              <a:t>of U.S. managers say they have received diversity training in the last six months.</a:t>
            </a:r>
          </a:p>
        </p:txBody>
      </p:sp>
      <p:sp>
        <p:nvSpPr>
          <p:cNvPr id="9" name="TextBox 8">
            <a:extLst>
              <a:ext uri="{FF2B5EF4-FFF2-40B4-BE49-F238E27FC236}">
                <a16:creationId xmlns:a16="http://schemas.microsoft.com/office/drawing/2014/main" id="{4DFAE9DA-6542-C643-B27C-4030B7B63117}"/>
              </a:ext>
            </a:extLst>
          </p:cNvPr>
          <p:cNvSpPr txBox="1"/>
          <p:nvPr/>
        </p:nvSpPr>
        <p:spPr>
          <a:xfrm>
            <a:off x="5539546" y="1691997"/>
            <a:ext cx="5655323" cy="2246769"/>
          </a:xfrm>
          <a:prstGeom prst="rect">
            <a:avLst/>
          </a:prstGeom>
          <a:noFill/>
        </p:spPr>
        <p:txBody>
          <a:bodyPr wrap="square" rtlCol="0">
            <a:spAutoFit/>
          </a:bodyPr>
          <a:lstStyle/>
          <a:p>
            <a:pPr>
              <a:spcAft>
                <a:spcPts val="0"/>
              </a:spcAft>
            </a:pPr>
            <a:r>
              <a:rPr lang="en-US" sz="1600" dirty="0"/>
              <a:t>Managers who strongly agree their organization is committed to racial justice are over</a:t>
            </a:r>
          </a:p>
          <a:p>
            <a:pPr>
              <a:spcAft>
                <a:spcPts val="0"/>
              </a:spcAft>
            </a:pPr>
            <a:r>
              <a:rPr lang="en-US" sz="6000" dirty="0">
                <a:solidFill>
                  <a:schemeClr val="accent4"/>
                </a:solidFill>
                <a:latin typeface="+mn-lt"/>
              </a:rPr>
              <a:t>3x</a:t>
            </a:r>
          </a:p>
          <a:p>
            <a:r>
              <a:rPr lang="en-US" sz="1600" dirty="0"/>
              <a:t>more likely to express feeling prepared to have meaningful conversations about race and equality with their teams than those who do not strongly agree. </a:t>
            </a:r>
          </a:p>
        </p:txBody>
      </p:sp>
      <p:sp>
        <p:nvSpPr>
          <p:cNvPr id="10" name="TextBox 9">
            <a:extLst>
              <a:ext uri="{FF2B5EF4-FFF2-40B4-BE49-F238E27FC236}">
                <a16:creationId xmlns:a16="http://schemas.microsoft.com/office/drawing/2014/main" id="{B81629DF-0B8F-E043-8402-8555405AC36C}"/>
              </a:ext>
            </a:extLst>
          </p:cNvPr>
          <p:cNvSpPr txBox="1"/>
          <p:nvPr/>
        </p:nvSpPr>
        <p:spPr>
          <a:xfrm>
            <a:off x="583691" y="4194912"/>
            <a:ext cx="3428846" cy="1754326"/>
          </a:xfrm>
          <a:prstGeom prst="rect">
            <a:avLst/>
          </a:prstGeom>
          <a:noFill/>
        </p:spPr>
        <p:txBody>
          <a:bodyPr wrap="square" rtlCol="0">
            <a:spAutoFit/>
          </a:bodyPr>
          <a:lstStyle/>
          <a:p>
            <a:pPr>
              <a:spcAft>
                <a:spcPts val="0"/>
              </a:spcAft>
            </a:pPr>
            <a:r>
              <a:rPr lang="en-US" sz="6000" dirty="0">
                <a:solidFill>
                  <a:schemeClr val="accent6"/>
                </a:solidFill>
                <a:latin typeface="+mn-lt"/>
              </a:rPr>
              <a:t>38%</a:t>
            </a:r>
          </a:p>
          <a:p>
            <a:r>
              <a:rPr lang="en-US" sz="1600" dirty="0">
                <a:solidFill>
                  <a:schemeClr val="bg1"/>
                </a:solidFill>
              </a:rPr>
              <a:t>of managers attended a town hall or listening session focused on DEI or racial justice.</a:t>
            </a:r>
          </a:p>
        </p:txBody>
      </p:sp>
      <p:sp>
        <p:nvSpPr>
          <p:cNvPr id="11" name="TextBox 10">
            <a:extLst>
              <a:ext uri="{FF2B5EF4-FFF2-40B4-BE49-F238E27FC236}">
                <a16:creationId xmlns:a16="http://schemas.microsoft.com/office/drawing/2014/main" id="{069B46A6-DBF7-994E-926E-DEFD037DA527}"/>
              </a:ext>
            </a:extLst>
          </p:cNvPr>
          <p:cNvSpPr txBox="1"/>
          <p:nvPr/>
        </p:nvSpPr>
        <p:spPr>
          <a:xfrm>
            <a:off x="5539545" y="4330306"/>
            <a:ext cx="5420191" cy="2000548"/>
          </a:xfrm>
          <a:prstGeom prst="rect">
            <a:avLst/>
          </a:prstGeom>
          <a:noFill/>
        </p:spPr>
        <p:txBody>
          <a:bodyPr wrap="square" rtlCol="0">
            <a:spAutoFit/>
          </a:bodyPr>
          <a:lstStyle/>
          <a:p>
            <a:pPr>
              <a:spcAft>
                <a:spcPts val="0"/>
              </a:spcAft>
            </a:pPr>
            <a:r>
              <a:rPr lang="en-US" sz="1600" dirty="0"/>
              <a:t>Managers who attended a training or listening session are</a:t>
            </a:r>
            <a:br>
              <a:rPr lang="en-US" dirty="0"/>
            </a:br>
            <a:r>
              <a:rPr lang="en-US" sz="6000" dirty="0">
                <a:solidFill>
                  <a:schemeClr val="accent4"/>
                </a:solidFill>
                <a:latin typeface="+mn-lt"/>
              </a:rPr>
              <a:t>1.9x</a:t>
            </a:r>
          </a:p>
          <a:p>
            <a:r>
              <a:rPr lang="en-US" sz="1600" dirty="0"/>
              <a:t>more likely to feel prepared to have meaningful conversations about race and equality </a:t>
            </a:r>
            <a:r>
              <a:rPr lang="en-US" sz="1600"/>
              <a:t>with their </a:t>
            </a:r>
            <a:r>
              <a:rPr lang="en-US" sz="1600" dirty="0"/>
              <a:t>teams than those who do not strongly agree. </a:t>
            </a:r>
          </a:p>
        </p:txBody>
      </p:sp>
      <p:cxnSp>
        <p:nvCxnSpPr>
          <p:cNvPr id="12" name="Straight Connector 11">
            <a:extLst>
              <a:ext uri="{FF2B5EF4-FFF2-40B4-BE49-F238E27FC236}">
                <a16:creationId xmlns:a16="http://schemas.microsoft.com/office/drawing/2014/main" id="{1699D098-B90B-BA41-AAB0-5D37CC485DAA}"/>
              </a:ext>
            </a:extLst>
          </p:cNvPr>
          <p:cNvCxnSpPr>
            <a:cxnSpLocks/>
          </p:cNvCxnSpPr>
          <p:nvPr/>
        </p:nvCxnSpPr>
        <p:spPr>
          <a:xfrm>
            <a:off x="738250" y="4183469"/>
            <a:ext cx="43981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46AE8E-7A8A-084A-AA6F-0B210C2CAB2E}"/>
              </a:ext>
            </a:extLst>
          </p:cNvPr>
          <p:cNvCxnSpPr>
            <a:cxnSpLocks/>
          </p:cNvCxnSpPr>
          <p:nvPr/>
        </p:nvCxnSpPr>
        <p:spPr>
          <a:xfrm>
            <a:off x="5605525" y="1574803"/>
            <a:ext cx="43981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B4EF8D-50A1-6E4B-BD86-D5CDFBBB1086}"/>
              </a:ext>
            </a:extLst>
          </p:cNvPr>
          <p:cNvCxnSpPr>
            <a:cxnSpLocks/>
          </p:cNvCxnSpPr>
          <p:nvPr/>
        </p:nvCxnSpPr>
        <p:spPr>
          <a:xfrm>
            <a:off x="5605525" y="4183469"/>
            <a:ext cx="43981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8B5D5D-015A-4F4F-A5B0-27AED35156AB}"/>
              </a:ext>
            </a:extLst>
          </p:cNvPr>
          <p:cNvCxnSpPr>
            <a:cxnSpLocks/>
          </p:cNvCxnSpPr>
          <p:nvPr/>
        </p:nvCxnSpPr>
        <p:spPr>
          <a:xfrm>
            <a:off x="738250" y="1574803"/>
            <a:ext cx="43981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23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3796-71F9-A840-9BC1-BD591E5B0661}"/>
              </a:ext>
            </a:extLst>
          </p:cNvPr>
          <p:cNvSpPr>
            <a:spLocks noGrp="1"/>
          </p:cNvSpPr>
          <p:nvPr>
            <p:ph type="ctrTitle"/>
          </p:nvPr>
        </p:nvSpPr>
        <p:spPr>
          <a:xfrm>
            <a:off x="5762847" y="0"/>
            <a:ext cx="6074392" cy="2251691"/>
          </a:xfrm>
        </p:spPr>
        <p:txBody>
          <a:bodyPr/>
          <a:lstStyle/>
          <a:p>
            <a:r>
              <a:rPr lang="en-US" dirty="0"/>
              <a:t>Gallup Center on Black Voices</a:t>
            </a:r>
          </a:p>
        </p:txBody>
      </p:sp>
      <p:sp>
        <p:nvSpPr>
          <p:cNvPr id="3" name="Subtitle 2">
            <a:extLst>
              <a:ext uri="{FF2B5EF4-FFF2-40B4-BE49-F238E27FC236}">
                <a16:creationId xmlns:a16="http://schemas.microsoft.com/office/drawing/2014/main" id="{D6193971-8C03-5C47-8E27-72AE3F3B1AEF}"/>
              </a:ext>
            </a:extLst>
          </p:cNvPr>
          <p:cNvSpPr>
            <a:spLocks noGrp="1"/>
          </p:cNvSpPr>
          <p:nvPr>
            <p:ph type="subTitle" idx="1"/>
          </p:nvPr>
        </p:nvSpPr>
        <p:spPr>
          <a:xfrm>
            <a:off x="5943139" y="2424028"/>
            <a:ext cx="5894099" cy="829535"/>
          </a:xfrm>
        </p:spPr>
        <p:txBody>
          <a:bodyPr/>
          <a:lstStyle/>
          <a:p>
            <a:r>
              <a:rPr lang="en-US" b="1" dirty="0">
                <a:solidFill>
                  <a:schemeClr val="accent6"/>
                </a:solidFill>
              </a:rPr>
              <a:t>JOBS AND WORK STUDY</a:t>
            </a:r>
          </a:p>
          <a:p>
            <a:r>
              <a:rPr lang="en-US" sz="1200" b="1" i="1" dirty="0">
                <a:solidFill>
                  <a:schemeClr val="accent6"/>
                </a:solidFill>
              </a:rPr>
              <a:t>November 2020</a:t>
            </a:r>
          </a:p>
        </p:txBody>
      </p:sp>
    </p:spTree>
    <p:extLst>
      <p:ext uri="{BB962C8B-B14F-4D97-AF65-F5344CB8AC3E}">
        <p14:creationId xmlns:p14="http://schemas.microsoft.com/office/powerpoint/2010/main" val="290224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69F29655-34B3-3B4B-A199-425F91D22500}"/>
              </a:ext>
            </a:extLst>
          </p:cNvPr>
          <p:cNvSpPr>
            <a:spLocks noGrp="1"/>
          </p:cNvSpPr>
          <p:nvPr>
            <p:ph type="sldNum" sz="quarter" idx="11"/>
          </p:nvPr>
        </p:nvSpPr>
        <p:spPr>
          <a:xfrm>
            <a:off x="28576" y="6470634"/>
            <a:ext cx="404875"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2B2B2B"/>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r>
              <a:rPr kumimoji="0" lang="en-US" sz="900" b="0" i="0" u="none" strike="noStrike" kern="1200" cap="none" spc="0" normalizeH="0" baseline="0" noProof="0" dirty="0">
                <a:ln>
                  <a:noFill/>
                </a:ln>
                <a:solidFill>
                  <a:srgbClr val="2B2B2B"/>
                </a:solidFill>
                <a:effectLst/>
                <a:uLnTx/>
                <a:uFillTx/>
                <a:latin typeface="Arial" charset="0"/>
                <a:ea typeface="+mn-ea"/>
                <a:cs typeface="Arial" charset="0"/>
              </a:rPr>
              <a:t> </a:t>
            </a:r>
          </a:p>
        </p:txBody>
      </p:sp>
      <p:sp>
        <p:nvSpPr>
          <p:cNvPr id="12" name="Content Placeholder 3">
            <a:extLst>
              <a:ext uri="{FF2B5EF4-FFF2-40B4-BE49-F238E27FC236}">
                <a16:creationId xmlns:a16="http://schemas.microsoft.com/office/drawing/2014/main" id="{B14119C1-2BDB-7647-96F1-2A9DD4561D22}"/>
              </a:ext>
            </a:extLst>
          </p:cNvPr>
          <p:cNvSpPr txBox="1">
            <a:spLocks/>
          </p:cNvSpPr>
          <p:nvPr/>
        </p:nvSpPr>
        <p:spPr>
          <a:xfrm>
            <a:off x="28576" y="948577"/>
            <a:ext cx="12163423" cy="2594592"/>
          </a:xfrm>
          <a:prstGeom prst="rect">
            <a:avLst/>
          </a:prstGeom>
        </p:spPr>
        <p:txBody>
          <a:bodyPr/>
          <a:lstStyle>
            <a:lvl1pPr marL="342900" indent="-342900" algn="l" rtl="0" eaLnBrk="0" fontAlgn="base" hangingPunct="0">
              <a:spcBef>
                <a:spcPts val="800"/>
              </a:spcBef>
              <a:spcAft>
                <a:spcPct val="0"/>
              </a:spcAft>
              <a:buClr>
                <a:schemeClr val="tx1"/>
              </a:buClr>
              <a:buSzPct val="80000"/>
              <a:buFont typeface="Arial" panose="020B0604020202020204" pitchFamily="34" charset="0"/>
              <a:buChar char="•"/>
              <a:defRPr sz="2000">
                <a:solidFill>
                  <a:schemeClr val="tx2"/>
                </a:solidFill>
                <a:latin typeface="+mn-lt"/>
                <a:ea typeface="+mn-ea"/>
                <a:cs typeface="+mn-cs"/>
              </a:defRPr>
            </a:lvl1pPr>
            <a:lvl2pPr marL="742950" indent="-285750" algn="l" rtl="0" eaLnBrk="0" fontAlgn="base" hangingPunct="0">
              <a:spcBef>
                <a:spcPts val="800"/>
              </a:spcBef>
              <a:spcAft>
                <a:spcPct val="0"/>
              </a:spcAft>
              <a:buClrTx/>
              <a:buFont typeface="Arial" charset="0"/>
              <a:buChar char="–"/>
              <a:defRPr sz="1800">
                <a:solidFill>
                  <a:schemeClr val="tx2"/>
                </a:solidFill>
                <a:latin typeface="+mn-lt"/>
                <a:cs typeface="+mn-cs"/>
              </a:defRPr>
            </a:lvl2pPr>
            <a:lvl3pPr marL="1143000" indent="-228600" algn="l" rtl="0" eaLnBrk="0" fontAlgn="base" hangingPunct="0">
              <a:spcBef>
                <a:spcPts val="800"/>
              </a:spcBef>
              <a:spcAft>
                <a:spcPct val="0"/>
              </a:spcAft>
              <a:buClrTx/>
              <a:buSzPct val="80000"/>
              <a:buFont typeface="Arial" panose="020B0604020202020204" pitchFamily="34" charset="0"/>
              <a:buChar char="•"/>
              <a:defRPr sz="1600">
                <a:solidFill>
                  <a:schemeClr val="tx2"/>
                </a:solidFill>
                <a:latin typeface="+mn-lt"/>
                <a:cs typeface="+mn-cs"/>
              </a:defRPr>
            </a:lvl3pPr>
            <a:lvl4pPr marL="1600200" indent="-228600" algn="l" rtl="0" eaLnBrk="0" fontAlgn="base" hangingPunct="0">
              <a:spcBef>
                <a:spcPts val="800"/>
              </a:spcBef>
              <a:spcAft>
                <a:spcPct val="0"/>
              </a:spcAft>
              <a:buClrTx/>
              <a:buFont typeface="Times" pitchFamily="18" charset="0"/>
              <a:buChar char="–"/>
              <a:defRPr sz="1400">
                <a:solidFill>
                  <a:schemeClr val="tx2"/>
                </a:solidFill>
                <a:latin typeface="+mn-lt"/>
                <a:cs typeface="+mn-cs"/>
              </a:defRPr>
            </a:lvl4pPr>
            <a:lvl5pPr marL="2057400" indent="-228600" algn="l" rtl="0" eaLnBrk="0" fontAlgn="base" hangingPunct="0">
              <a:spcBef>
                <a:spcPts val="800"/>
              </a:spcBef>
              <a:spcAft>
                <a:spcPct val="0"/>
              </a:spcAft>
              <a:buClrTx/>
              <a:buFont typeface="Times" pitchFamily="18" charset="0"/>
              <a:buChar char="»"/>
              <a:defRPr sz="1200">
                <a:solidFill>
                  <a:schemeClr val="tx2"/>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marR="0" lvl="0" indent="0" algn="ctr" defTabSz="914400" rtl="0" eaLnBrk="0" fontAlgn="base" latinLnBrk="0" hangingPunct="0">
              <a:lnSpc>
                <a:spcPct val="100000"/>
              </a:lnSpc>
              <a:spcBef>
                <a:spcPts val="800"/>
              </a:spcBef>
              <a:spcAft>
                <a:spcPct val="0"/>
              </a:spcAft>
              <a:buClr>
                <a:srgbClr val="363F44"/>
              </a:buClr>
              <a:buSzPct val="80000"/>
              <a:buFont typeface="Arial" panose="020B0604020202020204" pitchFamily="34" charset="0"/>
              <a:buNone/>
              <a:tabLst/>
              <a:defRPr/>
            </a:pPr>
            <a:r>
              <a:rPr kumimoji="0" lang="en-US" sz="6000" b="0" i="0" u="none" strike="noStrike" kern="0" cap="none" spc="600" normalizeH="0" baseline="0" noProof="0" dirty="0">
                <a:ln>
                  <a:noFill/>
                </a:ln>
                <a:solidFill>
                  <a:schemeClr val="tx1"/>
                </a:solidFill>
                <a:effectLst/>
                <a:uLnTx/>
                <a:uFillTx/>
                <a:latin typeface="Arial" panose="020B0604020202020204" pitchFamily="34" charset="0"/>
                <a:cs typeface="Arial" panose="020B0604020202020204" pitchFamily="34" charset="0"/>
              </a:rPr>
              <a:t>THANK YOU </a:t>
            </a:r>
            <a:br>
              <a:rPr kumimoji="0" lang="en-US" sz="4400" b="0" i="0" u="none" strike="noStrike" kern="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br>
            <a:r>
              <a:rPr kumimoji="0" lang="en-US" sz="4400" b="0" i="0" u="none" strike="noStrike" kern="0" cap="none" spc="600" normalizeH="0" baseline="0" noProof="0" dirty="0">
                <a:ln>
                  <a:noFill/>
                </a:ln>
                <a:solidFill>
                  <a:schemeClr val="bg1"/>
                </a:solidFill>
                <a:effectLst/>
                <a:uLnTx/>
                <a:uFillTx/>
                <a:latin typeface="Arial" panose="020B0604020202020204" pitchFamily="34" charset="0"/>
                <a:cs typeface="Arial" panose="020B0604020202020204" pitchFamily="34" charset="0"/>
              </a:rPr>
              <a:t>FOR YOUR TIME!</a:t>
            </a:r>
            <a:endParaRPr kumimoji="0" lang="en-US" sz="1600" b="0" i="0" u="none" strike="noStrike" kern="0" cap="none" spc="600" normalizeH="0" baseline="0" noProof="0" dirty="0">
              <a:ln>
                <a:noFill/>
              </a:ln>
              <a:solidFill>
                <a:schemeClr val="bg1"/>
              </a:solidFill>
              <a:effectLst/>
              <a:uLnTx/>
              <a:uFillTx/>
              <a:latin typeface="Georgia" panose="02040502050405020303" pitchFamily="18" charset="0"/>
            </a:endParaRPr>
          </a:p>
        </p:txBody>
      </p:sp>
      <p:sp>
        <p:nvSpPr>
          <p:cNvPr id="16" name="TextBox 15">
            <a:extLst>
              <a:ext uri="{FF2B5EF4-FFF2-40B4-BE49-F238E27FC236}">
                <a16:creationId xmlns:a16="http://schemas.microsoft.com/office/drawing/2014/main" id="{36B5E98E-5E94-F74B-BFD1-AC4D0242A428}"/>
              </a:ext>
            </a:extLst>
          </p:cNvPr>
          <p:cNvSpPr txBox="1"/>
          <p:nvPr/>
        </p:nvSpPr>
        <p:spPr>
          <a:xfrm>
            <a:off x="0" y="3439294"/>
            <a:ext cx="6199094" cy="1899187"/>
          </a:xfrm>
          <a:prstGeom prst="rect">
            <a:avLst/>
          </a:prstGeom>
          <a:solidFill>
            <a:schemeClr val="accent5"/>
          </a:solidFill>
        </p:spPr>
        <p:txBody>
          <a:bodyPr wrap="square" lIns="365760" rIns="36576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Arial"/>
              <a:ea typeface="+mn-ea"/>
              <a:cs typeface="Arial" charset="0"/>
            </a:endParaRPr>
          </a:p>
        </p:txBody>
      </p:sp>
      <p:sp>
        <p:nvSpPr>
          <p:cNvPr id="13" name="TextBox 12">
            <a:extLst>
              <a:ext uri="{FF2B5EF4-FFF2-40B4-BE49-F238E27FC236}">
                <a16:creationId xmlns:a16="http://schemas.microsoft.com/office/drawing/2014/main" id="{EB4EF3F9-75DB-344B-B9AE-426C25DE027E}"/>
              </a:ext>
            </a:extLst>
          </p:cNvPr>
          <p:cNvSpPr txBox="1"/>
          <p:nvPr/>
        </p:nvSpPr>
        <p:spPr>
          <a:xfrm>
            <a:off x="403455" y="3647043"/>
            <a:ext cx="5692545" cy="1027654"/>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200" normalizeH="0" baseline="0" noProof="0" dirty="0">
                <a:ln>
                  <a:noFill/>
                </a:ln>
                <a:solidFill>
                  <a:schemeClr val="bg1"/>
                </a:solidFill>
                <a:effectLst/>
                <a:uLnTx/>
                <a:uFillTx/>
                <a:latin typeface="Arial"/>
                <a:ea typeface="+mn-ea"/>
                <a:cs typeface="Arial" charset="0"/>
              </a:rPr>
              <a:t>CONTACTS:</a:t>
            </a:r>
          </a:p>
          <a:p>
            <a:pPr marL="0" marR="0" lvl="0" indent="0" algn="l" defTabSz="914400" rtl="0" eaLnBrk="1" fontAlgn="base" latinLnBrk="0" hangingPunct="1">
              <a:lnSpc>
                <a:spcPct val="150000"/>
              </a:lnSpc>
              <a:spcBef>
                <a:spcPct val="0"/>
              </a:spcBef>
              <a:spcAft>
                <a:spcPct val="0"/>
              </a:spcAft>
              <a:buClrTx/>
              <a:buSzTx/>
              <a:buFontTx/>
              <a:buNone/>
              <a:tabLst/>
              <a:defRPr/>
            </a:pPr>
            <a:r>
              <a:rPr lang="en-US" sz="1600" b="1" dirty="0">
                <a:solidFill>
                  <a:schemeClr val="bg1"/>
                </a:solidFill>
              </a:rPr>
              <a:t>Jeremie Brecheisen </a:t>
            </a:r>
            <a:r>
              <a:rPr lang="en-US" sz="1600" dirty="0">
                <a:solidFill>
                  <a:schemeClr val="bg1"/>
                </a:solidFill>
              </a:rPr>
              <a:t>– Partner &amp; Managing Director</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Arial" charset="0"/>
                <a:ea typeface="+mn-ea"/>
                <a:cs typeface="Arial" charset="0"/>
              </a:rPr>
              <a:t>JB</a:t>
            </a:r>
            <a:r>
              <a:rPr lang="en-US" sz="1200" i="1" dirty="0">
                <a:solidFill>
                  <a:schemeClr val="bg1"/>
                </a:solidFill>
              </a:rPr>
              <a:t>@gallup.co.uk</a:t>
            </a:r>
            <a:endParaRPr kumimoji="0" lang="en-US" sz="1200" b="0" i="1"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15" name="Content Placeholder 3">
            <a:extLst>
              <a:ext uri="{FF2B5EF4-FFF2-40B4-BE49-F238E27FC236}">
                <a16:creationId xmlns:a16="http://schemas.microsoft.com/office/drawing/2014/main" id="{1D8E6A02-89CA-4905-8CE4-50AD555422BC}"/>
              </a:ext>
            </a:extLst>
          </p:cNvPr>
          <p:cNvSpPr txBox="1">
            <a:spLocks/>
          </p:cNvSpPr>
          <p:nvPr/>
        </p:nvSpPr>
        <p:spPr>
          <a:xfrm>
            <a:off x="6394248" y="3429000"/>
            <a:ext cx="5461532" cy="4515168"/>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lgn="just">
              <a:buFont typeface="Arial" panose="020B0604020202020204" pitchFamily="34" charset="0"/>
              <a:buNone/>
            </a:pPr>
            <a:r>
              <a:rPr lang="en-US" sz="1050" kern="0" dirty="0">
                <a:solidFill>
                  <a:schemeClr val="bg1">
                    <a:lumMod val="75000"/>
                  </a:schemeClr>
                </a:solidFill>
              </a:rPr>
              <a:t>This document contains proprietary research, copyrighted materials and literary property of Gallup, Inc. It is for the guidance of your organization only and is not to be copied, quoted, published or divulged to others outside your organization. All of Gallup, Inc.’s content is protected by copyright. Neither the client nor the participants shall copy, modify, resell, reuse or distribute the program materials beyond the scope of what is agreed upon in writing by Gallup, Inc. Any violation of this Agreement shall be considered a breach of contract and misuse of Gallup, Inc.’s intellectual property. </a:t>
            </a:r>
          </a:p>
          <a:p>
            <a:pPr marL="0" indent="0" algn="just">
              <a:buFont typeface="Arial" panose="020B0604020202020204" pitchFamily="34" charset="0"/>
              <a:buNone/>
            </a:pPr>
            <a:r>
              <a:rPr lang="en-US" sz="1050" kern="0" dirty="0">
                <a:solidFill>
                  <a:schemeClr val="bg1">
                    <a:lumMod val="75000"/>
                  </a:schemeClr>
                </a:solidFill>
              </a:rPr>
              <a:t>This document is of great value to Gallup, Inc. Accordingly, international and domestic laws and penalties guaranteeing patent, copyright, trademark and trade secret protection safeguard the ideas, concepts and recommendations related within this document. </a:t>
            </a:r>
          </a:p>
          <a:p>
            <a:pPr marL="0" indent="0" algn="just">
              <a:buFont typeface="Arial" panose="020B0604020202020204" pitchFamily="34" charset="0"/>
              <a:buNone/>
            </a:pPr>
            <a:r>
              <a:rPr lang="en-US" sz="1050" kern="0" dirty="0">
                <a:solidFill>
                  <a:schemeClr val="bg1">
                    <a:lumMod val="75000"/>
                  </a:schemeClr>
                </a:solidFill>
              </a:rPr>
              <a:t>No changes may be made to this document without the express written permission of Gallup, Inc. </a:t>
            </a:r>
          </a:p>
          <a:p>
            <a:pPr marL="0" indent="0" algn="just">
              <a:buFont typeface="Arial" panose="020B0604020202020204" pitchFamily="34" charset="0"/>
              <a:buNone/>
            </a:pPr>
            <a:r>
              <a:rPr lang="en-US" sz="1050" kern="0" dirty="0">
                <a:solidFill>
                  <a:schemeClr val="bg1">
                    <a:lumMod val="75000"/>
                  </a:schemeClr>
                </a:solidFill>
              </a:rPr>
              <a:t>Gallup</a:t>
            </a:r>
            <a:r>
              <a:rPr lang="en-US" sz="1050" kern="0" baseline="30000" dirty="0">
                <a:solidFill>
                  <a:schemeClr val="bg1">
                    <a:lumMod val="75000"/>
                  </a:schemeClr>
                </a:solidFill>
              </a:rPr>
              <a:t>®</a:t>
            </a:r>
            <a:r>
              <a:rPr lang="en-US" sz="1050" kern="0" dirty="0">
                <a:solidFill>
                  <a:schemeClr val="bg1">
                    <a:lumMod val="75000"/>
                  </a:schemeClr>
                </a:solidFill>
              </a:rPr>
              <a:t> and Gallup </a:t>
            </a:r>
            <a:r>
              <a:rPr lang="en-US" sz="1050" kern="0" dirty="0" err="1">
                <a:solidFill>
                  <a:schemeClr val="bg1">
                    <a:lumMod val="75000"/>
                  </a:schemeClr>
                </a:solidFill>
              </a:rPr>
              <a:t>Panel</a:t>
            </a:r>
            <a:r>
              <a:rPr lang="en-US" sz="1050" kern="0" baseline="30000" dirty="0" err="1">
                <a:solidFill>
                  <a:schemeClr val="bg1">
                    <a:lumMod val="75000"/>
                  </a:schemeClr>
                </a:solidFill>
              </a:rPr>
              <a:t>TM</a:t>
            </a:r>
            <a:r>
              <a:rPr lang="en-US" sz="1050" kern="0" dirty="0">
                <a:solidFill>
                  <a:schemeClr val="bg1">
                    <a:lumMod val="75000"/>
                  </a:schemeClr>
                </a:solidFill>
              </a:rPr>
              <a:t> are trademarks of Gallup, Inc. All rights reserved. All other trademarks and copyrights are property of their respective owners.</a:t>
            </a:r>
          </a:p>
          <a:p>
            <a:pPr marL="0" indent="0" algn="just">
              <a:buFont typeface="Arial" panose="020B0604020202020204" pitchFamily="34" charset="0"/>
              <a:buNone/>
            </a:pPr>
            <a:endParaRPr lang="en-US" sz="1100" kern="0" dirty="0">
              <a:solidFill>
                <a:schemeClr val="bg1">
                  <a:lumMod val="75000"/>
                </a:schemeClr>
              </a:solidFill>
            </a:endParaRPr>
          </a:p>
        </p:txBody>
      </p:sp>
    </p:spTree>
    <p:extLst>
      <p:ext uri="{BB962C8B-B14F-4D97-AF65-F5344CB8AC3E}">
        <p14:creationId xmlns:p14="http://schemas.microsoft.com/office/powerpoint/2010/main" val="161373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71F0A9-479D-4C28-AD97-1099079E4D63}"/>
              </a:ext>
            </a:extLst>
          </p:cNvPr>
          <p:cNvSpPr>
            <a:spLocks noGrp="1"/>
          </p:cNvSpPr>
          <p:nvPr>
            <p:ph type="sldNum"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61C25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a:t>
            </a:fld>
            <a:r>
              <a:rPr kumimoji="0" lang="en-US" sz="900" b="0" i="0" u="none" strike="noStrike" kern="1200" cap="none" spc="0" normalizeH="0" baseline="0" noProof="0" dirty="0">
                <a:ln>
                  <a:noFill/>
                </a:ln>
                <a:solidFill>
                  <a:srgbClr val="61C250"/>
                </a:solidFill>
                <a:effectLst/>
                <a:uLnTx/>
                <a:uFillTx/>
                <a:latin typeface="Arial" charset="0"/>
                <a:ea typeface="+mn-ea"/>
                <a:cs typeface="Arial" charset="0"/>
              </a:rPr>
              <a:t> </a:t>
            </a:r>
          </a:p>
        </p:txBody>
      </p:sp>
      <p:sp>
        <p:nvSpPr>
          <p:cNvPr id="6" name="Rectangle 5">
            <a:extLst>
              <a:ext uri="{FF2B5EF4-FFF2-40B4-BE49-F238E27FC236}">
                <a16:creationId xmlns:a16="http://schemas.microsoft.com/office/drawing/2014/main" id="{6E0E8CFA-7BDA-4702-898B-1BFF4B1D7464}"/>
              </a:ext>
            </a:extLst>
          </p:cNvPr>
          <p:cNvSpPr/>
          <p:nvPr/>
        </p:nvSpPr>
        <p:spPr>
          <a:xfrm>
            <a:off x="0" y="3752850"/>
            <a:ext cx="12192000" cy="2704014"/>
          </a:xfrm>
          <a:prstGeom prst="rect">
            <a:avLst/>
          </a:prstGeom>
          <a:solidFill>
            <a:schemeClr val="accent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8804A263-26AC-46F9-9CAB-478DCE5BBC9E}"/>
              </a:ext>
            </a:extLst>
          </p:cNvPr>
          <p:cNvSpPr txBox="1"/>
          <p:nvPr/>
        </p:nvSpPr>
        <p:spPr>
          <a:xfrm>
            <a:off x="775581" y="1705580"/>
            <a:ext cx="10640839"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Calibri" panose="020F0502020204030204" pitchFamily="34" charset="0"/>
              </a:rPr>
              <a:t>The Center on Black Voices is Gallup’s flagship research initiative devoted to studying and highlighting the experiences of more than 40 million Black Americans. The Center tracks and reports on progress on life outcomes and a life well-lived for Black Americans.</a:t>
            </a:r>
          </a:p>
        </p:txBody>
      </p:sp>
      <p:sp>
        <p:nvSpPr>
          <p:cNvPr id="8" name="TextBox 7">
            <a:extLst>
              <a:ext uri="{FF2B5EF4-FFF2-40B4-BE49-F238E27FC236}">
                <a16:creationId xmlns:a16="http://schemas.microsoft.com/office/drawing/2014/main" id="{DF25707D-580F-416E-83FC-65649D4DB94D}"/>
              </a:ext>
            </a:extLst>
          </p:cNvPr>
          <p:cNvSpPr txBox="1"/>
          <p:nvPr/>
        </p:nvSpPr>
        <p:spPr>
          <a:xfrm>
            <a:off x="0" y="3949723"/>
            <a:ext cx="1921638" cy="316735"/>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300" normalizeH="0" baseline="0" noProof="0" dirty="0">
                <a:ln>
                  <a:noFill/>
                </a:ln>
                <a:solidFill>
                  <a:srgbClr val="000106"/>
                </a:solidFill>
                <a:effectLst/>
                <a:uLnTx/>
                <a:uFillTx/>
                <a:latin typeface="Arial"/>
                <a:ea typeface="+mn-ea"/>
                <a:cs typeface="Arial" charset="0"/>
              </a:rPr>
              <a:t>OUR FOCUS</a:t>
            </a:r>
          </a:p>
        </p:txBody>
      </p:sp>
      <p:sp>
        <p:nvSpPr>
          <p:cNvPr id="9" name="TextBox 8">
            <a:extLst>
              <a:ext uri="{FF2B5EF4-FFF2-40B4-BE49-F238E27FC236}">
                <a16:creationId xmlns:a16="http://schemas.microsoft.com/office/drawing/2014/main" id="{DE180D02-ED0A-4F10-A2AA-5D0788F661D1}"/>
              </a:ext>
            </a:extLst>
          </p:cNvPr>
          <p:cNvSpPr txBox="1"/>
          <p:nvPr/>
        </p:nvSpPr>
        <p:spPr>
          <a:xfrm>
            <a:off x="775581" y="4576667"/>
            <a:ext cx="10640839" cy="1056379"/>
          </a:xfrm>
          <a:prstGeom prst="rect">
            <a:avLst/>
          </a:prstGeom>
          <a:noFill/>
        </p:spPr>
        <p:txBody>
          <a:bodyPr wrap="square" lIns="0" rtlCol="0">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Arial" panose="020B0604020202020204"/>
                <a:ea typeface="Calibri" panose="020F0502020204030204" pitchFamily="34" charset="0"/>
                <a:cs typeface="Calibri" panose="020F0502020204030204" pitchFamily="34" charset="0"/>
              </a:rPr>
              <a:t>The Center will sustain efforts, ensuring we are constantly measuring and tracking life experiences for Black Americans based on six key pillars: </a:t>
            </a:r>
            <a:r>
              <a:rPr kumimoji="0" lang="en-US" sz="2000" b="1" i="0" u="none" strike="noStrike" kern="1200" cap="none" spc="0" normalizeH="0" baseline="0" noProof="0" dirty="0">
                <a:ln>
                  <a:noFill/>
                </a:ln>
                <a:solidFill>
                  <a:srgbClr val="2B2B2B"/>
                </a:solidFill>
                <a:effectLst/>
                <a:uLnTx/>
                <a:uFillTx/>
                <a:latin typeface="Arial" panose="020B0604020202020204"/>
                <a:ea typeface="Calibri" panose="020F0502020204030204" pitchFamily="34" charset="0"/>
                <a:cs typeface="Calibri" panose="020F0502020204030204" pitchFamily="34" charset="0"/>
              </a:rPr>
              <a:t>justice, health and wellbeing, economic opportunity, jobs and work, education, and community and environment</a:t>
            </a:r>
            <a:r>
              <a:rPr kumimoji="0" lang="en-US" sz="2000" b="0" i="0" u="none" strike="noStrike" kern="1200" cap="none" spc="0" normalizeH="0" baseline="0" noProof="0" dirty="0">
                <a:ln>
                  <a:noFill/>
                </a:ln>
                <a:solidFill>
                  <a:srgbClr val="2B2B2B"/>
                </a:solidFill>
                <a:effectLst/>
                <a:uLnTx/>
                <a:uFillTx/>
                <a:latin typeface="Arial" panose="020B0604020202020204"/>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2B2B2B"/>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0" name="Title 5">
            <a:extLst>
              <a:ext uri="{FF2B5EF4-FFF2-40B4-BE49-F238E27FC236}">
                <a16:creationId xmlns:a16="http://schemas.microsoft.com/office/drawing/2014/main" id="{5801D129-A23E-45FF-AE33-B2CE385CBF60}"/>
              </a:ext>
            </a:extLst>
          </p:cNvPr>
          <p:cNvSpPr txBox="1">
            <a:spLocks/>
          </p:cNvSpPr>
          <p:nvPr/>
        </p:nvSpPr>
        <p:spPr>
          <a:xfrm>
            <a:off x="481075" y="158576"/>
            <a:ext cx="10950492" cy="475163"/>
          </a:xfrm>
          <a:prstGeom prst="rect">
            <a:avLst/>
          </a:prstGeom>
        </p:spPr>
        <p:txBody>
          <a:bodyPr>
            <a:noAutofit/>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eorgia"/>
                <a:ea typeface="+mj-ea"/>
                <a:cs typeface="Arial"/>
              </a:rPr>
              <a:t>100-Year Commitment to Understand and Report on </a:t>
            </a:r>
            <a:r>
              <a:rPr kumimoji="0" lang="en-US" sz="2400" b="0" i="0" u="none" strike="noStrike" kern="0" cap="none" spc="0" normalizeH="0" baseline="0" noProof="0" dirty="0">
                <a:ln>
                  <a:noFill/>
                </a:ln>
                <a:solidFill>
                  <a:srgbClr val="61C250"/>
                </a:solidFill>
                <a:effectLst/>
                <a:uLnTx/>
                <a:uFillTx/>
                <a:latin typeface="Georgia"/>
                <a:ea typeface="+mj-ea"/>
                <a:cs typeface="Arial"/>
              </a:rPr>
              <a:t>the Black Experience</a:t>
            </a:r>
            <a:endParaRPr kumimoji="0" lang="en-US" sz="2400" b="0" i="0" u="none" strike="noStrike" kern="0" cap="none" spc="0" normalizeH="0" baseline="0" noProof="0" dirty="0">
              <a:ln>
                <a:noFill/>
              </a:ln>
              <a:solidFill>
                <a:srgbClr val="FFFFFF"/>
              </a:solidFill>
              <a:effectLst/>
              <a:uLnTx/>
              <a:uFillTx/>
              <a:latin typeface="Georgia"/>
              <a:ea typeface="+mj-ea"/>
              <a:cs typeface="+mj-cs"/>
            </a:endParaRPr>
          </a:p>
        </p:txBody>
      </p:sp>
      <p:sp>
        <p:nvSpPr>
          <p:cNvPr id="11" name="TextBox 10">
            <a:extLst>
              <a:ext uri="{FF2B5EF4-FFF2-40B4-BE49-F238E27FC236}">
                <a16:creationId xmlns:a16="http://schemas.microsoft.com/office/drawing/2014/main" id="{DB04AD7B-D374-4B7F-B91D-8EEE129FD53B}"/>
              </a:ext>
            </a:extLst>
          </p:cNvPr>
          <p:cNvSpPr txBox="1"/>
          <p:nvPr/>
        </p:nvSpPr>
        <p:spPr>
          <a:xfrm>
            <a:off x="76200" y="1087055"/>
            <a:ext cx="1921638" cy="316735"/>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300" normalizeH="0" baseline="0" noProof="0" dirty="0">
                <a:ln>
                  <a:noFill/>
                </a:ln>
                <a:solidFill>
                  <a:srgbClr val="61C250"/>
                </a:solidFill>
                <a:effectLst/>
                <a:uLnTx/>
                <a:uFillTx/>
                <a:latin typeface="Arial"/>
                <a:ea typeface="+mn-ea"/>
                <a:cs typeface="Arial" charset="0"/>
              </a:rPr>
              <a:t>OUR MISSION</a:t>
            </a:r>
          </a:p>
        </p:txBody>
      </p:sp>
    </p:spTree>
    <p:extLst>
      <p:ext uri="{BB962C8B-B14F-4D97-AF65-F5344CB8AC3E}">
        <p14:creationId xmlns:p14="http://schemas.microsoft.com/office/powerpoint/2010/main" val="196438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F89D-6411-4B31-B2CB-8BC14AE1A8B7}"/>
              </a:ext>
            </a:extLst>
          </p:cNvPr>
          <p:cNvSpPr>
            <a:spLocks noGrp="1"/>
          </p:cNvSpPr>
          <p:nvPr>
            <p:ph type="title"/>
          </p:nvPr>
        </p:nvSpPr>
        <p:spPr>
          <a:xfrm>
            <a:off x="481074" y="2780893"/>
            <a:ext cx="4681475" cy="509451"/>
          </a:xfrm>
        </p:spPr>
        <p:txBody>
          <a:bodyPr/>
          <a:lstStyle/>
          <a:p>
            <a:r>
              <a:rPr lang="en-US" dirty="0">
                <a:solidFill>
                  <a:schemeClr val="accent5"/>
                </a:solidFill>
              </a:rPr>
              <a:t>Discoveries &amp; Impact</a:t>
            </a:r>
          </a:p>
        </p:txBody>
      </p:sp>
      <p:sp>
        <p:nvSpPr>
          <p:cNvPr id="3" name="Slide Number Placeholder 2">
            <a:extLst>
              <a:ext uri="{FF2B5EF4-FFF2-40B4-BE49-F238E27FC236}">
                <a16:creationId xmlns:a16="http://schemas.microsoft.com/office/drawing/2014/main" id="{266BE6AF-33D9-4417-97D4-8F276F8EDB46}"/>
              </a:ext>
            </a:extLst>
          </p:cNvPr>
          <p:cNvSpPr>
            <a:spLocks noGrp="1"/>
          </p:cNvSpPr>
          <p:nvPr>
            <p:ph type="sldNum"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61C25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a:t>
            </a:fld>
            <a:r>
              <a:rPr kumimoji="0" lang="en-US" sz="900" b="0" i="0" u="none" strike="noStrike" kern="1200" cap="none" spc="0" normalizeH="0" baseline="0" noProof="0">
                <a:ln>
                  <a:noFill/>
                </a:ln>
                <a:solidFill>
                  <a:srgbClr val="61C250"/>
                </a:solidFill>
                <a:effectLst/>
                <a:uLnTx/>
                <a:uFillTx/>
                <a:latin typeface="Arial" charset="0"/>
                <a:ea typeface="+mn-ea"/>
                <a:cs typeface="Arial" charset="0"/>
              </a:rPr>
              <a:t> </a:t>
            </a:r>
            <a:endParaRPr kumimoji="0" lang="en-US" sz="900" b="0" i="0" u="none" strike="noStrike" kern="1200" cap="none" spc="0" normalizeH="0" baseline="0" noProof="0" dirty="0">
              <a:ln>
                <a:noFill/>
              </a:ln>
              <a:solidFill>
                <a:srgbClr val="61C250"/>
              </a:solidFill>
              <a:effectLst/>
              <a:uLnTx/>
              <a:uFillTx/>
              <a:latin typeface="Arial" charset="0"/>
              <a:ea typeface="+mn-ea"/>
              <a:cs typeface="Arial" charset="0"/>
            </a:endParaRPr>
          </a:p>
        </p:txBody>
      </p:sp>
    </p:spTree>
    <p:extLst>
      <p:ext uri="{BB962C8B-B14F-4D97-AF65-F5344CB8AC3E}">
        <p14:creationId xmlns:p14="http://schemas.microsoft.com/office/powerpoint/2010/main" val="399452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1">
            <a:extLst>
              <a:ext uri="{FF2B5EF4-FFF2-40B4-BE49-F238E27FC236}">
                <a16:creationId xmlns:a16="http://schemas.microsoft.com/office/drawing/2014/main" id="{30DF203A-CF37-EF4A-8591-8DCC995B803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18276144"/>
              </p:ext>
            </p:extLst>
          </p:nvPr>
        </p:nvGraphicFramePr>
        <p:xfrm>
          <a:off x="272259" y="2642736"/>
          <a:ext cx="11647482" cy="3672112"/>
        </p:xfrm>
        <a:graphic>
          <a:graphicData uri="http://schemas.openxmlformats.org/drawingml/2006/table">
            <a:tbl>
              <a:tblPr firstRow="1" bandRow="1">
                <a:tableStyleId>{5C22544A-7EE6-4342-B048-85BDC9FD1C3A}</a:tableStyleId>
              </a:tblPr>
              <a:tblGrid>
                <a:gridCol w="1941247">
                  <a:extLst>
                    <a:ext uri="{9D8B030D-6E8A-4147-A177-3AD203B41FA5}">
                      <a16:colId xmlns:a16="http://schemas.microsoft.com/office/drawing/2014/main" val="1405376051"/>
                    </a:ext>
                  </a:extLst>
                </a:gridCol>
                <a:gridCol w="1941247">
                  <a:extLst>
                    <a:ext uri="{9D8B030D-6E8A-4147-A177-3AD203B41FA5}">
                      <a16:colId xmlns:a16="http://schemas.microsoft.com/office/drawing/2014/main" val="703789670"/>
                    </a:ext>
                  </a:extLst>
                </a:gridCol>
                <a:gridCol w="1941247">
                  <a:extLst>
                    <a:ext uri="{9D8B030D-6E8A-4147-A177-3AD203B41FA5}">
                      <a16:colId xmlns:a16="http://schemas.microsoft.com/office/drawing/2014/main" val="1455541632"/>
                    </a:ext>
                  </a:extLst>
                </a:gridCol>
                <a:gridCol w="1941247">
                  <a:extLst>
                    <a:ext uri="{9D8B030D-6E8A-4147-A177-3AD203B41FA5}">
                      <a16:colId xmlns:a16="http://schemas.microsoft.com/office/drawing/2014/main" val="3386763922"/>
                    </a:ext>
                  </a:extLst>
                </a:gridCol>
                <a:gridCol w="1941247">
                  <a:extLst>
                    <a:ext uri="{9D8B030D-6E8A-4147-A177-3AD203B41FA5}">
                      <a16:colId xmlns:a16="http://schemas.microsoft.com/office/drawing/2014/main" val="3756891400"/>
                    </a:ext>
                  </a:extLst>
                </a:gridCol>
                <a:gridCol w="1941247">
                  <a:extLst>
                    <a:ext uri="{9D8B030D-6E8A-4147-A177-3AD203B41FA5}">
                      <a16:colId xmlns:a16="http://schemas.microsoft.com/office/drawing/2014/main" val="347722954"/>
                    </a:ext>
                  </a:extLst>
                </a:gridCol>
              </a:tblGrid>
              <a:tr h="3672112">
                <a:tc>
                  <a:txBody>
                    <a:bodyPr/>
                    <a:lstStyle/>
                    <a:p>
                      <a:endParaRPr lang="en-US" dirty="0"/>
                    </a:p>
                  </a:txBody>
                  <a:tcPr>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noFill/>
                  </a:tcPr>
                </a:tc>
                <a:extLst>
                  <a:ext uri="{0D108BD9-81ED-4DB2-BD59-A6C34878D82A}">
                    <a16:rowId xmlns:a16="http://schemas.microsoft.com/office/drawing/2014/main" val="5041510"/>
                  </a:ext>
                </a:extLst>
              </a:tr>
            </a:tbl>
          </a:graphicData>
        </a:graphic>
      </p:graphicFrame>
      <p:sp>
        <p:nvSpPr>
          <p:cNvPr id="4" name="Rectangle 3">
            <a:extLst>
              <a:ext uri="{FF2B5EF4-FFF2-40B4-BE49-F238E27FC236}">
                <a16:creationId xmlns:a16="http://schemas.microsoft.com/office/drawing/2014/main" id="{6B301171-621A-1F45-8B43-9E6FC0BB9675}"/>
              </a:ext>
              <a:ext uri="{C183D7F6-B498-43B3-948B-1728B52AA6E4}">
                <adec:decorative xmlns:adec="http://schemas.microsoft.com/office/drawing/2017/decorative" val="1"/>
              </a:ext>
            </a:extLst>
          </p:cNvPr>
          <p:cNvSpPr/>
          <p:nvPr/>
        </p:nvSpPr>
        <p:spPr>
          <a:xfrm>
            <a:off x="972992" y="2656302"/>
            <a:ext cx="492414" cy="481914"/>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35D8375-AC8D-DE42-9667-22C727A5ACE1}"/>
              </a:ext>
              <a:ext uri="{C183D7F6-B498-43B3-948B-1728B52AA6E4}">
                <adec:decorative xmlns:adec="http://schemas.microsoft.com/office/drawing/2017/decorative" val="1"/>
              </a:ext>
            </a:extLst>
          </p:cNvPr>
          <p:cNvSpPr/>
          <p:nvPr/>
        </p:nvSpPr>
        <p:spPr>
          <a:xfrm>
            <a:off x="2918170" y="2656718"/>
            <a:ext cx="492414" cy="481914"/>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2BF7D4-CA08-9742-817C-5496F53AD8F0}"/>
              </a:ext>
              <a:ext uri="{C183D7F6-B498-43B3-948B-1728B52AA6E4}">
                <adec:decorative xmlns:adec="http://schemas.microsoft.com/office/drawing/2017/decorative" val="1"/>
              </a:ext>
            </a:extLst>
          </p:cNvPr>
          <p:cNvSpPr/>
          <p:nvPr/>
        </p:nvSpPr>
        <p:spPr>
          <a:xfrm>
            <a:off x="4863348" y="2656718"/>
            <a:ext cx="492414" cy="481914"/>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5CC0453-0BAA-A94D-8656-47CAD3D20177}"/>
              </a:ext>
              <a:ext uri="{C183D7F6-B498-43B3-948B-1728B52AA6E4}">
                <adec:decorative xmlns:adec="http://schemas.microsoft.com/office/drawing/2017/decorative" val="1"/>
              </a:ext>
            </a:extLst>
          </p:cNvPr>
          <p:cNvSpPr/>
          <p:nvPr/>
        </p:nvSpPr>
        <p:spPr>
          <a:xfrm>
            <a:off x="6808526" y="2656718"/>
            <a:ext cx="492414" cy="481914"/>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D79A846-53C2-5646-A2C8-E35D4D08FDD4}"/>
              </a:ext>
              <a:ext uri="{C183D7F6-B498-43B3-948B-1728B52AA6E4}">
                <adec:decorative xmlns:adec="http://schemas.microsoft.com/office/drawing/2017/decorative" val="1"/>
              </a:ext>
            </a:extLst>
          </p:cNvPr>
          <p:cNvSpPr/>
          <p:nvPr/>
        </p:nvSpPr>
        <p:spPr>
          <a:xfrm>
            <a:off x="8753704" y="2656718"/>
            <a:ext cx="492414" cy="481914"/>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A6562F0-5AF4-3245-BCD3-9A2F6DB9172C}"/>
              </a:ext>
              <a:ext uri="{C183D7F6-B498-43B3-948B-1728B52AA6E4}">
                <adec:decorative xmlns:adec="http://schemas.microsoft.com/office/drawing/2017/decorative" val="1"/>
              </a:ext>
            </a:extLst>
          </p:cNvPr>
          <p:cNvSpPr/>
          <p:nvPr/>
        </p:nvSpPr>
        <p:spPr>
          <a:xfrm>
            <a:off x="10698882" y="2656718"/>
            <a:ext cx="492414" cy="481914"/>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6C28F-5425-394D-A089-CDF8FC8B2FDA}"/>
              </a:ext>
            </a:extLst>
          </p:cNvPr>
          <p:cNvSpPr>
            <a:spLocks noGrp="1"/>
          </p:cNvSpPr>
          <p:nvPr>
            <p:ph type="title"/>
          </p:nvPr>
        </p:nvSpPr>
        <p:spPr/>
        <p:txBody>
          <a:bodyPr>
            <a:normAutofit/>
          </a:bodyPr>
          <a:lstStyle/>
          <a:p>
            <a:r>
              <a:rPr lang="en-US" dirty="0"/>
              <a:t>GCBV: The 100-Year Commitment to Understand and Report on the Black Experience</a:t>
            </a:r>
          </a:p>
        </p:txBody>
      </p:sp>
      <p:sp>
        <p:nvSpPr>
          <p:cNvPr id="11" name="Text Placeholder 10">
            <a:extLst>
              <a:ext uri="{FF2B5EF4-FFF2-40B4-BE49-F238E27FC236}">
                <a16:creationId xmlns:a16="http://schemas.microsoft.com/office/drawing/2014/main" id="{AE772419-32B7-7644-AAAE-233967EDCBBE}"/>
              </a:ext>
            </a:extLst>
          </p:cNvPr>
          <p:cNvSpPr>
            <a:spLocks noGrp="1"/>
          </p:cNvSpPr>
          <p:nvPr>
            <p:ph type="body" sz="quarter" idx="15"/>
          </p:nvPr>
        </p:nvSpPr>
        <p:spPr>
          <a:xfrm>
            <a:off x="1646865" y="934562"/>
            <a:ext cx="10393680" cy="969496"/>
          </a:xfrm>
        </p:spPr>
        <p:txBody>
          <a:bodyPr/>
          <a:lstStyle/>
          <a:p>
            <a:r>
              <a:rPr lang="en-US" kern="1200" dirty="0">
                <a:solidFill>
                  <a:schemeClr val="tx1"/>
                </a:solidFill>
                <a:ea typeface="Calibri" panose="020F0502020204030204" pitchFamily="34" charset="0"/>
                <a:cs typeface="Calibri" panose="020F0502020204030204" pitchFamily="34" charset="0"/>
              </a:rPr>
              <a:t>The Center will sustain efforts, ensuring we are constantly measuring and tracking life experiences for Black Americans based on six key pillars: justice, health and wellbeing, economic opportunity, jobs and work, education, and community and environment. </a:t>
            </a:r>
            <a:endParaRPr lang="en-US" kern="1200" dirty="0">
              <a:solidFill>
                <a:schemeClr val="tx1"/>
              </a:solidFill>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365F790-178C-CF47-8D2D-AA2485EE6046}"/>
              </a:ext>
              <a:ext uri="{C183D7F6-B498-43B3-948B-1728B52AA6E4}">
                <adec:decorative xmlns:adec="http://schemas.microsoft.com/office/drawing/2017/decorative" val="1"/>
              </a:ext>
            </a:extLst>
          </p:cNvPr>
          <p:cNvSpPr>
            <a:spLocks noGrp="1"/>
          </p:cNvSpPr>
          <p:nvPr>
            <p:ph type="sldNum" sz="quarter" idx="16"/>
          </p:nvPr>
        </p:nvSpPr>
        <p:spPr/>
        <p:txBody>
          <a:bodyPr vert="horz" lIns="137160" tIns="45720" rIns="91440" bIns="45720" rtlCol="0" anchor="ctr"/>
          <a:lstStyle/>
          <a:p>
            <a:fld id="{59E3E2AC-ACB3-5544-BE29-32D30D23532C}" type="slidenum">
              <a:rPr lang="en-US"/>
              <a:pPr/>
              <a:t>5</a:t>
            </a:fld>
            <a:r>
              <a:rPr lang="en-US" dirty="0"/>
              <a:t> </a:t>
            </a:r>
          </a:p>
        </p:txBody>
      </p:sp>
      <p:sp>
        <p:nvSpPr>
          <p:cNvPr id="25" name="TextBox 24">
            <a:extLst>
              <a:ext uri="{FF2B5EF4-FFF2-40B4-BE49-F238E27FC236}">
                <a16:creationId xmlns:a16="http://schemas.microsoft.com/office/drawing/2014/main" id="{01F46915-D5C4-D943-AC8A-DCFDD78357BF}"/>
              </a:ext>
            </a:extLst>
          </p:cNvPr>
          <p:cNvSpPr txBox="1"/>
          <p:nvPr/>
        </p:nvSpPr>
        <p:spPr>
          <a:xfrm>
            <a:off x="356502" y="2793759"/>
            <a:ext cx="1753105" cy="2867452"/>
          </a:xfrm>
          <a:prstGeom prst="rect">
            <a:avLst/>
          </a:prstGeom>
          <a:noFill/>
          <a:ln>
            <a:noFill/>
          </a:ln>
        </p:spPr>
        <p:txBody>
          <a:bodyPr wrap="square" lIns="45720" tIns="0" rIns="45720" bIns="45720" rtlCol="0">
            <a:spAutoFit/>
          </a:bodyPr>
          <a:lstStyle/>
          <a:p>
            <a:pPr algn="ctr" fontAlgn="auto">
              <a:spcBef>
                <a:spcPts val="0"/>
              </a:spcBef>
              <a:spcAft>
                <a:spcPts val="3000"/>
              </a:spcAft>
              <a:defRPr/>
            </a:pPr>
            <a:r>
              <a:rPr lang="en-US" sz="1400" b="1" spc="200" dirty="0">
                <a:solidFill>
                  <a:schemeClr val="bg1"/>
                </a:solidFill>
                <a:latin typeface="+mn-lt"/>
              </a:rPr>
              <a:t>1</a:t>
            </a:r>
          </a:p>
          <a:p>
            <a:pPr algn="ctr" fontAlgn="auto">
              <a:spcBef>
                <a:spcPts val="0"/>
              </a:spcBef>
              <a:spcAft>
                <a:spcPts val="3200"/>
              </a:spcAft>
              <a:defRPr/>
            </a:pPr>
            <a:r>
              <a:rPr lang="en-US" sz="1200" b="1" spc="200" dirty="0">
                <a:latin typeface="+mn-lt"/>
              </a:rPr>
              <a:t>JUSTICE</a:t>
            </a:r>
          </a:p>
          <a:p>
            <a:pPr marL="171450" lvl="0" indent="-171450">
              <a:spcAft>
                <a:spcPts val="400"/>
              </a:spcAft>
              <a:buFont typeface="Arial" panose="020B0604020202020204" pitchFamily="34" charset="0"/>
              <a:buChar char="•"/>
              <a:defRPr/>
            </a:pPr>
            <a:r>
              <a:rPr lang="en-US" sz="1100" dirty="0">
                <a:latin typeface="+mn-lt"/>
              </a:rPr>
              <a:t>disparities in representation of people and communities</a:t>
            </a:r>
          </a:p>
          <a:p>
            <a:pPr marL="171450" lvl="0" indent="-171450">
              <a:spcAft>
                <a:spcPts val="400"/>
              </a:spcAft>
              <a:buFont typeface="Arial" panose="020B0604020202020204" pitchFamily="34" charset="0"/>
              <a:buChar char="•"/>
              <a:defRPr/>
            </a:pPr>
            <a:r>
              <a:rPr lang="en-US" sz="1100" dirty="0">
                <a:latin typeface="+mn-lt"/>
              </a:rPr>
              <a:t>inequities in </a:t>
            </a:r>
            <a:br>
              <a:rPr lang="en-US" sz="1100" dirty="0">
                <a:latin typeface="+mn-lt"/>
              </a:rPr>
            </a:br>
            <a:r>
              <a:rPr lang="en-US" sz="1100" dirty="0">
                <a:latin typeface="+mn-lt"/>
              </a:rPr>
              <a:t>processes by which laws are created </a:t>
            </a:r>
          </a:p>
          <a:p>
            <a:pPr marL="171450" lvl="0" indent="-171450">
              <a:spcAft>
                <a:spcPts val="400"/>
              </a:spcAft>
              <a:buFont typeface="Arial" panose="020B0604020202020204" pitchFamily="34" charset="0"/>
              <a:buChar char="•"/>
              <a:defRPr/>
            </a:pPr>
            <a:r>
              <a:rPr lang="en-US" sz="1100" dirty="0">
                <a:latin typeface="+mn-lt"/>
              </a:rPr>
              <a:t>racial biases and procedural fairness </a:t>
            </a:r>
          </a:p>
        </p:txBody>
      </p:sp>
      <p:sp>
        <p:nvSpPr>
          <p:cNvPr id="23" name="TextBox 22">
            <a:extLst>
              <a:ext uri="{FF2B5EF4-FFF2-40B4-BE49-F238E27FC236}">
                <a16:creationId xmlns:a16="http://schemas.microsoft.com/office/drawing/2014/main" id="{AA6A163E-352A-1C46-8D30-7D723E654FFF}"/>
              </a:ext>
            </a:extLst>
          </p:cNvPr>
          <p:cNvSpPr txBox="1"/>
          <p:nvPr/>
        </p:nvSpPr>
        <p:spPr>
          <a:xfrm>
            <a:off x="2301680" y="2793759"/>
            <a:ext cx="1753105" cy="2872581"/>
          </a:xfrm>
          <a:prstGeom prst="rect">
            <a:avLst/>
          </a:prstGeom>
          <a:noFill/>
          <a:ln>
            <a:noFill/>
          </a:ln>
        </p:spPr>
        <p:txBody>
          <a:bodyPr wrap="square" lIns="45720" tIns="0" rIns="45720" bIns="45720" rtlCol="0">
            <a:spAutoFit/>
          </a:bodyPr>
          <a:lstStyle/>
          <a:p>
            <a:pPr algn="ctr" fontAlgn="auto">
              <a:spcBef>
                <a:spcPts val="0"/>
              </a:spcBef>
              <a:spcAft>
                <a:spcPts val="3000"/>
              </a:spcAft>
              <a:defRPr/>
            </a:pPr>
            <a:r>
              <a:rPr lang="en-US" sz="1400" b="1" spc="200" dirty="0">
                <a:solidFill>
                  <a:schemeClr val="bg1"/>
                </a:solidFill>
                <a:latin typeface="+mn-lt"/>
              </a:rPr>
              <a:t>2</a:t>
            </a:r>
          </a:p>
          <a:p>
            <a:pPr algn="ctr" fontAlgn="auto">
              <a:spcBef>
                <a:spcPts val="0"/>
              </a:spcBef>
              <a:spcAft>
                <a:spcPts val="1800"/>
              </a:spcAft>
              <a:defRPr/>
            </a:pPr>
            <a:r>
              <a:rPr lang="en-US" sz="1200" b="1" spc="200" dirty="0">
                <a:latin typeface="+mn-lt"/>
              </a:rPr>
              <a:t>HEALTH &amp; WELLBEING</a:t>
            </a:r>
          </a:p>
          <a:p>
            <a:pPr marL="171450" lvl="0" indent="-171450">
              <a:spcAft>
                <a:spcPts val="400"/>
              </a:spcAft>
              <a:buFont typeface="Arial" panose="020B0604020202020204" pitchFamily="34" charset="0"/>
              <a:buChar char="•"/>
              <a:defRPr/>
            </a:pPr>
            <a:r>
              <a:rPr lang="en-US" sz="1100" dirty="0">
                <a:latin typeface="+mn-lt"/>
              </a:rPr>
              <a:t>disparities in </a:t>
            </a:r>
            <a:br>
              <a:rPr lang="en-US" sz="1100" dirty="0">
                <a:latin typeface="+mn-lt"/>
              </a:rPr>
            </a:br>
            <a:r>
              <a:rPr lang="en-US" sz="1100" dirty="0">
                <a:latin typeface="+mn-lt"/>
              </a:rPr>
              <a:t>access and quality </a:t>
            </a:r>
            <a:br>
              <a:rPr lang="en-US" sz="1100" dirty="0">
                <a:latin typeface="+mn-lt"/>
              </a:rPr>
            </a:br>
            <a:r>
              <a:rPr lang="en-US" sz="1100" dirty="0">
                <a:latin typeface="+mn-lt"/>
              </a:rPr>
              <a:t>of healthcare</a:t>
            </a:r>
          </a:p>
          <a:p>
            <a:pPr marL="171450" lvl="0" indent="-171450">
              <a:spcAft>
                <a:spcPts val="400"/>
              </a:spcAft>
              <a:buFont typeface="Arial" panose="020B0604020202020204" pitchFamily="34" charset="0"/>
              <a:buChar char="•"/>
              <a:defRPr/>
            </a:pPr>
            <a:r>
              <a:rPr lang="en-US" sz="1100" dirty="0">
                <a:latin typeface="+mn-lt"/>
              </a:rPr>
              <a:t>progress on </a:t>
            </a:r>
            <a:br>
              <a:rPr lang="en-US" sz="1100" dirty="0">
                <a:latin typeface="+mn-lt"/>
              </a:rPr>
            </a:br>
            <a:r>
              <a:rPr lang="en-US" sz="1100" dirty="0">
                <a:latin typeface="+mn-lt"/>
              </a:rPr>
              <a:t>improving physical health and wellbeing  </a:t>
            </a:r>
          </a:p>
          <a:p>
            <a:pPr marL="171450" lvl="0" indent="-171450">
              <a:spcAft>
                <a:spcPts val="400"/>
              </a:spcAft>
              <a:buFont typeface="Arial" panose="020B0604020202020204" pitchFamily="34" charset="0"/>
              <a:buChar char="•"/>
              <a:defRPr/>
            </a:pPr>
            <a:r>
              <a:rPr lang="en-US" sz="1100" dirty="0">
                <a:latin typeface="+mn-lt"/>
              </a:rPr>
              <a:t>Black American wellbeing and life satisfaction </a:t>
            </a:r>
          </a:p>
        </p:txBody>
      </p:sp>
      <p:sp>
        <p:nvSpPr>
          <p:cNvPr id="26" name="TextBox 25">
            <a:extLst>
              <a:ext uri="{FF2B5EF4-FFF2-40B4-BE49-F238E27FC236}">
                <a16:creationId xmlns:a16="http://schemas.microsoft.com/office/drawing/2014/main" id="{F8FAD2F9-2253-5241-AF15-DEB3D66CABE5}"/>
              </a:ext>
            </a:extLst>
          </p:cNvPr>
          <p:cNvSpPr txBox="1"/>
          <p:nvPr/>
        </p:nvSpPr>
        <p:spPr>
          <a:xfrm>
            <a:off x="4246858" y="2793759"/>
            <a:ext cx="1753105" cy="2872581"/>
          </a:xfrm>
          <a:prstGeom prst="rect">
            <a:avLst/>
          </a:prstGeom>
          <a:noFill/>
          <a:ln>
            <a:noFill/>
          </a:ln>
        </p:spPr>
        <p:txBody>
          <a:bodyPr wrap="square" lIns="45720" tIns="0" rIns="45720" bIns="45720" rtlCol="0">
            <a:spAutoFit/>
          </a:bodyPr>
          <a:lstStyle/>
          <a:p>
            <a:pPr algn="ctr" fontAlgn="auto">
              <a:spcBef>
                <a:spcPts val="0"/>
              </a:spcBef>
              <a:spcAft>
                <a:spcPts val="3000"/>
              </a:spcAft>
              <a:defRPr/>
            </a:pPr>
            <a:r>
              <a:rPr lang="en-US" sz="1400" b="1" spc="200" dirty="0">
                <a:solidFill>
                  <a:schemeClr val="bg1"/>
                </a:solidFill>
                <a:latin typeface="+mn-lt"/>
              </a:rPr>
              <a:t>3</a:t>
            </a:r>
          </a:p>
          <a:p>
            <a:pPr algn="ctr" fontAlgn="auto">
              <a:spcBef>
                <a:spcPts val="0"/>
              </a:spcBef>
              <a:spcAft>
                <a:spcPts val="1800"/>
              </a:spcAft>
              <a:defRPr/>
            </a:pPr>
            <a:r>
              <a:rPr lang="en-US" sz="1200" b="1" spc="200" dirty="0">
                <a:latin typeface="+mn-lt"/>
              </a:rPr>
              <a:t>ECONOMIC OPPORTUNITY </a:t>
            </a:r>
          </a:p>
          <a:p>
            <a:pPr marL="171450" indent="-171450">
              <a:spcAft>
                <a:spcPts val="400"/>
              </a:spcAft>
              <a:buFont typeface="Arial" panose="020B0604020202020204" pitchFamily="34" charset="0"/>
              <a:buChar char="•"/>
              <a:defRPr/>
            </a:pPr>
            <a:r>
              <a:rPr lang="en-US" sz="1100" dirty="0">
                <a:latin typeface="+mn-lt"/>
              </a:rPr>
              <a:t>patterns of inequality in wealth and income</a:t>
            </a:r>
          </a:p>
          <a:p>
            <a:pPr marL="171450" indent="-171450">
              <a:spcAft>
                <a:spcPts val="400"/>
              </a:spcAft>
              <a:buFont typeface="Arial" panose="020B0604020202020204" pitchFamily="34" charset="0"/>
              <a:buChar char="•"/>
              <a:defRPr/>
            </a:pPr>
            <a:r>
              <a:rPr lang="en-US" sz="1100" dirty="0">
                <a:latin typeface="+mn-lt"/>
              </a:rPr>
              <a:t>systematic bias in economic institutions </a:t>
            </a:r>
          </a:p>
          <a:p>
            <a:pPr marL="171450" indent="-171450">
              <a:spcAft>
                <a:spcPts val="400"/>
              </a:spcAft>
              <a:buFont typeface="Arial" panose="020B0604020202020204" pitchFamily="34" charset="0"/>
              <a:buChar char="•"/>
              <a:defRPr/>
            </a:pPr>
            <a:r>
              <a:rPr lang="en-US" sz="1100" dirty="0">
                <a:latin typeface="+mn-lt"/>
              </a:rPr>
              <a:t>standards of living, intergenerational mobility in income and other economic indicators</a:t>
            </a:r>
          </a:p>
        </p:txBody>
      </p:sp>
      <p:sp>
        <p:nvSpPr>
          <p:cNvPr id="27" name="TextBox 26">
            <a:extLst>
              <a:ext uri="{FF2B5EF4-FFF2-40B4-BE49-F238E27FC236}">
                <a16:creationId xmlns:a16="http://schemas.microsoft.com/office/drawing/2014/main" id="{8A09D457-6345-C64E-9F0A-626BB1ABD5F8}"/>
              </a:ext>
            </a:extLst>
          </p:cNvPr>
          <p:cNvSpPr txBox="1"/>
          <p:nvPr/>
        </p:nvSpPr>
        <p:spPr>
          <a:xfrm>
            <a:off x="6192036" y="2793759"/>
            <a:ext cx="1753105" cy="3375283"/>
          </a:xfrm>
          <a:prstGeom prst="rect">
            <a:avLst/>
          </a:prstGeom>
          <a:noFill/>
          <a:ln>
            <a:noFill/>
          </a:ln>
        </p:spPr>
        <p:txBody>
          <a:bodyPr wrap="square" lIns="45720" tIns="0" rIns="45720" bIns="45720" rtlCol="0">
            <a:spAutoFit/>
          </a:bodyPr>
          <a:lstStyle/>
          <a:p>
            <a:pPr algn="ctr" fontAlgn="auto">
              <a:spcBef>
                <a:spcPts val="0"/>
              </a:spcBef>
              <a:spcAft>
                <a:spcPts val="3000"/>
              </a:spcAft>
              <a:defRPr/>
            </a:pPr>
            <a:r>
              <a:rPr lang="en-US" sz="1400" b="1" spc="200" dirty="0">
                <a:solidFill>
                  <a:schemeClr val="bg1"/>
                </a:solidFill>
                <a:latin typeface="+mn-lt"/>
              </a:rPr>
              <a:t>4</a:t>
            </a:r>
          </a:p>
          <a:p>
            <a:pPr algn="ctr" fontAlgn="auto">
              <a:spcBef>
                <a:spcPts val="0"/>
              </a:spcBef>
              <a:spcAft>
                <a:spcPts val="3200"/>
              </a:spcAft>
              <a:defRPr/>
            </a:pPr>
            <a:r>
              <a:rPr lang="en-US" sz="1200" b="1" spc="200" dirty="0">
                <a:latin typeface="+mn-lt"/>
              </a:rPr>
              <a:t>JOBS &amp; WORK</a:t>
            </a:r>
            <a:endParaRPr lang="en-US" sz="1200" dirty="0">
              <a:latin typeface="+mn-lt"/>
            </a:endParaRPr>
          </a:p>
          <a:p>
            <a:pPr marL="171450" indent="-171450">
              <a:spcAft>
                <a:spcPts val="400"/>
              </a:spcAft>
              <a:buFont typeface="Arial" panose="020B0604020202020204" pitchFamily="34" charset="0"/>
              <a:buChar char="•"/>
              <a:defRPr/>
            </a:pPr>
            <a:r>
              <a:rPr lang="en-US" sz="1100" dirty="0">
                <a:latin typeface="+mn-lt"/>
              </a:rPr>
              <a:t>racial disparities in employment, access </a:t>
            </a:r>
            <a:br>
              <a:rPr lang="en-US" sz="1100" dirty="0">
                <a:latin typeface="+mn-lt"/>
              </a:rPr>
            </a:br>
            <a:r>
              <a:rPr lang="en-US" sz="1100" dirty="0">
                <a:latin typeface="+mn-lt"/>
              </a:rPr>
              <a:t>to quality jobs and career paths</a:t>
            </a:r>
          </a:p>
          <a:p>
            <a:pPr marL="171450" indent="-171450">
              <a:spcAft>
                <a:spcPts val="400"/>
              </a:spcAft>
              <a:buFont typeface="Arial" panose="020B0604020202020204" pitchFamily="34" charset="0"/>
              <a:buChar char="•"/>
              <a:defRPr/>
            </a:pPr>
            <a:r>
              <a:rPr lang="en-US" sz="1100" dirty="0">
                <a:latin typeface="+mn-lt"/>
              </a:rPr>
              <a:t>difference in </a:t>
            </a:r>
            <a:br>
              <a:rPr lang="en-US" sz="1100" dirty="0">
                <a:latin typeface="+mn-lt"/>
              </a:rPr>
            </a:br>
            <a:r>
              <a:rPr lang="en-US" sz="1100" dirty="0">
                <a:latin typeface="+mn-lt"/>
              </a:rPr>
              <a:t>employee experience, race relations and development</a:t>
            </a:r>
          </a:p>
          <a:p>
            <a:pPr marL="171450" indent="-171450">
              <a:spcAft>
                <a:spcPts val="400"/>
              </a:spcAft>
              <a:buFont typeface="Arial" panose="020B0604020202020204" pitchFamily="34" charset="0"/>
              <a:buChar char="•"/>
              <a:defRPr/>
            </a:pPr>
            <a:r>
              <a:rPr lang="en-US" sz="1100" dirty="0">
                <a:latin typeface="+mn-lt"/>
              </a:rPr>
              <a:t>patterns of opportunity and challenges in </a:t>
            </a:r>
            <a:br>
              <a:rPr lang="en-US" sz="1100" dirty="0">
                <a:latin typeface="+mn-lt"/>
              </a:rPr>
            </a:br>
            <a:r>
              <a:rPr lang="en-US" sz="1100" dirty="0">
                <a:latin typeface="+mn-lt"/>
              </a:rPr>
              <a:t>self-employment and entrepreneurship</a:t>
            </a:r>
          </a:p>
        </p:txBody>
      </p:sp>
      <p:sp>
        <p:nvSpPr>
          <p:cNvPr id="29" name="TextBox 28">
            <a:extLst>
              <a:ext uri="{FF2B5EF4-FFF2-40B4-BE49-F238E27FC236}">
                <a16:creationId xmlns:a16="http://schemas.microsoft.com/office/drawing/2014/main" id="{008ACEB7-417A-774A-81D0-A09693F8D75C}"/>
              </a:ext>
            </a:extLst>
          </p:cNvPr>
          <p:cNvSpPr txBox="1"/>
          <p:nvPr/>
        </p:nvSpPr>
        <p:spPr>
          <a:xfrm>
            <a:off x="8137214" y="2793759"/>
            <a:ext cx="1753105" cy="3036729"/>
          </a:xfrm>
          <a:prstGeom prst="rect">
            <a:avLst/>
          </a:prstGeom>
          <a:noFill/>
          <a:ln>
            <a:noFill/>
          </a:ln>
        </p:spPr>
        <p:txBody>
          <a:bodyPr wrap="square" lIns="45720" tIns="0" rIns="45720" bIns="45720" rtlCol="0">
            <a:spAutoFit/>
          </a:bodyPr>
          <a:lstStyle/>
          <a:p>
            <a:pPr algn="ctr" fontAlgn="auto">
              <a:spcBef>
                <a:spcPts val="0"/>
              </a:spcBef>
              <a:spcAft>
                <a:spcPts val="3000"/>
              </a:spcAft>
              <a:defRPr/>
            </a:pPr>
            <a:r>
              <a:rPr lang="en-US" sz="1400" b="1" spc="200" dirty="0">
                <a:solidFill>
                  <a:schemeClr val="bg1"/>
                </a:solidFill>
                <a:latin typeface="+mn-lt"/>
              </a:rPr>
              <a:t>5</a:t>
            </a:r>
          </a:p>
          <a:p>
            <a:pPr algn="ctr" fontAlgn="auto">
              <a:spcBef>
                <a:spcPts val="0"/>
              </a:spcBef>
              <a:spcAft>
                <a:spcPts val="3200"/>
              </a:spcAft>
              <a:defRPr/>
            </a:pPr>
            <a:r>
              <a:rPr lang="en-US" sz="1200" b="1" spc="200" dirty="0">
                <a:latin typeface="+mn-lt"/>
              </a:rPr>
              <a:t>EDUCATION</a:t>
            </a:r>
            <a:endParaRPr lang="en-US" sz="1200" dirty="0">
              <a:latin typeface="+mn-lt"/>
            </a:endParaRPr>
          </a:p>
          <a:p>
            <a:pPr marL="171450" lvl="0" indent="-171450">
              <a:spcAft>
                <a:spcPts val="400"/>
              </a:spcAft>
              <a:buFont typeface="Arial" panose="020B0604020202020204" pitchFamily="34" charset="0"/>
              <a:buChar char="•"/>
              <a:defRPr/>
            </a:pPr>
            <a:r>
              <a:rPr lang="en-US" sz="1100" dirty="0">
                <a:latin typeface="+mn-lt"/>
              </a:rPr>
              <a:t>experiences in </a:t>
            </a:r>
            <a:br>
              <a:rPr lang="en-US" sz="1100" dirty="0">
                <a:latin typeface="+mn-lt"/>
              </a:rPr>
            </a:br>
            <a:r>
              <a:rPr lang="en-US" sz="1100" dirty="0">
                <a:latin typeface="+mn-lt"/>
              </a:rPr>
              <a:t>pre-K, K-12 and </a:t>
            </a:r>
            <a:br>
              <a:rPr lang="en-US" sz="1100" dirty="0">
                <a:latin typeface="+mn-lt"/>
              </a:rPr>
            </a:br>
            <a:r>
              <a:rPr lang="en-US" sz="1100" dirty="0">
                <a:latin typeface="+mn-lt"/>
              </a:rPr>
              <a:t>higher education; student engagement and belonging </a:t>
            </a:r>
          </a:p>
          <a:p>
            <a:pPr marL="171450" lvl="0" indent="-171450">
              <a:spcAft>
                <a:spcPts val="400"/>
              </a:spcAft>
              <a:buFont typeface="Arial" panose="020B0604020202020204" pitchFamily="34" charset="0"/>
              <a:buChar char="•"/>
              <a:defRPr/>
            </a:pPr>
            <a:r>
              <a:rPr lang="en-US" sz="1100" dirty="0">
                <a:latin typeface="+mn-lt"/>
              </a:rPr>
              <a:t>access to quality early childhood education </a:t>
            </a:r>
          </a:p>
          <a:p>
            <a:pPr marL="171450" lvl="0" indent="-171450">
              <a:spcAft>
                <a:spcPts val="400"/>
              </a:spcAft>
              <a:buFont typeface="Arial" panose="020B0604020202020204" pitchFamily="34" charset="0"/>
              <a:buChar char="•"/>
              <a:defRPr/>
            </a:pPr>
            <a:r>
              <a:rPr lang="en-US" sz="1100" dirty="0">
                <a:latin typeface="+mn-lt"/>
              </a:rPr>
              <a:t>racial disparities in access to quality schools and educators </a:t>
            </a:r>
          </a:p>
        </p:txBody>
      </p:sp>
      <p:sp>
        <p:nvSpPr>
          <p:cNvPr id="30" name="TextBox 29">
            <a:extLst>
              <a:ext uri="{FF2B5EF4-FFF2-40B4-BE49-F238E27FC236}">
                <a16:creationId xmlns:a16="http://schemas.microsoft.com/office/drawing/2014/main" id="{4DF87615-BBF9-B74B-8386-75F87C66F397}"/>
              </a:ext>
            </a:extLst>
          </p:cNvPr>
          <p:cNvSpPr txBox="1"/>
          <p:nvPr/>
        </p:nvSpPr>
        <p:spPr>
          <a:xfrm>
            <a:off x="10082392" y="2793759"/>
            <a:ext cx="1753105" cy="3549690"/>
          </a:xfrm>
          <a:prstGeom prst="rect">
            <a:avLst/>
          </a:prstGeom>
          <a:noFill/>
          <a:ln>
            <a:noFill/>
          </a:ln>
        </p:spPr>
        <p:txBody>
          <a:bodyPr wrap="square" lIns="45720" tIns="0" rIns="45720" bIns="45720" rtlCol="0">
            <a:spAutoFit/>
          </a:bodyPr>
          <a:lstStyle/>
          <a:p>
            <a:pPr algn="ctr" fontAlgn="auto">
              <a:spcBef>
                <a:spcPts val="0"/>
              </a:spcBef>
              <a:spcAft>
                <a:spcPts val="3000"/>
              </a:spcAft>
              <a:defRPr/>
            </a:pPr>
            <a:r>
              <a:rPr lang="en-US" sz="1400" b="1" spc="200" dirty="0">
                <a:solidFill>
                  <a:schemeClr val="bg1"/>
                </a:solidFill>
                <a:latin typeface="+mn-lt"/>
              </a:rPr>
              <a:t>6</a:t>
            </a:r>
          </a:p>
          <a:p>
            <a:pPr algn="ctr" fontAlgn="auto">
              <a:spcBef>
                <a:spcPts val="0"/>
              </a:spcBef>
              <a:spcAft>
                <a:spcPts val="1800"/>
              </a:spcAft>
              <a:defRPr/>
            </a:pPr>
            <a:r>
              <a:rPr lang="en-US" sz="1200" b="1" spc="200" dirty="0">
                <a:latin typeface="+mn-lt"/>
              </a:rPr>
              <a:t>COMMUNITY &amp; ENVIRONMENT </a:t>
            </a:r>
          </a:p>
          <a:p>
            <a:pPr marL="171450" indent="-171450">
              <a:spcAft>
                <a:spcPts val="400"/>
              </a:spcAft>
              <a:buFont typeface="Arial" panose="020B0604020202020204" pitchFamily="34" charset="0"/>
              <a:buChar char="•"/>
              <a:defRPr/>
            </a:pPr>
            <a:r>
              <a:rPr lang="en-US" sz="1100" dirty="0">
                <a:latin typeface="+mn-lt"/>
              </a:rPr>
              <a:t>impact of variation </a:t>
            </a:r>
            <a:br>
              <a:rPr lang="en-US" sz="1100" dirty="0">
                <a:latin typeface="+mn-lt"/>
              </a:rPr>
            </a:br>
            <a:r>
              <a:rPr lang="en-US" sz="1100" dirty="0">
                <a:latin typeface="+mn-lt"/>
              </a:rPr>
              <a:t>in community resources on opportunities for leading fulfilling lives </a:t>
            </a:r>
          </a:p>
          <a:p>
            <a:pPr marL="171450" indent="-171450">
              <a:spcAft>
                <a:spcPts val="400"/>
              </a:spcAft>
              <a:buFont typeface="Arial" panose="020B0604020202020204" pitchFamily="34" charset="0"/>
              <a:buChar char="•"/>
              <a:defRPr/>
            </a:pPr>
            <a:r>
              <a:rPr lang="en-US" sz="1100" dirty="0">
                <a:latin typeface="+mn-lt"/>
              </a:rPr>
              <a:t>racial inequities </a:t>
            </a:r>
            <a:br>
              <a:rPr lang="en-US" sz="1100" dirty="0">
                <a:latin typeface="+mn-lt"/>
              </a:rPr>
            </a:br>
            <a:r>
              <a:rPr lang="en-US" sz="1100" dirty="0">
                <a:latin typeface="+mn-lt"/>
              </a:rPr>
              <a:t>in housing and community planning, transportation </a:t>
            </a:r>
            <a:br>
              <a:rPr lang="en-US" sz="1100" dirty="0">
                <a:latin typeface="+mn-lt"/>
              </a:rPr>
            </a:br>
            <a:r>
              <a:rPr lang="en-US" sz="1100" dirty="0">
                <a:latin typeface="+mn-lt"/>
              </a:rPr>
              <a:t>and safety  </a:t>
            </a:r>
          </a:p>
          <a:p>
            <a:pPr marL="171450" indent="-171450">
              <a:spcAft>
                <a:spcPts val="400"/>
              </a:spcAft>
              <a:buFont typeface="Arial" panose="020B0604020202020204" pitchFamily="34" charset="0"/>
              <a:buChar char="•"/>
              <a:defRPr/>
            </a:pPr>
            <a:r>
              <a:rPr lang="en-US" sz="1100" dirty="0">
                <a:latin typeface="+mn-lt"/>
              </a:rPr>
              <a:t>impact of systemic racial inequities on environmental conditions</a:t>
            </a:r>
          </a:p>
        </p:txBody>
      </p:sp>
      <p:sp>
        <p:nvSpPr>
          <p:cNvPr id="34" name="TextBox 33">
            <a:extLst>
              <a:ext uri="{FF2B5EF4-FFF2-40B4-BE49-F238E27FC236}">
                <a16:creationId xmlns:a16="http://schemas.microsoft.com/office/drawing/2014/main" id="{F1E956EA-A05F-3841-89E9-84D4F459DBF1}"/>
              </a:ext>
            </a:extLst>
          </p:cNvPr>
          <p:cNvSpPr txBox="1"/>
          <p:nvPr/>
        </p:nvSpPr>
        <p:spPr>
          <a:xfrm>
            <a:off x="173357" y="2043536"/>
            <a:ext cx="8190968" cy="375552"/>
          </a:xfrm>
          <a:prstGeom prst="rect">
            <a:avLst/>
          </a:prstGeom>
          <a:noFill/>
        </p:spPr>
        <p:txBody>
          <a:bodyPr wrap="square" rtlCol="0">
            <a:spAutoFit/>
          </a:bodyPr>
          <a:lstStyle/>
          <a:p>
            <a:pPr>
              <a:lnSpc>
                <a:spcPct val="150000"/>
              </a:lnSpc>
              <a:defRPr/>
            </a:pPr>
            <a:r>
              <a:rPr lang="en-US" sz="1400" b="1" dirty="0">
                <a:latin typeface="+mn-lt"/>
                <a:cs typeface="+mn-cs"/>
              </a:rPr>
              <a:t>Six Key Pillars: </a:t>
            </a:r>
            <a:r>
              <a:rPr lang="en-US" sz="1400" dirty="0">
                <a:latin typeface="+mn-lt"/>
                <a:cs typeface="+mn-cs"/>
              </a:rPr>
              <a:t>Gallup will study the below concepts and metrics related to the six key pillars</a:t>
            </a:r>
            <a:r>
              <a:rPr kumimoji="0" lang="en-US" sz="1100" b="0" i="0" u="none" strike="noStrike" kern="1200" cap="none" spc="0" normalizeH="0" baseline="0" noProof="0" dirty="0">
                <a:ln>
                  <a:noFill/>
                </a:ln>
                <a:solidFill>
                  <a:srgbClr val="000000"/>
                </a:solidFill>
                <a:effectLst/>
                <a:uLnTx/>
                <a:uFillTx/>
                <a:latin typeface="Arial"/>
                <a:ea typeface="+mn-ea"/>
                <a:cs typeface="Arial" charset="0"/>
              </a:rPr>
              <a:t>.</a:t>
            </a:r>
          </a:p>
        </p:txBody>
      </p:sp>
      <p:sp>
        <p:nvSpPr>
          <p:cNvPr id="36" name="TextBox 35">
            <a:extLst>
              <a:ext uri="{FF2B5EF4-FFF2-40B4-BE49-F238E27FC236}">
                <a16:creationId xmlns:a16="http://schemas.microsoft.com/office/drawing/2014/main" id="{5DDA4B1B-2199-3947-9DC4-F8346D9FF3FB}"/>
              </a:ext>
            </a:extLst>
          </p:cNvPr>
          <p:cNvSpPr txBox="1"/>
          <p:nvPr/>
        </p:nvSpPr>
        <p:spPr>
          <a:xfrm>
            <a:off x="272259" y="1034181"/>
            <a:ext cx="1373661" cy="375552"/>
          </a:xfrm>
          <a:prstGeom prst="rect">
            <a:avLst/>
          </a:prstGeom>
          <a:noFill/>
          <a:ln w="12700">
            <a:solidFill>
              <a:schemeClr val="accent4"/>
            </a:solidFill>
          </a:ln>
        </p:spPr>
        <p:txBody>
          <a:bodyPr wrap="square" lIns="91440" tIns="91440" rIns="91440" bIns="91440" rtlCol="0" anchor="b">
            <a:noAutofit/>
          </a:bodyPr>
          <a:lstStyle/>
          <a:p>
            <a:pPr lvl="0" algn="ctr">
              <a:lnSpc>
                <a:spcPct val="150000"/>
              </a:lnSpc>
              <a:defRPr/>
            </a:pPr>
            <a:r>
              <a:rPr lang="en-US" sz="1200" b="1" spc="100" dirty="0">
                <a:solidFill>
                  <a:srgbClr val="2B2B2B"/>
                </a:solidFill>
                <a:ea typeface="Calibri" panose="020F0502020204030204" pitchFamily="34" charset="0"/>
                <a:cs typeface="Calibri" panose="020F0502020204030204" pitchFamily="34" charset="0"/>
              </a:rPr>
              <a:t>OUR FOCUS</a:t>
            </a:r>
            <a:endParaRPr lang="en-US" sz="1200" b="1" spc="100" dirty="0">
              <a:solidFill>
                <a:srgbClr val="000000"/>
              </a:solidFill>
              <a:latin typeface="Arial"/>
            </a:endParaRPr>
          </a:p>
        </p:txBody>
      </p:sp>
    </p:spTree>
    <p:custDataLst>
      <p:tags r:id="rId1"/>
    </p:custDataLst>
    <p:extLst>
      <p:ext uri="{BB962C8B-B14F-4D97-AF65-F5344CB8AC3E}">
        <p14:creationId xmlns:p14="http://schemas.microsoft.com/office/powerpoint/2010/main" val="208763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FDA6-9A28-4FDA-874C-291E4AFAFC59}"/>
              </a:ext>
            </a:extLst>
          </p:cNvPr>
          <p:cNvSpPr>
            <a:spLocks noGrp="1"/>
          </p:cNvSpPr>
          <p:nvPr>
            <p:ph type="title"/>
          </p:nvPr>
        </p:nvSpPr>
        <p:spPr>
          <a:xfrm>
            <a:off x="365760" y="276915"/>
            <a:ext cx="11687556" cy="509451"/>
          </a:xfrm>
        </p:spPr>
        <p:txBody>
          <a:bodyPr>
            <a:normAutofit fontScale="90000"/>
          </a:bodyPr>
          <a:lstStyle/>
          <a:p>
            <a:r>
              <a:rPr lang="en-US" dirty="0"/>
              <a:t>Day To Day Experiences With Mistreatment Are Meaningfully Different For Black Adults</a:t>
            </a:r>
          </a:p>
        </p:txBody>
      </p:sp>
      <p:sp>
        <p:nvSpPr>
          <p:cNvPr id="3" name="Slide Number Placeholder 2">
            <a:extLst>
              <a:ext uri="{FF2B5EF4-FFF2-40B4-BE49-F238E27FC236}">
                <a16:creationId xmlns:a16="http://schemas.microsoft.com/office/drawing/2014/main" id="{78753168-241E-4C45-9625-5D42F669179A}"/>
              </a:ext>
            </a:extLst>
          </p:cNvPr>
          <p:cNvSpPr>
            <a:spLocks noGrp="1"/>
          </p:cNvSpPr>
          <p:nvPr>
            <p:ph type="sldNum"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61C25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6</a:t>
            </a:fld>
            <a:r>
              <a:rPr kumimoji="0" lang="en-US" sz="900" b="0" i="0" u="none" strike="noStrike" kern="1200" cap="none" spc="0" normalizeH="0" baseline="0" noProof="0">
                <a:ln>
                  <a:noFill/>
                </a:ln>
                <a:solidFill>
                  <a:srgbClr val="61C250"/>
                </a:solidFill>
                <a:effectLst/>
                <a:uLnTx/>
                <a:uFillTx/>
                <a:latin typeface="Arial" charset="0"/>
                <a:ea typeface="+mn-ea"/>
                <a:cs typeface="Arial" charset="0"/>
              </a:rPr>
              <a:t> </a:t>
            </a:r>
            <a:endParaRPr kumimoji="0" lang="en-US" sz="900" b="0" i="0" u="none" strike="noStrike" kern="1200" cap="none" spc="0" normalizeH="0" baseline="0" noProof="0" dirty="0">
              <a:ln>
                <a:noFill/>
              </a:ln>
              <a:solidFill>
                <a:srgbClr val="61C250"/>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262B9BC6-046F-4B08-B172-F9B4B816EB3D}"/>
              </a:ext>
            </a:extLst>
          </p:cNvPr>
          <p:cNvPicPr>
            <a:picLocks noChangeAspect="1"/>
          </p:cNvPicPr>
          <p:nvPr/>
        </p:nvPicPr>
        <p:blipFill rotWithShape="1">
          <a:blip r:embed="rId3"/>
          <a:srcRect r="68161"/>
          <a:stretch/>
        </p:blipFill>
        <p:spPr>
          <a:xfrm>
            <a:off x="-1" y="779703"/>
            <a:ext cx="2867025" cy="5624045"/>
          </a:xfrm>
          <a:prstGeom prst="rect">
            <a:avLst/>
          </a:prstGeom>
        </p:spPr>
      </p:pic>
      <p:pic>
        <p:nvPicPr>
          <p:cNvPr id="9" name="Picture 8">
            <a:extLst>
              <a:ext uri="{FF2B5EF4-FFF2-40B4-BE49-F238E27FC236}">
                <a16:creationId xmlns:a16="http://schemas.microsoft.com/office/drawing/2014/main" id="{2F852BEB-B764-4957-A9B8-43996F4C1BBE}"/>
              </a:ext>
            </a:extLst>
          </p:cNvPr>
          <p:cNvPicPr>
            <a:picLocks noChangeAspect="1"/>
          </p:cNvPicPr>
          <p:nvPr/>
        </p:nvPicPr>
        <p:blipFill rotWithShape="1">
          <a:blip r:embed="rId3"/>
          <a:srcRect l="31727" b="2640"/>
          <a:stretch/>
        </p:blipFill>
        <p:spPr>
          <a:xfrm>
            <a:off x="4424362" y="1097340"/>
            <a:ext cx="5800725" cy="5166300"/>
          </a:xfrm>
          <a:prstGeom prst="rect">
            <a:avLst/>
          </a:prstGeom>
        </p:spPr>
      </p:pic>
      <p:sp>
        <p:nvSpPr>
          <p:cNvPr id="7" name="TextBox 6">
            <a:extLst>
              <a:ext uri="{FF2B5EF4-FFF2-40B4-BE49-F238E27FC236}">
                <a16:creationId xmlns:a16="http://schemas.microsoft.com/office/drawing/2014/main" id="{6F02E775-049D-4472-8A4A-DD43089DCB1E}"/>
              </a:ext>
            </a:extLst>
          </p:cNvPr>
          <p:cNvSpPr txBox="1"/>
          <p:nvPr/>
        </p:nvSpPr>
        <p:spPr>
          <a:xfrm>
            <a:off x="7324724" y="956225"/>
            <a:ext cx="1266826" cy="274260"/>
          </a:xfrm>
          <a:prstGeom prst="round2Same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charset="0"/>
              </a:rPr>
              <a:t>WHITE ADULTS</a:t>
            </a:r>
          </a:p>
        </p:txBody>
      </p:sp>
      <p:sp>
        <p:nvSpPr>
          <p:cNvPr id="8" name="TextBox 7">
            <a:extLst>
              <a:ext uri="{FF2B5EF4-FFF2-40B4-BE49-F238E27FC236}">
                <a16:creationId xmlns:a16="http://schemas.microsoft.com/office/drawing/2014/main" id="{93C7BE5F-2321-4E83-8975-AE91FE2D8A9B}"/>
              </a:ext>
            </a:extLst>
          </p:cNvPr>
          <p:cNvSpPr txBox="1"/>
          <p:nvPr/>
        </p:nvSpPr>
        <p:spPr>
          <a:xfrm>
            <a:off x="8774905" y="956225"/>
            <a:ext cx="1266826" cy="274260"/>
          </a:xfrm>
          <a:prstGeom prst="round2Same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charset="0"/>
              </a:rPr>
              <a:t>BLACK ADULTS</a:t>
            </a:r>
          </a:p>
        </p:txBody>
      </p:sp>
    </p:spTree>
    <p:extLst>
      <p:ext uri="{BB962C8B-B14F-4D97-AF65-F5344CB8AC3E}">
        <p14:creationId xmlns:p14="http://schemas.microsoft.com/office/powerpoint/2010/main" val="34241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CBACE6-81A0-4ED0-9B51-26306BD42F92}"/>
              </a:ext>
            </a:extLst>
          </p:cNvPr>
          <p:cNvSpPr/>
          <p:nvPr/>
        </p:nvSpPr>
        <p:spPr>
          <a:xfrm>
            <a:off x="0" y="885824"/>
            <a:ext cx="12192000" cy="5514975"/>
          </a:xfrm>
          <a:prstGeom prst="rect">
            <a:avLst/>
          </a:prstGeom>
          <a:solidFill>
            <a:srgbClr val="0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person walking down a street&#10;&#10;Description automatically generated with medium confidence">
            <a:extLst>
              <a:ext uri="{FF2B5EF4-FFF2-40B4-BE49-F238E27FC236}">
                <a16:creationId xmlns:a16="http://schemas.microsoft.com/office/drawing/2014/main" id="{BC6ACB93-E7F6-4797-8E35-54B833A9547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5329" t="13989"/>
          <a:stretch/>
        </p:blipFill>
        <p:spPr>
          <a:xfrm>
            <a:off x="6000750" y="885825"/>
            <a:ext cx="6191250" cy="5505449"/>
          </a:xfrm>
          <a:prstGeom prst="rect">
            <a:avLst/>
          </a:prstGeom>
          <a:gradFill>
            <a:gsLst>
              <a:gs pos="89000">
                <a:srgbClr val="000106">
                  <a:alpha val="58000"/>
                </a:srgbClr>
              </a:gs>
              <a:gs pos="46000">
                <a:schemeClr val="bg1"/>
              </a:gs>
              <a:gs pos="95000">
                <a:srgbClr val="000000">
                  <a:alpha val="37000"/>
                </a:srgbClr>
              </a:gs>
            </a:gsLst>
            <a:lin ang="0" scaled="1"/>
          </a:gradFill>
        </p:spPr>
      </p:pic>
      <p:sp>
        <p:nvSpPr>
          <p:cNvPr id="2" name="Title 1">
            <a:extLst>
              <a:ext uri="{FF2B5EF4-FFF2-40B4-BE49-F238E27FC236}">
                <a16:creationId xmlns:a16="http://schemas.microsoft.com/office/drawing/2014/main" id="{177133EA-5610-4CF5-B413-E29DFDBCF94D}"/>
              </a:ext>
            </a:extLst>
          </p:cNvPr>
          <p:cNvSpPr>
            <a:spLocks noGrp="1"/>
          </p:cNvSpPr>
          <p:nvPr>
            <p:ph type="title"/>
          </p:nvPr>
        </p:nvSpPr>
        <p:spPr>
          <a:xfrm>
            <a:off x="365760" y="278810"/>
            <a:ext cx="11687556" cy="509451"/>
          </a:xfrm>
        </p:spPr>
        <p:txBody>
          <a:bodyPr/>
          <a:lstStyle/>
          <a:p>
            <a:r>
              <a:rPr lang="en-US" dirty="0"/>
              <a:t>Black Americans Want Police To Retain A Local Presence </a:t>
            </a:r>
          </a:p>
        </p:txBody>
      </p:sp>
      <p:sp>
        <p:nvSpPr>
          <p:cNvPr id="3" name="Slide Number Placeholder 2">
            <a:extLst>
              <a:ext uri="{FF2B5EF4-FFF2-40B4-BE49-F238E27FC236}">
                <a16:creationId xmlns:a16="http://schemas.microsoft.com/office/drawing/2014/main" id="{8D67B806-1D17-4E25-94F8-034FCAC71826}"/>
              </a:ext>
            </a:extLst>
          </p:cNvPr>
          <p:cNvSpPr>
            <a:spLocks noGrp="1"/>
          </p:cNvSpPr>
          <p:nvPr>
            <p:ph type="sldNum"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61C25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7</a:t>
            </a:fld>
            <a:r>
              <a:rPr kumimoji="0" lang="en-US" sz="900" b="0" i="0" u="none" strike="noStrike" kern="1200" cap="none" spc="0" normalizeH="0" baseline="0" noProof="0">
                <a:ln>
                  <a:noFill/>
                </a:ln>
                <a:solidFill>
                  <a:srgbClr val="61C250"/>
                </a:solidFill>
                <a:effectLst/>
                <a:uLnTx/>
                <a:uFillTx/>
                <a:latin typeface="Arial" charset="0"/>
                <a:ea typeface="+mn-ea"/>
                <a:cs typeface="Arial" charset="0"/>
              </a:rPr>
              <a:t> </a:t>
            </a:r>
            <a:endParaRPr kumimoji="0" lang="en-US" sz="900" b="0" i="0" u="none" strike="noStrike" kern="1200" cap="none" spc="0" normalizeH="0" baseline="0" noProof="0" dirty="0">
              <a:ln>
                <a:noFill/>
              </a:ln>
              <a:solidFill>
                <a:srgbClr val="61C250"/>
              </a:solidFill>
              <a:effectLst/>
              <a:uLnTx/>
              <a:uFillTx/>
              <a:latin typeface="Arial" charset="0"/>
              <a:ea typeface="+mn-ea"/>
              <a:cs typeface="Arial" charset="0"/>
            </a:endParaRPr>
          </a:p>
        </p:txBody>
      </p:sp>
      <p:cxnSp>
        <p:nvCxnSpPr>
          <p:cNvPr id="11" name="Straight Connector 10">
            <a:extLst>
              <a:ext uri="{FF2B5EF4-FFF2-40B4-BE49-F238E27FC236}">
                <a16:creationId xmlns:a16="http://schemas.microsoft.com/office/drawing/2014/main" id="{B65FE171-E38D-42DF-A394-B96BDB2F5BD3}"/>
              </a:ext>
            </a:extLst>
          </p:cNvPr>
          <p:cNvCxnSpPr>
            <a:cxnSpLocks/>
          </p:cNvCxnSpPr>
          <p:nvPr/>
        </p:nvCxnSpPr>
        <p:spPr>
          <a:xfrm>
            <a:off x="6001054" y="900827"/>
            <a:ext cx="0" cy="549044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5" name="Table 15">
            <a:extLst>
              <a:ext uri="{FF2B5EF4-FFF2-40B4-BE49-F238E27FC236}">
                <a16:creationId xmlns:a16="http://schemas.microsoft.com/office/drawing/2014/main" id="{33061FB2-3CFC-4B6C-8F79-8E036552A928}"/>
              </a:ext>
            </a:extLst>
          </p:cNvPr>
          <p:cNvGraphicFramePr>
            <a:graphicFrameLocks noGrp="1"/>
          </p:cNvGraphicFramePr>
          <p:nvPr/>
        </p:nvGraphicFramePr>
        <p:xfrm>
          <a:off x="139319" y="1133732"/>
          <a:ext cx="5722113" cy="5024635"/>
        </p:xfrm>
        <a:graphic>
          <a:graphicData uri="http://schemas.openxmlformats.org/drawingml/2006/table">
            <a:tbl>
              <a:tblPr firstRow="1" bandRow="1">
                <a:tableStyleId>{2D5ABB26-0587-4C30-8999-92F81FD0307C}</a:tableStyleId>
              </a:tblPr>
              <a:tblGrid>
                <a:gridCol w="2064955">
                  <a:extLst>
                    <a:ext uri="{9D8B030D-6E8A-4147-A177-3AD203B41FA5}">
                      <a16:colId xmlns:a16="http://schemas.microsoft.com/office/drawing/2014/main" val="3180600336"/>
                    </a:ext>
                  </a:extLst>
                </a:gridCol>
                <a:gridCol w="1696421">
                  <a:extLst>
                    <a:ext uri="{9D8B030D-6E8A-4147-A177-3AD203B41FA5}">
                      <a16:colId xmlns:a16="http://schemas.microsoft.com/office/drawing/2014/main" val="2291756359"/>
                    </a:ext>
                  </a:extLst>
                </a:gridCol>
                <a:gridCol w="1960737">
                  <a:extLst>
                    <a:ext uri="{9D8B030D-6E8A-4147-A177-3AD203B41FA5}">
                      <a16:colId xmlns:a16="http://schemas.microsoft.com/office/drawing/2014/main" val="3264042184"/>
                    </a:ext>
                  </a:extLst>
                </a:gridCol>
              </a:tblGrid>
              <a:tr h="1134643">
                <a:tc>
                  <a:txBody>
                    <a:bodyPr/>
                    <a:lstStyle/>
                    <a:p>
                      <a:endParaRPr lang="en-US" sz="1400" dirty="0">
                        <a:solidFill>
                          <a:schemeClr val="bg1"/>
                        </a:solidFill>
                      </a:endParaRPr>
                    </a:p>
                  </a:txBody>
                  <a:tcPr/>
                </a:tc>
                <a:tc>
                  <a:txBody>
                    <a:bodyPr/>
                    <a:lstStyle/>
                    <a:p>
                      <a:pPr algn="ctr"/>
                      <a:r>
                        <a:rPr lang="en-US" sz="1400" dirty="0">
                          <a:solidFill>
                            <a:schemeClr val="bg1"/>
                          </a:solidFill>
                        </a:rPr>
                        <a:t>Police Should  Spend Same Or More Time In My Area</a:t>
                      </a:r>
                    </a:p>
                  </a:txBody>
                  <a:tcPr anchor="ctr"/>
                </a:tc>
                <a:tc>
                  <a:txBody>
                    <a:bodyPr/>
                    <a:lstStyle/>
                    <a:p>
                      <a:pPr algn="ctr"/>
                      <a:r>
                        <a:rPr lang="en-US" sz="1400" dirty="0">
                          <a:solidFill>
                            <a:schemeClr val="bg1"/>
                          </a:solidFill>
                        </a:rPr>
                        <a:t>Major Changes Need To Be Made To Policing In The United States</a:t>
                      </a:r>
                    </a:p>
                  </a:txBody>
                  <a:tcPr anchor="ctr"/>
                </a:tc>
                <a:extLst>
                  <a:ext uri="{0D108BD9-81ED-4DB2-BD59-A6C34878D82A}">
                    <a16:rowId xmlns:a16="http://schemas.microsoft.com/office/drawing/2014/main" val="177962024"/>
                  </a:ext>
                </a:extLst>
              </a:tr>
              <a:tr h="648332">
                <a:tc>
                  <a:txBody>
                    <a:bodyPr/>
                    <a:lstStyle/>
                    <a:p>
                      <a:pPr algn="r"/>
                      <a:r>
                        <a:rPr lang="en-US" sz="1400" dirty="0">
                          <a:solidFill>
                            <a:schemeClr val="bg1"/>
                          </a:solidFill>
                        </a:rPr>
                        <a:t>Black Americans</a:t>
                      </a:r>
                    </a:p>
                  </a:txBody>
                  <a:tcPr anchor="ctr"/>
                </a:tc>
                <a:tc>
                  <a:txBody>
                    <a:bodyPr/>
                    <a:lstStyle/>
                    <a:p>
                      <a:pPr algn="ctr"/>
                      <a:r>
                        <a:rPr lang="en-US" sz="2000" b="1" dirty="0">
                          <a:solidFill>
                            <a:schemeClr val="accent6"/>
                          </a:solidFill>
                        </a:rPr>
                        <a:t>81%</a:t>
                      </a:r>
                    </a:p>
                  </a:txBody>
                  <a:tcPr anchor="ctr"/>
                </a:tc>
                <a:tc>
                  <a:txBody>
                    <a:bodyPr/>
                    <a:lstStyle/>
                    <a:p>
                      <a:pPr algn="ctr"/>
                      <a:r>
                        <a:rPr lang="en-US" sz="2000" b="1" dirty="0">
                          <a:solidFill>
                            <a:schemeClr val="accent6"/>
                          </a:solidFill>
                        </a:rPr>
                        <a:t>88%</a:t>
                      </a:r>
                    </a:p>
                  </a:txBody>
                  <a:tcPr anchor="ctr"/>
                </a:tc>
                <a:extLst>
                  <a:ext uri="{0D108BD9-81ED-4DB2-BD59-A6C34878D82A}">
                    <a16:rowId xmlns:a16="http://schemas.microsoft.com/office/drawing/2014/main" val="1814734583"/>
                  </a:ext>
                </a:extLst>
              </a:tr>
              <a:tr h="648332">
                <a:tc>
                  <a:txBody>
                    <a:bodyPr/>
                    <a:lstStyle/>
                    <a:p>
                      <a:pPr algn="r"/>
                      <a:r>
                        <a:rPr lang="en-US" sz="1400" dirty="0">
                          <a:solidFill>
                            <a:schemeClr val="bg1"/>
                          </a:solidFill>
                        </a:rPr>
                        <a:t>White Americans</a:t>
                      </a:r>
                    </a:p>
                  </a:txBody>
                  <a:tcPr anchor="ctr"/>
                </a:tc>
                <a:tc>
                  <a:txBody>
                    <a:bodyPr/>
                    <a:lstStyle/>
                    <a:p>
                      <a:pPr algn="ctr"/>
                      <a:r>
                        <a:rPr lang="en-US" sz="2000" b="1" dirty="0">
                          <a:solidFill>
                            <a:schemeClr val="accent6"/>
                          </a:solidFill>
                        </a:rPr>
                        <a:t>88%</a:t>
                      </a:r>
                    </a:p>
                  </a:txBody>
                  <a:tcPr anchor="ctr"/>
                </a:tc>
                <a:tc>
                  <a:txBody>
                    <a:bodyPr/>
                    <a:lstStyle/>
                    <a:p>
                      <a:pPr algn="ctr"/>
                      <a:r>
                        <a:rPr lang="en-US" sz="2000" b="1" dirty="0">
                          <a:solidFill>
                            <a:schemeClr val="accent6"/>
                          </a:solidFill>
                        </a:rPr>
                        <a:t>51%</a:t>
                      </a:r>
                    </a:p>
                  </a:txBody>
                  <a:tcPr anchor="ctr"/>
                </a:tc>
                <a:extLst>
                  <a:ext uri="{0D108BD9-81ED-4DB2-BD59-A6C34878D82A}">
                    <a16:rowId xmlns:a16="http://schemas.microsoft.com/office/drawing/2014/main" val="4091664622"/>
                  </a:ext>
                </a:extLst>
              </a:tr>
              <a:tr h="648332">
                <a:tc>
                  <a:txBody>
                    <a:bodyPr/>
                    <a:lstStyle/>
                    <a:p>
                      <a:pPr algn="r"/>
                      <a:r>
                        <a:rPr lang="en-US" sz="1400" dirty="0">
                          <a:solidFill>
                            <a:schemeClr val="bg1"/>
                          </a:solidFill>
                        </a:rPr>
                        <a:t>Hispanic Americans</a:t>
                      </a:r>
                    </a:p>
                  </a:txBody>
                  <a:tcPr anchor="ctr"/>
                </a:tc>
                <a:tc>
                  <a:txBody>
                    <a:bodyPr/>
                    <a:lstStyle/>
                    <a:p>
                      <a:pPr algn="ctr"/>
                      <a:r>
                        <a:rPr lang="en-US" sz="2000" b="1" dirty="0">
                          <a:solidFill>
                            <a:schemeClr val="accent6"/>
                          </a:solidFill>
                        </a:rPr>
                        <a:t>83%</a:t>
                      </a:r>
                    </a:p>
                  </a:txBody>
                  <a:tcPr anchor="ctr"/>
                </a:tc>
                <a:tc>
                  <a:txBody>
                    <a:bodyPr/>
                    <a:lstStyle/>
                    <a:p>
                      <a:pPr algn="ctr"/>
                      <a:r>
                        <a:rPr lang="en-US" sz="2000" b="1" dirty="0">
                          <a:solidFill>
                            <a:schemeClr val="accent6"/>
                          </a:solidFill>
                        </a:rPr>
                        <a:t>63%</a:t>
                      </a:r>
                    </a:p>
                  </a:txBody>
                  <a:tcPr anchor="ctr"/>
                </a:tc>
                <a:extLst>
                  <a:ext uri="{0D108BD9-81ED-4DB2-BD59-A6C34878D82A}">
                    <a16:rowId xmlns:a16="http://schemas.microsoft.com/office/drawing/2014/main" val="1834019282"/>
                  </a:ext>
                </a:extLst>
              </a:tr>
              <a:tr h="648332">
                <a:tc>
                  <a:txBody>
                    <a:bodyPr/>
                    <a:lstStyle/>
                    <a:p>
                      <a:pPr algn="r"/>
                      <a:r>
                        <a:rPr lang="en-US" sz="1400" dirty="0">
                          <a:solidFill>
                            <a:schemeClr val="bg1"/>
                          </a:solidFill>
                        </a:rPr>
                        <a:t>Asian Americans</a:t>
                      </a:r>
                    </a:p>
                  </a:txBody>
                  <a:tcPr anchor="ctr"/>
                </a:tc>
                <a:tc>
                  <a:txBody>
                    <a:bodyPr/>
                    <a:lstStyle/>
                    <a:p>
                      <a:pPr algn="ctr"/>
                      <a:r>
                        <a:rPr lang="en-US" sz="2000" b="1" dirty="0">
                          <a:solidFill>
                            <a:schemeClr val="accent6"/>
                          </a:solidFill>
                        </a:rPr>
                        <a:t>72%</a:t>
                      </a:r>
                    </a:p>
                  </a:txBody>
                  <a:tcPr anchor="ctr"/>
                </a:tc>
                <a:tc>
                  <a:txBody>
                    <a:bodyPr/>
                    <a:lstStyle/>
                    <a:p>
                      <a:pPr algn="ctr"/>
                      <a:r>
                        <a:rPr lang="en-US" sz="2000" b="1" dirty="0">
                          <a:solidFill>
                            <a:schemeClr val="accent6"/>
                          </a:solidFill>
                        </a:rPr>
                        <a:t>82%</a:t>
                      </a:r>
                    </a:p>
                  </a:txBody>
                  <a:tcPr anchor="ctr"/>
                </a:tc>
                <a:extLst>
                  <a:ext uri="{0D108BD9-81ED-4DB2-BD59-A6C34878D82A}">
                    <a16:rowId xmlns:a16="http://schemas.microsoft.com/office/drawing/2014/main" val="3727017734"/>
                  </a:ext>
                </a:extLst>
              </a:tr>
              <a:tr h="648332">
                <a:tc>
                  <a:txBody>
                    <a:bodyPr/>
                    <a:lstStyle/>
                    <a:p>
                      <a:pPr algn="r"/>
                      <a:r>
                        <a:rPr lang="en-US" sz="1400" dirty="0">
                          <a:solidFill>
                            <a:schemeClr val="bg1"/>
                          </a:solidFill>
                        </a:rPr>
                        <a:t>US Adults</a:t>
                      </a:r>
                    </a:p>
                  </a:txBody>
                  <a:tcPr anchor="ctr"/>
                </a:tc>
                <a:tc>
                  <a:txBody>
                    <a:bodyPr/>
                    <a:lstStyle/>
                    <a:p>
                      <a:pPr algn="ctr"/>
                      <a:r>
                        <a:rPr lang="en-US" sz="2000" b="1" dirty="0">
                          <a:solidFill>
                            <a:schemeClr val="accent6"/>
                          </a:solidFill>
                        </a:rPr>
                        <a:t>86%</a:t>
                      </a:r>
                    </a:p>
                  </a:txBody>
                  <a:tcPr anchor="ctr"/>
                </a:tc>
                <a:tc>
                  <a:txBody>
                    <a:bodyPr/>
                    <a:lstStyle/>
                    <a:p>
                      <a:pPr algn="ctr"/>
                      <a:r>
                        <a:rPr lang="en-US" sz="2000" b="1" dirty="0">
                          <a:solidFill>
                            <a:schemeClr val="accent6"/>
                          </a:solidFill>
                        </a:rPr>
                        <a:t>58%</a:t>
                      </a:r>
                    </a:p>
                  </a:txBody>
                  <a:tcPr anchor="ctr"/>
                </a:tc>
                <a:extLst>
                  <a:ext uri="{0D108BD9-81ED-4DB2-BD59-A6C34878D82A}">
                    <a16:rowId xmlns:a16="http://schemas.microsoft.com/office/drawing/2014/main" val="1097994529"/>
                  </a:ext>
                </a:extLst>
              </a:tr>
              <a:tr h="648332">
                <a:tc gridSpan="2">
                  <a:txBody>
                    <a:bodyPr/>
                    <a:lstStyle/>
                    <a:p>
                      <a:r>
                        <a:rPr lang="en-US" sz="1000" dirty="0">
                          <a:solidFill>
                            <a:schemeClr val="bg1">
                              <a:lumMod val="75000"/>
                            </a:schemeClr>
                          </a:solidFill>
                        </a:rPr>
                        <a:t>Gallup Panel, June 23-July 6, 2020</a:t>
                      </a:r>
                    </a:p>
                  </a:txBody>
                  <a:tcPr anchor="b"/>
                </a:tc>
                <a:tc hMerge="1">
                  <a:txBody>
                    <a:bodyPr/>
                    <a:lstStyle/>
                    <a:p>
                      <a:endParaRPr lang="en-US" dirty="0"/>
                    </a:p>
                  </a:txBody>
                  <a:tcPr/>
                </a:tc>
                <a:tc>
                  <a:txBody>
                    <a:bodyPr/>
                    <a:lstStyle/>
                    <a:p>
                      <a:endParaRPr lang="en-US" sz="1000" dirty="0">
                        <a:solidFill>
                          <a:schemeClr val="bg1">
                            <a:lumMod val="75000"/>
                          </a:schemeClr>
                        </a:solidFill>
                      </a:endParaRPr>
                    </a:p>
                  </a:txBody>
                  <a:tcPr anchor="b"/>
                </a:tc>
                <a:extLst>
                  <a:ext uri="{0D108BD9-81ED-4DB2-BD59-A6C34878D82A}">
                    <a16:rowId xmlns:a16="http://schemas.microsoft.com/office/drawing/2014/main" val="3732223209"/>
                  </a:ext>
                </a:extLst>
              </a:tr>
            </a:tbl>
          </a:graphicData>
        </a:graphic>
      </p:graphicFrame>
      <p:sp>
        <p:nvSpPr>
          <p:cNvPr id="4" name="TextBox 3">
            <a:extLst>
              <a:ext uri="{FF2B5EF4-FFF2-40B4-BE49-F238E27FC236}">
                <a16:creationId xmlns:a16="http://schemas.microsoft.com/office/drawing/2014/main" id="{41BD9DF8-C13F-4214-8672-3AB24AF3E359}"/>
              </a:ext>
            </a:extLst>
          </p:cNvPr>
          <p:cNvSpPr txBox="1"/>
          <p:nvPr/>
        </p:nvSpPr>
        <p:spPr>
          <a:xfrm>
            <a:off x="6140373" y="3526563"/>
            <a:ext cx="5805275" cy="1736646"/>
          </a:xfrm>
          <a:prstGeom prst="roundRect">
            <a:avLst/>
          </a:prstGeom>
          <a:solidFill>
            <a:schemeClr val="bg1">
              <a:lumMod val="95000"/>
              <a:alpha val="62000"/>
            </a:schemeClr>
          </a:solidFill>
          <a:effectLst>
            <a:softEdge rad="317500"/>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Arial" charset="0"/>
              </a:rPr>
              <a:t>of Black Americans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Arial" charset="0"/>
              </a:rPr>
              <a:t>reported having a negative experience with the police</a:t>
            </a:r>
          </a:p>
        </p:txBody>
      </p:sp>
      <p:sp>
        <p:nvSpPr>
          <p:cNvPr id="6" name="TextBox 5">
            <a:extLst>
              <a:ext uri="{FF2B5EF4-FFF2-40B4-BE49-F238E27FC236}">
                <a16:creationId xmlns:a16="http://schemas.microsoft.com/office/drawing/2014/main" id="{4302AF08-A0E0-4C77-AFBA-6D7B5D55C27D}"/>
              </a:ext>
            </a:extLst>
          </p:cNvPr>
          <p:cNvSpPr txBox="1"/>
          <p:nvPr/>
        </p:nvSpPr>
        <p:spPr>
          <a:xfrm>
            <a:off x="7661275" y="2228671"/>
            <a:ext cx="28702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600" normalizeH="0" baseline="0" noProof="0" dirty="0">
                <a:ln>
                  <a:noFill/>
                </a:ln>
                <a:solidFill>
                  <a:srgbClr val="FFFFFF"/>
                </a:solidFill>
                <a:effectLst/>
                <a:uLnTx/>
                <a:uFillTx/>
                <a:latin typeface="Arial"/>
                <a:ea typeface="+mn-ea"/>
                <a:cs typeface="Arial" charset="0"/>
              </a:rPr>
              <a:t>41%</a:t>
            </a:r>
          </a:p>
        </p:txBody>
      </p:sp>
    </p:spTree>
    <p:extLst>
      <p:ext uri="{BB962C8B-B14F-4D97-AF65-F5344CB8AC3E}">
        <p14:creationId xmlns:p14="http://schemas.microsoft.com/office/powerpoint/2010/main" val="21754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2956-CD92-4C5D-AB39-A3F331CAA4B6}"/>
              </a:ext>
            </a:extLst>
          </p:cNvPr>
          <p:cNvSpPr>
            <a:spLocks noGrp="1"/>
          </p:cNvSpPr>
          <p:nvPr>
            <p:ph type="title"/>
          </p:nvPr>
        </p:nvSpPr>
        <p:spPr>
          <a:xfrm>
            <a:off x="365760" y="276915"/>
            <a:ext cx="11687556" cy="509451"/>
          </a:xfrm>
        </p:spPr>
        <p:txBody>
          <a:bodyPr/>
          <a:lstStyle/>
          <a:p>
            <a:r>
              <a:rPr lang="en-US" dirty="0">
                <a:solidFill>
                  <a:schemeClr val="tx1"/>
                </a:solidFill>
              </a:rPr>
              <a:t>U.S. Americans View The Impacts Of Racism And Slavery Differently  </a:t>
            </a:r>
          </a:p>
        </p:txBody>
      </p:sp>
      <p:sp>
        <p:nvSpPr>
          <p:cNvPr id="3" name="Slide Number Placeholder 2">
            <a:extLst>
              <a:ext uri="{FF2B5EF4-FFF2-40B4-BE49-F238E27FC236}">
                <a16:creationId xmlns:a16="http://schemas.microsoft.com/office/drawing/2014/main" id="{8B88ABC3-008B-428A-813F-4FB20028AAF3}"/>
              </a:ext>
            </a:extLst>
          </p:cNvPr>
          <p:cNvSpPr>
            <a:spLocks noGrp="1"/>
          </p:cNvSpPr>
          <p:nvPr>
            <p:ph type="sldNum"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61C25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8</a:t>
            </a:fld>
            <a:r>
              <a:rPr kumimoji="0" lang="en-US" sz="900" b="0" i="0" u="none" strike="noStrike" kern="1200" cap="none" spc="0" normalizeH="0" baseline="0" noProof="0">
                <a:ln>
                  <a:noFill/>
                </a:ln>
                <a:solidFill>
                  <a:srgbClr val="61C250"/>
                </a:solidFill>
                <a:effectLst/>
                <a:uLnTx/>
                <a:uFillTx/>
                <a:latin typeface="Arial" charset="0"/>
                <a:ea typeface="+mn-ea"/>
                <a:cs typeface="Arial" charset="0"/>
              </a:rPr>
              <a:t> </a:t>
            </a:r>
            <a:endParaRPr kumimoji="0" lang="en-US" sz="900" b="0" i="0" u="none" strike="noStrike" kern="1200" cap="none" spc="0" normalizeH="0" baseline="0" noProof="0" dirty="0">
              <a:ln>
                <a:noFill/>
              </a:ln>
              <a:solidFill>
                <a:srgbClr val="61C250"/>
              </a:solidFill>
              <a:effectLst/>
              <a:uLnTx/>
              <a:uFillTx/>
              <a:latin typeface="Arial" charset="0"/>
              <a:ea typeface="+mn-ea"/>
              <a:cs typeface="Arial" charset="0"/>
            </a:endParaRPr>
          </a:p>
        </p:txBody>
      </p:sp>
      <p:pic>
        <p:nvPicPr>
          <p:cNvPr id="5" name="Picture 4" descr="A person holding a baby&#10;&#10;Description automatically generated with medium confidence">
            <a:extLst>
              <a:ext uri="{FF2B5EF4-FFF2-40B4-BE49-F238E27FC236}">
                <a16:creationId xmlns:a16="http://schemas.microsoft.com/office/drawing/2014/main" id="{8ADC0F7A-1AC5-4A7B-821D-F580078530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384"/>
          <a:stretch/>
        </p:blipFill>
        <p:spPr>
          <a:xfrm>
            <a:off x="7460929" y="1706863"/>
            <a:ext cx="4731071" cy="4719009"/>
          </a:xfrm>
          <a:prstGeom prst="rect">
            <a:avLst/>
          </a:prstGeom>
        </p:spPr>
      </p:pic>
      <p:graphicFrame>
        <p:nvGraphicFramePr>
          <p:cNvPr id="9" name="Chart 8">
            <a:extLst>
              <a:ext uri="{FF2B5EF4-FFF2-40B4-BE49-F238E27FC236}">
                <a16:creationId xmlns:a16="http://schemas.microsoft.com/office/drawing/2014/main" id="{74FB5060-E8ED-46D7-9014-F657F7D05000}"/>
              </a:ext>
            </a:extLst>
          </p:cNvPr>
          <p:cNvGraphicFramePr/>
          <p:nvPr/>
        </p:nvGraphicFramePr>
        <p:xfrm>
          <a:off x="76200" y="2361235"/>
          <a:ext cx="7076954" cy="385975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D602B40-9092-4C1C-AAAA-8423B43EA0C6}"/>
              </a:ext>
            </a:extLst>
          </p:cNvPr>
          <p:cNvSpPr txBox="1"/>
          <p:nvPr/>
        </p:nvSpPr>
        <p:spPr>
          <a:xfrm>
            <a:off x="182880" y="1437905"/>
            <a:ext cx="6970274" cy="9233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charset="0"/>
              </a:rPr>
              <a:t>In general, how much do you think [&lt;&lt;racism&gt;&gt; &lt;&lt;history of slavery&gt;&gt;] in America impacts Black/African American people in the United States today?</a:t>
            </a:r>
            <a:endParaRPr kumimoji="0" lang="en-US" sz="1800" b="0" i="0" u="none" strike="noStrike" kern="1200" cap="none" spc="0" normalizeH="0" baseline="0" noProof="0" dirty="0">
              <a:ln>
                <a:noFill/>
              </a:ln>
              <a:solidFill>
                <a:srgbClr val="2B2B2B"/>
              </a:solidFill>
              <a:effectLst/>
              <a:uLnTx/>
              <a:uFillTx/>
              <a:latin typeface="Arial" charset="0"/>
              <a:ea typeface="+mn-ea"/>
              <a:cs typeface="Arial" charset="0"/>
            </a:endParaRPr>
          </a:p>
        </p:txBody>
      </p:sp>
    </p:spTree>
    <p:extLst>
      <p:ext uri="{BB962C8B-B14F-4D97-AF65-F5344CB8AC3E}">
        <p14:creationId xmlns:p14="http://schemas.microsoft.com/office/powerpoint/2010/main" val="4588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7BB1-AF31-BA46-B62C-142BB2C8046A}"/>
              </a:ext>
            </a:extLst>
          </p:cNvPr>
          <p:cNvSpPr>
            <a:spLocks noGrp="1"/>
          </p:cNvSpPr>
          <p:nvPr>
            <p:ph type="ctrTitle"/>
          </p:nvPr>
        </p:nvSpPr>
        <p:spPr/>
        <p:txBody>
          <a:bodyPr/>
          <a:lstStyle/>
          <a:p>
            <a:r>
              <a:rPr lang="en-US" dirty="0"/>
              <a:t>Workplace Findings</a:t>
            </a:r>
          </a:p>
        </p:txBody>
      </p:sp>
      <p:sp>
        <p:nvSpPr>
          <p:cNvPr id="3" name="Subtitle 2">
            <a:extLst>
              <a:ext uri="{FF2B5EF4-FFF2-40B4-BE49-F238E27FC236}">
                <a16:creationId xmlns:a16="http://schemas.microsoft.com/office/drawing/2014/main" id="{C05B6AE5-54A6-9F41-8C23-9AE9DBD05C96}"/>
              </a:ext>
            </a:extLst>
          </p:cNvPr>
          <p:cNvSpPr>
            <a:spLocks noGrp="1"/>
          </p:cNvSpPr>
          <p:nvPr>
            <p:ph type="subTitle" idx="1"/>
          </p:nvPr>
        </p:nvSpPr>
        <p:spPr/>
        <p:txBody>
          <a:bodyPr/>
          <a:lstStyle/>
          <a:p>
            <a:r>
              <a:rPr lang="en-US" dirty="0"/>
              <a:t>DIVERSITY | EQUITY | INCLUSION</a:t>
            </a:r>
          </a:p>
        </p:txBody>
      </p:sp>
      <p:sp>
        <p:nvSpPr>
          <p:cNvPr id="4" name="Slide Number Placeholder 3">
            <a:extLst>
              <a:ext uri="{FF2B5EF4-FFF2-40B4-BE49-F238E27FC236}">
                <a16:creationId xmlns:a16="http://schemas.microsoft.com/office/drawing/2014/main" id="{9CC73A23-9C5C-C04C-AD9F-F4C55F488273}"/>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9</a:t>
            </a:fld>
            <a:r>
              <a:rPr lang="en-US" dirty="0"/>
              <a:t> </a:t>
            </a:r>
          </a:p>
        </p:txBody>
      </p:sp>
    </p:spTree>
    <p:extLst>
      <p:ext uri="{BB962C8B-B14F-4D97-AF65-F5344CB8AC3E}">
        <p14:creationId xmlns:p14="http://schemas.microsoft.com/office/powerpoint/2010/main" val="13216101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GALLUP" val="GlmaHj2Z"/>
  <p:tag name="ARTICULATE_SLIDE_COUNT" val="64"/>
  <p:tag name="ARTICULATE_DESIGN_ID_2_GALLUP_LIGHTGREEN" val="c9li85mS"/>
  <p:tag name="ARTICULATE_DESIGN_ID_3_GALLUP_LIGHTGREEN" val="CsfGEwBk"/>
  <p:tag name="ARTICULATE_DESIGN_ID_1_GALLUP_LIGHTGRAY" val="LIGLnJNo"/>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up">
  <a:themeElements>
    <a:clrScheme name="Gallup_2022">
      <a:dk1>
        <a:srgbClr val="000000"/>
      </a:dk1>
      <a:lt1>
        <a:srgbClr val="FFFFFF"/>
      </a:lt1>
      <a:dk2>
        <a:srgbClr val="54575A"/>
      </a:dk2>
      <a:lt2>
        <a:srgbClr val="E4F2E1"/>
      </a:lt2>
      <a:accent1>
        <a:srgbClr val="25282A"/>
      </a:accent1>
      <a:accent2>
        <a:srgbClr val="888B8D"/>
      </a:accent2>
      <a:accent3>
        <a:srgbClr val="CFD2D3"/>
      </a:accent3>
      <a:accent4>
        <a:srgbClr val="009D4F"/>
      </a:accent4>
      <a:accent5>
        <a:srgbClr val="00754A"/>
      </a:accent5>
      <a:accent6>
        <a:srgbClr val="16C64F"/>
      </a:accent6>
      <a:hlink>
        <a:srgbClr val="009D4F"/>
      </a:hlink>
      <a:folHlink>
        <a:srgbClr val="005745"/>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custClrLst>
    <a:custClr name="Slate300">
      <a:srgbClr val="6A8C89"/>
    </a:custClr>
    <a:custClr name="Green100">
      <a:srgbClr val="AADA91"/>
    </a:custClr>
    <a:custClr name="Teal300">
      <a:srgbClr val="18988B"/>
    </a:custClr>
    <a:custClr name="Teal400">
      <a:srgbClr val="007F6E"/>
    </a:custClr>
    <a:custClr name="Teal500">
      <a:srgbClr val="035C67"/>
    </a:custClr>
    <a:custClr name="Teal600">
      <a:srgbClr val="003B4A"/>
    </a:custClr>
    <a:custClr name="Cyan300">
      <a:srgbClr val="238DC1"/>
    </a:custClr>
    <a:custClr name="Cyan400">
      <a:srgbClr val="0065A1"/>
    </a:custClr>
    <a:custClr name="Blue100">
      <a:srgbClr val="A2C7E2"/>
    </a:custClr>
    <a:custClr name="Blue400">
      <a:srgbClr val="425CC7"/>
    </a:custClr>
    <a:custClr name="Blue500">
      <a:srgbClr val="001689"/>
    </a:custClr>
    <a:custClr name="Blue600">
      <a:srgbClr val="1B355D"/>
    </a:custClr>
    <a:custClr name="Purple300">
      <a:srgbClr val="A25EB5"/>
    </a:custClr>
    <a:custClr name="Maroon100">
      <a:srgbClr val="E2D2C4"/>
    </a:custClr>
    <a:custClr name="Maroon300">
      <a:srgbClr val="A86D87"/>
    </a:custClr>
    <a:custClr name="Maroon400">
      <a:srgbClr val="A95267"/>
    </a:custClr>
    <a:custClr name="Maroon600">
      <a:srgbClr val="612651"/>
    </a:custClr>
    <a:custClr name="Red400">
      <a:srgbClr val="F32735"/>
    </a:custClr>
    <a:custClr name="Yellow400">
      <a:srgbClr val="AE821F"/>
    </a:custClr>
    <a:custClr name="Yellow500">
      <a:srgbClr val="8F6320"/>
    </a:custClr>
    <a:custClr name="Lime100">
      <a:srgbClr val="D5E666"/>
    </a:custClr>
    <a:custClr name="Lime200">
      <a:srgbClr val="BEDE18"/>
    </a:custClr>
    <a:custClr name="Lime300">
      <a:srgbClr val="86C300"/>
    </a:custClr>
    <a:custClr name="Lime500">
      <a:srgbClr val="487629"/>
    </a:custClr>
  </a:custClrLst>
  <a:extLst>
    <a:ext uri="{05A4C25C-085E-4340-85A3-A5531E510DB2}">
      <thm15:themeFamily xmlns:thm15="http://schemas.microsoft.com/office/thememl/2012/main" name="Gallup_Blank_PPT_Template_Widescreen_2022_ADA" id="{58F1D74D-018E-CB4F-A0B0-189215640EC7}" vid="{D0CCB277-0DD8-0642-9555-CF9692B5D779}"/>
    </a:ext>
  </a:extLst>
</a:theme>
</file>

<file path=ppt/theme/theme2.xml><?xml version="1.0" encoding="utf-8"?>
<a:theme xmlns:a="http://schemas.openxmlformats.org/drawingml/2006/main" name="1_Gallup_LightGray">
  <a:themeElements>
    <a:clrScheme name="Gallup_2022">
      <a:dk1>
        <a:srgbClr val="000000"/>
      </a:dk1>
      <a:lt1>
        <a:srgbClr val="FFFFFF"/>
      </a:lt1>
      <a:dk2>
        <a:srgbClr val="54575A"/>
      </a:dk2>
      <a:lt2>
        <a:srgbClr val="E4F2E1"/>
      </a:lt2>
      <a:accent1>
        <a:srgbClr val="25282A"/>
      </a:accent1>
      <a:accent2>
        <a:srgbClr val="888B8D"/>
      </a:accent2>
      <a:accent3>
        <a:srgbClr val="CFD2D3"/>
      </a:accent3>
      <a:accent4>
        <a:srgbClr val="009D4F"/>
      </a:accent4>
      <a:accent5>
        <a:srgbClr val="00754A"/>
      </a:accent5>
      <a:accent6>
        <a:srgbClr val="16C64F"/>
      </a:accent6>
      <a:hlink>
        <a:srgbClr val="009D4F"/>
      </a:hlink>
      <a:folHlink>
        <a:srgbClr val="005745"/>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custClrLst>
    <a:custClr name="Slate300">
      <a:srgbClr val="6A8C89"/>
    </a:custClr>
    <a:custClr name="Green100">
      <a:srgbClr val="AADA91"/>
    </a:custClr>
    <a:custClr name="Teal300">
      <a:srgbClr val="18988B"/>
    </a:custClr>
    <a:custClr name="Teal400">
      <a:srgbClr val="007F6E"/>
    </a:custClr>
    <a:custClr name="Teal500">
      <a:srgbClr val="035C67"/>
    </a:custClr>
    <a:custClr name="Teal600">
      <a:srgbClr val="003B4A"/>
    </a:custClr>
    <a:custClr name="Cyan300">
      <a:srgbClr val="238DC1"/>
    </a:custClr>
    <a:custClr name="Cyan400">
      <a:srgbClr val="0065A1"/>
    </a:custClr>
    <a:custClr name="Blue100">
      <a:srgbClr val="A2C7E2"/>
    </a:custClr>
    <a:custClr name="Blue400">
      <a:srgbClr val="425CC7"/>
    </a:custClr>
    <a:custClr name="Blue500">
      <a:srgbClr val="001689"/>
    </a:custClr>
    <a:custClr name="Blue600">
      <a:srgbClr val="1B355D"/>
    </a:custClr>
    <a:custClr name="Purple300">
      <a:srgbClr val="A25EB5"/>
    </a:custClr>
    <a:custClr name="Maroon100">
      <a:srgbClr val="E2D2C4"/>
    </a:custClr>
    <a:custClr name="Maroon300">
      <a:srgbClr val="A86D87"/>
    </a:custClr>
    <a:custClr name="Maroon400">
      <a:srgbClr val="A95267"/>
    </a:custClr>
    <a:custClr name="Maroon600">
      <a:srgbClr val="612651"/>
    </a:custClr>
    <a:custClr name="Red400">
      <a:srgbClr val="F32735"/>
    </a:custClr>
    <a:custClr name="Yellow400">
      <a:srgbClr val="AE821F"/>
    </a:custClr>
    <a:custClr name="Yellow500">
      <a:srgbClr val="8F6320"/>
    </a:custClr>
    <a:custClr name="Lime100">
      <a:srgbClr val="D5E666"/>
    </a:custClr>
    <a:custClr name="Lime200">
      <a:srgbClr val="BEDE18"/>
    </a:custClr>
    <a:custClr name="Lime300">
      <a:srgbClr val="86C300"/>
    </a:custClr>
    <a:custClr name="Lime500">
      <a:srgbClr val="487629"/>
    </a:custClr>
  </a:custClrLst>
  <a:extLst>
    <a:ext uri="{05A4C25C-085E-4340-85A3-A5531E510DB2}">
      <thm15:themeFamily xmlns:thm15="http://schemas.microsoft.com/office/thememl/2012/main" name="Gallup_Blank_PPT_Template_Widescreen_2022_ADA" id="{58F1D74D-018E-CB4F-A0B0-189215640EC7}" vid="{97B640DF-7312-3E48-AF36-2DCFCD349FDA}"/>
    </a:ext>
  </a:extLst>
</a:theme>
</file>

<file path=ppt/theme/theme3.xml><?xml version="1.0" encoding="utf-8"?>
<a:theme xmlns:a="http://schemas.openxmlformats.org/drawingml/2006/main" name="2_Gallup_LightGreen">
  <a:themeElements>
    <a:clrScheme name="Gallup_2022">
      <a:dk1>
        <a:srgbClr val="000000"/>
      </a:dk1>
      <a:lt1>
        <a:srgbClr val="FFFFFF"/>
      </a:lt1>
      <a:dk2>
        <a:srgbClr val="54575A"/>
      </a:dk2>
      <a:lt2>
        <a:srgbClr val="E4F2E1"/>
      </a:lt2>
      <a:accent1>
        <a:srgbClr val="25282A"/>
      </a:accent1>
      <a:accent2>
        <a:srgbClr val="888B8D"/>
      </a:accent2>
      <a:accent3>
        <a:srgbClr val="CFD2D3"/>
      </a:accent3>
      <a:accent4>
        <a:srgbClr val="009D4F"/>
      </a:accent4>
      <a:accent5>
        <a:srgbClr val="00754A"/>
      </a:accent5>
      <a:accent6>
        <a:srgbClr val="16C64F"/>
      </a:accent6>
      <a:hlink>
        <a:srgbClr val="009D4F"/>
      </a:hlink>
      <a:folHlink>
        <a:srgbClr val="005745"/>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custClrLst>
    <a:custClr name="Slate300">
      <a:srgbClr val="6A8C89"/>
    </a:custClr>
    <a:custClr name="Green100">
      <a:srgbClr val="AADA91"/>
    </a:custClr>
    <a:custClr name="Teal300">
      <a:srgbClr val="18988B"/>
    </a:custClr>
    <a:custClr name="Teal400">
      <a:srgbClr val="007F6E"/>
    </a:custClr>
    <a:custClr name="Teal500">
      <a:srgbClr val="035C67"/>
    </a:custClr>
    <a:custClr name="Teal600">
      <a:srgbClr val="003B4A"/>
    </a:custClr>
    <a:custClr name="Cyan300">
      <a:srgbClr val="238DC1"/>
    </a:custClr>
    <a:custClr name="Cyan400">
      <a:srgbClr val="0065A1"/>
    </a:custClr>
    <a:custClr name="Blue100">
      <a:srgbClr val="A2C7E2"/>
    </a:custClr>
    <a:custClr name="Blue400">
      <a:srgbClr val="425CC7"/>
    </a:custClr>
    <a:custClr name="Blue500">
      <a:srgbClr val="001689"/>
    </a:custClr>
    <a:custClr name="Blue600">
      <a:srgbClr val="1B355D"/>
    </a:custClr>
    <a:custClr name="Purple300">
      <a:srgbClr val="A25EB5"/>
    </a:custClr>
    <a:custClr name="Maroon100">
      <a:srgbClr val="E2D2C4"/>
    </a:custClr>
    <a:custClr name="Maroon300">
      <a:srgbClr val="A86D87"/>
    </a:custClr>
    <a:custClr name="Maroon400">
      <a:srgbClr val="A95267"/>
    </a:custClr>
    <a:custClr name="Maroon600">
      <a:srgbClr val="612651"/>
    </a:custClr>
    <a:custClr name="Red400">
      <a:srgbClr val="F32735"/>
    </a:custClr>
    <a:custClr name="Yellow400">
      <a:srgbClr val="AE821F"/>
    </a:custClr>
    <a:custClr name="Yellow500">
      <a:srgbClr val="8F6320"/>
    </a:custClr>
    <a:custClr name="Lime100">
      <a:srgbClr val="D5E666"/>
    </a:custClr>
    <a:custClr name="Lime200">
      <a:srgbClr val="BEDE18"/>
    </a:custClr>
    <a:custClr name="Lime300">
      <a:srgbClr val="86C300"/>
    </a:custClr>
    <a:custClr name="Lime500">
      <a:srgbClr val="487629"/>
    </a:custClr>
  </a:custClrLst>
  <a:extLst>
    <a:ext uri="{05A4C25C-085E-4340-85A3-A5531E510DB2}">
      <thm15:themeFamily xmlns:thm15="http://schemas.microsoft.com/office/thememl/2012/main" name="Gallup_Blank_PPT_Template_Widescreen_2022_ADA" id="{58F1D74D-018E-CB4F-A0B0-189215640EC7}" vid="{182A228A-61BE-1A48-A57F-FE2FE0EE63E4}"/>
    </a:ext>
  </a:extLst>
</a:theme>
</file>

<file path=ppt/theme/theme4.xml><?xml version="1.0" encoding="utf-8"?>
<a:theme xmlns:a="http://schemas.openxmlformats.org/drawingml/2006/main" name="3_Gallup_LightGreen">
  <a:themeElements>
    <a:clrScheme name="Gallup_2022">
      <a:dk1>
        <a:srgbClr val="000000"/>
      </a:dk1>
      <a:lt1>
        <a:srgbClr val="FFFFFF"/>
      </a:lt1>
      <a:dk2>
        <a:srgbClr val="54575A"/>
      </a:dk2>
      <a:lt2>
        <a:srgbClr val="E4F2E1"/>
      </a:lt2>
      <a:accent1>
        <a:srgbClr val="25282A"/>
      </a:accent1>
      <a:accent2>
        <a:srgbClr val="888B8D"/>
      </a:accent2>
      <a:accent3>
        <a:srgbClr val="CFD2D3"/>
      </a:accent3>
      <a:accent4>
        <a:srgbClr val="009D4F"/>
      </a:accent4>
      <a:accent5>
        <a:srgbClr val="00754A"/>
      </a:accent5>
      <a:accent6>
        <a:srgbClr val="16C64F"/>
      </a:accent6>
      <a:hlink>
        <a:srgbClr val="009D4F"/>
      </a:hlink>
      <a:folHlink>
        <a:srgbClr val="005745"/>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custClrLst>
    <a:custClr name="Slate300">
      <a:srgbClr val="6A8C89"/>
    </a:custClr>
    <a:custClr name="Green100">
      <a:srgbClr val="AADA91"/>
    </a:custClr>
    <a:custClr name="Teal300">
      <a:srgbClr val="18988B"/>
    </a:custClr>
    <a:custClr name="Teal400">
      <a:srgbClr val="007F6E"/>
    </a:custClr>
    <a:custClr name="Teal500">
      <a:srgbClr val="035C67"/>
    </a:custClr>
    <a:custClr name="Teal600">
      <a:srgbClr val="003B4A"/>
    </a:custClr>
    <a:custClr name="Cyan300">
      <a:srgbClr val="238DC1"/>
    </a:custClr>
    <a:custClr name="Cyan400">
      <a:srgbClr val="0065A1"/>
    </a:custClr>
    <a:custClr name="Blue100">
      <a:srgbClr val="A2C7E2"/>
    </a:custClr>
    <a:custClr name="Blue400">
      <a:srgbClr val="425CC7"/>
    </a:custClr>
    <a:custClr name="Blue500">
      <a:srgbClr val="001689"/>
    </a:custClr>
    <a:custClr name="Blue600">
      <a:srgbClr val="1B355D"/>
    </a:custClr>
    <a:custClr name="Purple300">
      <a:srgbClr val="A25EB5"/>
    </a:custClr>
    <a:custClr name="Maroon100">
      <a:srgbClr val="E2D2C4"/>
    </a:custClr>
    <a:custClr name="Maroon300">
      <a:srgbClr val="A86D87"/>
    </a:custClr>
    <a:custClr name="Maroon400">
      <a:srgbClr val="A95267"/>
    </a:custClr>
    <a:custClr name="Maroon600">
      <a:srgbClr val="612651"/>
    </a:custClr>
    <a:custClr name="Red400">
      <a:srgbClr val="F32735"/>
    </a:custClr>
    <a:custClr name="Yellow400">
      <a:srgbClr val="AE821F"/>
    </a:custClr>
    <a:custClr name="Yellow500">
      <a:srgbClr val="8F6320"/>
    </a:custClr>
    <a:custClr name="Lime100">
      <a:srgbClr val="D5E666"/>
    </a:custClr>
    <a:custClr name="Lime200">
      <a:srgbClr val="BEDE18"/>
    </a:custClr>
    <a:custClr name="Lime300">
      <a:srgbClr val="86C300"/>
    </a:custClr>
    <a:custClr name="Lime500">
      <a:srgbClr val="487629"/>
    </a:custClr>
  </a:custClrLst>
  <a:extLst>
    <a:ext uri="{05A4C25C-085E-4340-85A3-A5531E510DB2}">
      <thm15:themeFamily xmlns:thm15="http://schemas.microsoft.com/office/thememl/2012/main" name="Gallup_Blank_PPT_Template_Widescreen_2022_ADA" id="{58F1D74D-018E-CB4F-A0B0-189215640EC7}" vid="{9582F9F4-5675-0D4C-96EF-BBAD86406171}"/>
    </a:ext>
  </a:extLst>
</a:theme>
</file>

<file path=ppt/theme/theme5.xml><?xml version="1.0" encoding="utf-8"?>
<a:theme xmlns:a="http://schemas.openxmlformats.org/drawingml/2006/main" name="1_Gallup">
  <a:themeElements>
    <a:clrScheme name="Gallup">
      <a:dk1>
        <a:srgbClr val="2B2B2B"/>
      </a:dk1>
      <a:lt1>
        <a:srgbClr val="FFFFFF"/>
      </a:lt1>
      <a:dk2>
        <a:srgbClr val="666666"/>
      </a:dk2>
      <a:lt2>
        <a:srgbClr val="ECF4DE"/>
      </a:lt2>
      <a:accent1>
        <a:srgbClr val="2B2B2B"/>
      </a:accent1>
      <a:accent2>
        <a:srgbClr val="929292"/>
      </a:accent2>
      <a:accent3>
        <a:srgbClr val="BBBBBB"/>
      </a:accent3>
      <a:accent4>
        <a:srgbClr val="007934"/>
      </a:accent4>
      <a:accent5>
        <a:srgbClr val="61C250"/>
      </a:accent5>
      <a:accent6>
        <a:srgbClr val="ECF3DE"/>
      </a:accent6>
      <a:hlink>
        <a:srgbClr val="61C250"/>
      </a:hlink>
      <a:folHlink>
        <a:srgbClr val="007934"/>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Gallup">
  <a:themeElements>
    <a:clrScheme name="Gallup_052120">
      <a:dk1>
        <a:srgbClr val="000000"/>
      </a:dk1>
      <a:lt1>
        <a:srgbClr val="FFFFFF"/>
      </a:lt1>
      <a:dk2>
        <a:srgbClr val="545759"/>
      </a:dk2>
      <a:lt2>
        <a:srgbClr val="EEF6E8"/>
      </a:lt2>
      <a:accent1>
        <a:srgbClr val="222222"/>
      </a:accent1>
      <a:accent2>
        <a:srgbClr val="8A8B8C"/>
      </a:accent2>
      <a:accent3>
        <a:srgbClr val="D0D2D3"/>
      </a:accent3>
      <a:accent4>
        <a:srgbClr val="4D9C2D"/>
      </a:accent4>
      <a:accent5>
        <a:srgbClr val="007833"/>
      </a:accent5>
      <a:accent6>
        <a:srgbClr val="61C250"/>
      </a:accent6>
      <a:hlink>
        <a:srgbClr val="007833"/>
      </a:hlink>
      <a:folHlink>
        <a:srgbClr val="222222"/>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llup_Sample_PPT_Template_Widescreen_042720_bk" id="{E6001E19-5818-EF45-B2C5-E302A3695D13}" vid="{717B16B7-6113-CE47-8DFE-ECA490867127}"/>
    </a:ext>
  </a:extLst>
</a:theme>
</file>

<file path=ppt/theme/theme7.xml><?xml version="1.0" encoding="utf-8"?>
<a:theme xmlns:a="http://schemas.openxmlformats.org/drawingml/2006/main" name="3_Gallup">
  <a:themeElements>
    <a:clrScheme name="Gallup">
      <a:dk1>
        <a:srgbClr val="2B2B2B"/>
      </a:dk1>
      <a:lt1>
        <a:srgbClr val="FFFFFF"/>
      </a:lt1>
      <a:dk2>
        <a:srgbClr val="666666"/>
      </a:dk2>
      <a:lt2>
        <a:srgbClr val="ECF4DE"/>
      </a:lt2>
      <a:accent1>
        <a:srgbClr val="2B2B2B"/>
      </a:accent1>
      <a:accent2>
        <a:srgbClr val="929292"/>
      </a:accent2>
      <a:accent3>
        <a:srgbClr val="BBBBBB"/>
      </a:accent3>
      <a:accent4>
        <a:srgbClr val="007934"/>
      </a:accent4>
      <a:accent5>
        <a:srgbClr val="61C250"/>
      </a:accent5>
      <a:accent6>
        <a:srgbClr val="ECF3DE"/>
      </a:accent6>
      <a:hlink>
        <a:srgbClr val="61C250"/>
      </a:hlink>
      <a:folHlink>
        <a:srgbClr val="007934"/>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Gallup">
      <a:dk1>
        <a:srgbClr val="404545"/>
      </a:dk1>
      <a:lt1>
        <a:srgbClr val="FFFFFF"/>
      </a:lt1>
      <a:dk2>
        <a:srgbClr val="8A9292"/>
      </a:dk2>
      <a:lt2>
        <a:srgbClr val="ECF4DE"/>
      </a:lt2>
      <a:accent1>
        <a:srgbClr val="007934"/>
      </a:accent1>
      <a:accent2>
        <a:srgbClr val="61C250"/>
      </a:accent2>
      <a:accent3>
        <a:srgbClr val="404545"/>
      </a:accent3>
      <a:accent4>
        <a:srgbClr val="B5B6B3"/>
      </a:accent4>
      <a:accent5>
        <a:srgbClr val="0096D6"/>
      </a:accent5>
      <a:accent6>
        <a:srgbClr val="EEAF30"/>
      </a:accent6>
      <a:hlink>
        <a:srgbClr val="61C250"/>
      </a:hlink>
      <a:folHlink>
        <a:srgbClr val="007934"/>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500">
      <a:srgbClr val="012168"/>
    </a:custClr>
    <a:custClr name="Teal400">
      <a:srgbClr val="00827D"/>
    </a:custClr>
    <a:custClr name="Red300">
      <a:srgbClr val="B24B58"/>
    </a:custClr>
    <a:custClr name="Purple400">
      <a:srgbClr val="683177"/>
    </a:custClr>
    <a:custClr name="Orange400">
      <a:srgbClr val="E75200"/>
    </a:custClr>
    <a:custClr name="Green300">
      <a:srgbClr val="C2DF87"/>
    </a:custClr>
    <a:custClr name="Green400">
      <a:srgbClr val="94D500"/>
    </a:custClr>
    <a:custClr name="Teal500">
      <a:srgbClr val="095C66"/>
    </a:custClr>
    <a:custClr name="Maroon500">
      <a:srgbClr val="692044"/>
    </a:custClr>
    <a:custClr name="Maroon200">
      <a:srgbClr val="A58390"/>
    </a:custClr>
    <a:custClr name="Red500">
      <a:srgbClr val="97252B"/>
    </a:custClr>
    <a:custClr name="Maroon300">
      <a:srgbClr val="815374"/>
    </a:custClr>
    <a:custClr name="Orange600">
      <a:srgbClr val="9F3122"/>
    </a:custClr>
    <a:custClr name="Teal600">
      <a:srgbClr val="264B59"/>
    </a:custClr>
  </a:custClr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opic0 xmlns="c03cf21c-ecb7-4d6e-b91a-05d36bdd6f47" xsi:nil="true"/>
    <Highlight xmlns="c03cf21c-ecb7-4d6e-b91a-05d36bdd6f47" xsi:nil="true"/>
    <Topic xmlns="c03cf21c-ecb7-4d6e-b91a-05d36bdd6f47" xsi:nil="true"/>
    <Abstract xmlns="c03cf21c-ecb7-4d6e-b91a-05d36bdd6f47" xsi:nil="true"/>
    <Audience xmlns="c03cf21c-ecb7-4d6e-b91a-05d36bdd6f47">External</Audience>
    <Blinded_x0020_Client xmlns="c03cf21c-ecb7-4d6e-b91a-05d36bdd6f47" xsi:nil="true"/>
    <Industry xmlns="c03cf21c-ecb7-4d6e-b91a-05d36bdd6f47" xsi:nil="true"/>
    <Client xmlns="c03cf21c-ecb7-4d6e-b91a-05d36bdd6f47" xsi:nil="true"/>
    <Topic_x0020_Directory xmlns="c03cf21c-ecb7-4d6e-b91a-05d36bdd6f47" xsi:nil="true"/>
    <Portfolio_x0020_Category xmlns="c03cf21c-ecb7-4d6e-b91a-05d36bdd6f47" xsi:nil="true"/>
    <_DCDateCreated xmlns="http://schemas.microsoft.com/sharepoint/v3/fields" xsi:nil="true"/>
    <Team xmlns="c03cf21c-ecb7-4d6e-b91a-05d36bdd6f4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014C46D3BBA941829B3C62D6CFFA65" ma:contentTypeVersion="26" ma:contentTypeDescription="Create a new document." ma:contentTypeScope="" ma:versionID="57c3b08b554d8b0842f45b4328f6ee74">
  <xsd:schema xmlns:xsd="http://www.w3.org/2001/XMLSchema" xmlns:xs="http://www.w3.org/2001/XMLSchema" xmlns:p="http://schemas.microsoft.com/office/2006/metadata/properties" xmlns:ns2="c03cf21c-ecb7-4d6e-b91a-05d36bdd6f47" xmlns:ns3="http://schemas.microsoft.com/sharepoint/v3/fields" xmlns:ns4="154f2df2-e82e-4709-bc1d-7499972a9ffe" targetNamespace="http://schemas.microsoft.com/office/2006/metadata/properties" ma:root="true" ma:fieldsID="f44c0ea132463ac0bda5ac85401daa14" ns2:_="" ns3:_="" ns4:_="">
    <xsd:import namespace="c03cf21c-ecb7-4d6e-b91a-05d36bdd6f47"/>
    <xsd:import namespace="http://schemas.microsoft.com/sharepoint/v3/fields"/>
    <xsd:import namespace="154f2df2-e82e-4709-bc1d-7499972a9ffe"/>
    <xsd:element name="properties">
      <xsd:complexType>
        <xsd:sequence>
          <xsd:element name="documentManagement">
            <xsd:complexType>
              <xsd:all>
                <xsd:element ref="ns2:Portfolio_x0020_Category" minOccurs="0"/>
                <xsd:element ref="ns2:Topic" minOccurs="0"/>
                <xsd:element ref="ns2:Topic_x0020_Directory" minOccurs="0"/>
                <xsd:element ref="ns2:Abstract" minOccurs="0"/>
                <xsd:element ref="ns2:Topic0" minOccurs="0"/>
                <xsd:element ref="ns2:Highlight" minOccurs="0"/>
                <xsd:element ref="ns2:Audience" minOccurs="0"/>
                <xsd:element ref="ns2:Industry" minOccurs="0"/>
                <xsd:element ref="ns2:Blinded_x0020_Client" minOccurs="0"/>
                <xsd:element ref="ns2:Client" minOccurs="0"/>
                <xsd:element ref="ns3:_DCDateCreated" minOccurs="0"/>
                <xsd:element ref="ns2:Team"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4:SharedWithUsers" minOccurs="0"/>
                <xsd:element ref="ns4: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cf21c-ecb7-4d6e-b91a-05d36bdd6f47" elementFormDefault="qualified">
    <xsd:import namespace="http://schemas.microsoft.com/office/2006/documentManagement/types"/>
    <xsd:import namespace="http://schemas.microsoft.com/office/infopath/2007/PartnerControls"/>
    <xsd:element name="Portfolio_x0020_Category" ma:index="3" nillable="true" ma:displayName="Research Area " ma:format="Dropdown" ma:internalName="Portfolio_x0020_Category" ma:readOnly="false">
      <xsd:complexType>
        <xsd:complexContent>
          <xsd:extension base="dms:MultiChoice">
            <xsd:sequence>
              <xsd:element name="Value" maxOccurs="unbounded" minOccurs="0" nillable="true">
                <xsd:simpleType>
                  <xsd:restriction base="dms:Choice">
                    <xsd:enumeration value="Workplace"/>
                    <xsd:enumeration value="Marketplace"/>
                    <xsd:enumeration value="CliftonStrengths"/>
                    <xsd:enumeration value="Hiring Analytics"/>
                    <xsd:enumeration value="Consulting Practices"/>
                    <xsd:enumeration value="LDG"/>
                    <xsd:enumeration value="Education"/>
                  </xsd:restriction>
                </xsd:simpleType>
              </xsd:element>
            </xsd:sequence>
          </xsd:extension>
        </xsd:complexContent>
      </xsd:complexType>
    </xsd:element>
    <xsd:element name="Topic" ma:index="4" nillable="true" ma:displayName="Consulting Practice" ma:format="Dropdown" ma:internalName="Topic" ma:readOnly="false">
      <xsd:complexType>
        <xsd:complexContent>
          <xsd:extension base="dms:MultiChoice">
            <xsd:sequence>
              <xsd:element name="Value" maxOccurs="unbounded" minOccurs="0" nillable="true">
                <xsd:simpleType>
                  <xsd:restriction base="dms:Choice">
                    <xsd:enumeration value="Employee Engagement"/>
                    <xsd:enumeration value="Performance Management"/>
                    <xsd:enumeration value="Wellbeing"/>
                    <xsd:enumeration value="Leader and Manager Development"/>
                    <xsd:enumeration value="B2B"/>
                    <xsd:enumeration value="B2C"/>
                    <xsd:enumeration value="Panel"/>
                    <xsd:enumeration value="Customer Analytics"/>
                    <xsd:enumeration value="Organizational Effectiveness"/>
                    <xsd:enumeration value="Cultural Transformation"/>
                    <xsd:enumeration value="Customer Centricity"/>
                    <xsd:enumeration value="Talent Optimization"/>
                    <xsd:enumeration value="Education"/>
                    <xsd:enumeration value="Government"/>
                    <xsd:enumeration value="Other"/>
                    <xsd:enumeration value="Employee Experience"/>
                  </xsd:restriction>
                </xsd:simpleType>
              </xsd:element>
            </xsd:sequence>
          </xsd:extension>
        </xsd:complexContent>
      </xsd:complexType>
    </xsd:element>
    <xsd:element name="Topic_x0020_Directory" ma:index="5" nillable="true" ma:displayName="Topic Directory" ma:format="Dropdown" ma:internalName="Topic_x0020_Directory" ma:readOnly="false">
      <xsd:simpleType>
        <xsd:union memberTypes="dms:Text">
          <xsd:simpleType>
            <xsd:restriction base="dms:Choice">
              <xsd:enumeration value="Union"/>
              <xsd:enumeration value="Exit"/>
            </xsd:restriction>
          </xsd:simpleType>
        </xsd:union>
      </xsd:simpleType>
    </xsd:element>
    <xsd:element name="Abstract" ma:index="6" nillable="true" ma:displayName="Abstract" ma:format="Dropdown" ma:internalName="Abstract" ma:readOnly="false">
      <xsd:simpleType>
        <xsd:restriction base="dms:Note">
          <xsd:maxLength value="255"/>
        </xsd:restriction>
      </xsd:simpleType>
    </xsd:element>
    <xsd:element name="Topic0" ma:index="7" nillable="true" ma:displayName="Topic" ma:format="Dropdown" ma:internalName="Topic0" ma:readOnly="false">
      <xsd:simpleType>
        <xsd:union memberTypes="dms:Text">
          <xsd:simpleType>
            <xsd:restriction base="dms:Choice">
              <xsd:enumeration value="Union"/>
              <xsd:enumeration value="Impact Planning"/>
            </xsd:restriction>
          </xsd:simpleType>
        </xsd:union>
      </xsd:simpleType>
    </xsd:element>
    <xsd:element name="Highlight" ma:index="8" nillable="true" ma:displayName="Highlight" ma:format="Dropdown" ma:indexed="true" ma:internalName="Highlight" ma:readOnly="false">
      <xsd:simpleType>
        <xsd:union memberTypes="dms:Text">
          <xsd:simpleType>
            <xsd:restriction base="dms:Choice">
              <xsd:enumeration value="Report Highlight"/>
            </xsd:restriction>
          </xsd:simpleType>
        </xsd:union>
      </xsd:simpleType>
    </xsd:element>
    <xsd:element name="Audience" ma:index="9" nillable="true" ma:displayName="Audience" ma:default="External" ma:format="Dropdown" ma:internalName="Audience" ma:readOnly="false">
      <xsd:simpleType>
        <xsd:restriction base="dms:Choice">
          <xsd:enumeration value="Internal"/>
          <xsd:enumeration value="External"/>
        </xsd:restriction>
      </xsd:simpleType>
    </xsd:element>
    <xsd:element name="Industry" ma:index="10" nillable="true" ma:displayName="Industry" ma:format="Dropdown" ma:indexed="true" ma:internalName="Industry" ma:readOnly="false">
      <xsd:simpleType>
        <xsd:restriction base="dms:Choice">
          <xsd:enumeration value="Manufacturing"/>
          <xsd:enumeration value="Utilities (including Water, Electric, Waste Management, etc.)"/>
          <xsd:enumeration value="Automotive/Transportation/Logistics"/>
          <xsd:enumeration value="Banking and Finance"/>
          <xsd:enumeration value="Healthcare Services and Hospital Systems"/>
          <xsd:enumeration value="Medical Devices"/>
          <xsd:enumeration value="Pharmacy"/>
          <xsd:enumeration value="Insurance"/>
          <xsd:enumeration value="Retail and Consumer Manufacturing (Including Stores &amp; Food Service)"/>
          <xsd:enumeration value="Hospitality (Including Hotels, Home &amp; Personal Care Businesses)"/>
          <xsd:enumeration value="Technology"/>
          <xsd:enumeration value="Government/Public Sector"/>
          <xsd:enumeration value="Education K-12"/>
          <xsd:enumeration value="Higher Education"/>
          <xsd:enumeration value="Professional Services (Including bookkeeping, administrative services, etc.)"/>
          <xsd:enumeration value="Television, Newspaper, Communications and Media"/>
          <xsd:enumeration value="Heavy Construction"/>
          <xsd:enumeration value="Energy/Mining/Refining/Fuel Dealers"/>
          <xsd:enumeration value="Pulp and Paper"/>
          <xsd:enumeration value="Heavy Machinery Manufacturing"/>
          <xsd:enumeration value="Nonclassifiable Establishments"/>
          <xsd:enumeration value="Social &amp; Family Services (non-government)"/>
        </xsd:restriction>
      </xsd:simpleType>
    </xsd:element>
    <xsd:element name="Blinded_x0020_Client" ma:index="11" nillable="true" ma:displayName="Blinded Client" ma:format="Dropdown" ma:internalName="Blinded_x0020_Client" ma:readOnly="false">
      <xsd:simpleType>
        <xsd:restriction base="dms:Text">
          <xsd:maxLength value="255"/>
        </xsd:restriction>
      </xsd:simpleType>
    </xsd:element>
    <xsd:element name="Client" ma:index="12" nillable="true" ma:displayName="Client" ma:format="Dropdown" ma:internalName="Client" ma:readOnly="false">
      <xsd:simpleType>
        <xsd:restriction base="dms:Text">
          <xsd:maxLength value="255"/>
        </xsd:restriction>
      </xsd:simpleType>
    </xsd:element>
    <xsd:element name="Team" ma:index="14" nillable="true" ma:displayName="Team" ma:format="Dropdown" ma:internalName="Team" ma:readOnly="false">
      <xsd:simpleType>
        <xsd:restriction base="dms:Note">
          <xsd:maxLength value="255"/>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Tags" ma:index="17" nillable="true" ma:displayName="Tags" ma:hidden="true" ma:internalName="MediaServiceAutoTags"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hidden="true" ma:internalName="MediaServiceKeyPoints" ma:readOnly="true">
      <xsd:simpleType>
        <xsd:restriction base="dms:Note"/>
      </xsd:simpleType>
    </xsd:element>
    <xsd:element name="MediaLengthInSeconds" ma:index="3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3" nillable="true" ma:displayName="Date Created" ma:description="The date on which this resource was created" ma:format="DateTime"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4f2df2-e82e-4709-bc1d-7499972a9ffe" elementFormDefault="qualified">
    <xsd:import namespace="http://schemas.microsoft.com/office/2006/documentManagement/types"/>
    <xsd:import namespace="http://schemas.microsoft.com/office/infopath/2007/PartnerControls"/>
    <xsd:element name="SharedWithUsers" ma:index="25"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ma:index="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E951B8-9579-4AC8-9030-39CBA0346324}">
  <ds:schemaRefs>
    <ds:schemaRef ds:uri="http://schemas.openxmlformats.org/package/2006/metadata/core-properties"/>
    <ds:schemaRef ds:uri="http://www.w3.org/XML/1998/namespace"/>
    <ds:schemaRef ds:uri="http://purl.org/dc/elements/1.1/"/>
    <ds:schemaRef ds:uri="http://schemas.microsoft.com/sharepoint/v3/fields"/>
    <ds:schemaRef ds:uri="http://purl.org/dc/dcmitype/"/>
    <ds:schemaRef ds:uri="c03cf21c-ecb7-4d6e-b91a-05d36bdd6f47"/>
    <ds:schemaRef ds:uri="http://schemas.microsoft.com/office/2006/documentManagement/types"/>
    <ds:schemaRef ds:uri="http://schemas.microsoft.com/office/infopath/2007/PartnerControls"/>
    <ds:schemaRef ds:uri="154f2df2-e82e-4709-bc1d-7499972a9ff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A551A7D-5C85-4A51-98ED-3DF24E3B7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3cf21c-ecb7-4d6e-b91a-05d36bdd6f47"/>
    <ds:schemaRef ds:uri="http://schemas.microsoft.com/sharepoint/v3/fields"/>
    <ds:schemaRef ds:uri="154f2df2-e82e-4709-bc1d-7499972a9f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B47950-EEDB-410D-BB8A-2E7F341589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Gallup</Template>
  <TotalTime>0</TotalTime>
  <Words>1488</Words>
  <Application>Microsoft Office PowerPoint</Application>
  <PresentationFormat>Widescreen</PresentationFormat>
  <Paragraphs>235</Paragraphs>
  <Slides>20</Slides>
  <Notes>6</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20</vt:i4>
      </vt:variant>
    </vt:vector>
  </HeadingPairs>
  <TitlesOfParts>
    <vt:vector size="32" baseType="lpstr">
      <vt:lpstr>Arial</vt:lpstr>
      <vt:lpstr>Calibri</vt:lpstr>
      <vt:lpstr>Georgia</vt:lpstr>
      <vt:lpstr>Times</vt:lpstr>
      <vt:lpstr>Wingdings</vt:lpstr>
      <vt:lpstr>Gallup</vt:lpstr>
      <vt:lpstr>1_Gallup_LightGray</vt:lpstr>
      <vt:lpstr>2_Gallup_LightGreen</vt:lpstr>
      <vt:lpstr>3_Gallup_LightGreen</vt:lpstr>
      <vt:lpstr>1_Gallup</vt:lpstr>
      <vt:lpstr>2_Gallup</vt:lpstr>
      <vt:lpstr>3_Gallup</vt:lpstr>
      <vt:lpstr>Gallup Logo on Black Background</vt:lpstr>
      <vt:lpstr>Gallup Center on Black Voices</vt:lpstr>
      <vt:lpstr>PowerPoint Presentation</vt:lpstr>
      <vt:lpstr>Discoveries &amp; Impact</vt:lpstr>
      <vt:lpstr>GCBV: The 100-Year Commitment to Understand and Report on the Black Experience</vt:lpstr>
      <vt:lpstr>Day To Day Experiences With Mistreatment Are Meaningfully Different For Black Adults</vt:lpstr>
      <vt:lpstr>Black Americans Want Police To Retain A Local Presence </vt:lpstr>
      <vt:lpstr>U.S. Americans View The Impacts Of Racism And Slavery Differently  </vt:lpstr>
      <vt:lpstr>Workplace Findings</vt:lpstr>
      <vt:lpstr>Impact of Having Black Leaders</vt:lpstr>
      <vt:lpstr>Perceptions of Equity in the Workplace </vt:lpstr>
      <vt:lpstr>Perceptions of Respect in the Workplace</vt:lpstr>
      <vt:lpstr>Perceptions of Belonging in the Workplace</vt:lpstr>
      <vt:lpstr>Discrimination in Last 12 Months</vt:lpstr>
      <vt:lpstr>Impacts of Experience With Discrimination</vt:lpstr>
      <vt:lpstr>Reporting Discrimination</vt:lpstr>
      <vt:lpstr>Manager Preparedness </vt:lpstr>
      <vt:lpstr>Feeling Prepared to Have Meaningful Conversations</vt:lpstr>
      <vt:lpstr>Strong Effect of Training and Organizational Commitment on Manager Preparedness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Colors</dc:title>
  <dc:subject/>
  <dc:creator>Samantha Allemang</dc:creator>
  <cp:keywords/>
  <dc:description/>
  <cp:lastModifiedBy>Debbie Knaack</cp:lastModifiedBy>
  <cp:revision>92</cp:revision>
  <cp:lastPrinted>2012-09-12T16:25:16Z</cp:lastPrinted>
  <dcterms:created xsi:type="dcterms:W3CDTF">2022-01-10T19:33:38Z</dcterms:created>
  <dcterms:modified xsi:type="dcterms:W3CDTF">2022-06-03T20:46:32Z</dcterms:modified>
  <cp:category/>
  <cp:contentStatus>Version 3.0</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0F1C9918-87D6-4B81-BBB2-C2218461E340</vt:lpwstr>
  </property>
  <property fmtid="{D5CDD505-2E9C-101B-9397-08002B2CF9AE}" pid="3" name="ArticulatePath">
    <vt:lpwstr>Gallup_Sample_PPT_Template_Widescreen_050420v1_kn</vt:lpwstr>
  </property>
  <property fmtid="{D5CDD505-2E9C-101B-9397-08002B2CF9AE}" pid="4" name="MSIP_Label_d8b20742-429b-42b9-accf-7e4dee8e6e11_Enabled">
    <vt:lpwstr>true</vt:lpwstr>
  </property>
  <property fmtid="{D5CDD505-2E9C-101B-9397-08002B2CF9AE}" pid="5" name="MSIP_Label_d8b20742-429b-42b9-accf-7e4dee8e6e11_SetDate">
    <vt:lpwstr>2021-12-30T22:24:28Z</vt:lpwstr>
  </property>
  <property fmtid="{D5CDD505-2E9C-101B-9397-08002B2CF9AE}" pid="6" name="MSIP_Label_d8b20742-429b-42b9-accf-7e4dee8e6e11_Method">
    <vt:lpwstr>Standard</vt:lpwstr>
  </property>
  <property fmtid="{D5CDD505-2E9C-101B-9397-08002B2CF9AE}" pid="7" name="MSIP_Label_d8b20742-429b-42b9-accf-7e4dee8e6e11_Name">
    <vt:lpwstr>General</vt:lpwstr>
  </property>
  <property fmtid="{D5CDD505-2E9C-101B-9397-08002B2CF9AE}" pid="8" name="MSIP_Label_d8b20742-429b-42b9-accf-7e4dee8e6e11_SiteId">
    <vt:lpwstr>b14f2065-f065-4a73-8348-7550feb841c5</vt:lpwstr>
  </property>
  <property fmtid="{D5CDD505-2E9C-101B-9397-08002B2CF9AE}" pid="9" name="MSIP_Label_d8b20742-429b-42b9-accf-7e4dee8e6e11_ActionId">
    <vt:lpwstr>5694bf04-78ee-4979-9f37-a01527b44c9b</vt:lpwstr>
  </property>
  <property fmtid="{D5CDD505-2E9C-101B-9397-08002B2CF9AE}" pid="10" name="MSIP_Label_d8b20742-429b-42b9-accf-7e4dee8e6e11_ContentBits">
    <vt:lpwstr>0</vt:lpwstr>
  </property>
  <property fmtid="{D5CDD505-2E9C-101B-9397-08002B2CF9AE}" pid="11" name="ContentTypeId">
    <vt:lpwstr>0x010100EB014C46D3BBA941829B3C62D6CFFA65</vt:lpwstr>
  </property>
</Properties>
</file>