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3" r:id="rId2"/>
    <p:sldId id="265" r:id="rId3"/>
    <p:sldId id="267" r:id="rId4"/>
    <p:sldId id="266" r:id="rId5"/>
    <p:sldId id="262" r:id="rId6"/>
    <p:sldId id="268" r:id="rId7"/>
    <p:sldId id="264" r:id="rId8"/>
    <p:sldId id="259" r:id="rId9"/>
    <p:sldId id="269" r:id="rId1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0ED2CAE3-F8C7-43E1-AB55-0C27929B92AE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895D2FD-DB2F-47EB-97CE-E075ED42C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7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2E50-D684-4E85-AA70-B74A0B9EC54E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38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EB4F1-9672-45AD-99DE-873518DD4EE7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6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386B-9286-4FAD-9D21-086501943FE3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7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41AE-36EE-48C1-9613-7C705AB24DF6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1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591A-3943-426D-A1F5-45ECCA712C16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70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5879-B3B3-4CCE-9707-BAFAF7FB6206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4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0EB1-D042-4F5C-8A2B-E4C7D16D89A7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2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2C7F-EFD5-4DEA-8444-CEFD6249BAD9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8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5705-E30A-4489-BD9B-89340087FBB2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3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ABFA-6060-4D27-A2B2-71E697133229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7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4F12248-D80B-4D03-85D8-F4EFF0B43D7D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1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37FB870-8B08-4966-8573-9D88A89B01FC}" type="datetime1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54E0F5-B6F8-4945-98BB-845A7322E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7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1AE2D-A91E-48DC-A6E3-898070D11A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NAHR CHRO Academy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5AC4F7-6488-2863-7218-C3BA59FE9374}"/>
              </a:ext>
            </a:extLst>
          </p:cNvPr>
          <p:cNvSpPr txBox="1"/>
          <p:nvPr/>
        </p:nvSpPr>
        <p:spPr>
          <a:xfrm>
            <a:off x="9153525" y="5657850"/>
            <a:ext cx="2879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NAHR CHRO Academy XXI</a:t>
            </a:r>
          </a:p>
          <a:p>
            <a:r>
              <a:rPr lang="en-US" dirty="0">
                <a:solidFill>
                  <a:schemeClr val="bg1"/>
                </a:solidFill>
              </a:rPr>
              <a:t>Thursday, June 9</a:t>
            </a:r>
          </a:p>
          <a:p>
            <a:r>
              <a:rPr lang="en-US" dirty="0">
                <a:solidFill>
                  <a:schemeClr val="bg1"/>
                </a:solidFill>
              </a:rPr>
              <a:t>Session 5</a:t>
            </a:r>
          </a:p>
        </p:txBody>
      </p:sp>
    </p:spTree>
    <p:extLst>
      <p:ext uri="{BB962C8B-B14F-4D97-AF65-F5344CB8AC3E}">
        <p14:creationId xmlns:p14="http://schemas.microsoft.com/office/powerpoint/2010/main" val="19025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046"/>
            <a:ext cx="10515600" cy="4351338"/>
          </a:xfrm>
        </p:spPr>
        <p:txBody>
          <a:bodyPr>
            <a:noAutofit/>
          </a:bodyPr>
          <a:lstStyle/>
          <a:p>
            <a:pPr marL="457200" lvl="2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Working with the Board</a:t>
            </a:r>
          </a:p>
          <a:p>
            <a:pPr marL="457200" lvl="2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Working with the C-suite</a:t>
            </a:r>
          </a:p>
          <a:p>
            <a:pPr marL="457200" lvl="2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Working with the Board on CEO Succession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+mj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64C9F3-3F9F-4321-8DC1-B20B3E4C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E62D7-D3B0-4CD9-862F-7025EB5BC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32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5046"/>
            <a:ext cx="11176819" cy="4777096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spcBef>
                <a:spcPts val="0"/>
              </a:spcBef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Laurie Siegel: CHRO 10 years – Tyco - 2 public Boards, G100 Senior Advisor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lvl="2">
              <a:spcBef>
                <a:spcPts val="0"/>
              </a:spcBef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Katy Barclay: CHRO 19 years - GM, Kroger - 2 public Boards, several non-profit Boards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spcBef>
                <a:spcPts val="0"/>
              </a:spcBef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Lucien Alziari: CHRO 18 years - Avon, Maersk, Prudential Financial - 5 private and non-profit Boards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+mj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64C9F3-3F9F-4321-8DC1-B20B3E4C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Our faculty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83827-B491-40A0-9292-1C22E77F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6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970CCF-00B7-4B0A-AC6F-CE0909A99F00}"/>
              </a:ext>
            </a:extLst>
          </p:cNvPr>
          <p:cNvSpPr txBox="1"/>
          <p:nvPr/>
        </p:nvSpPr>
        <p:spPr>
          <a:xfrm>
            <a:off x="161486" y="6387351"/>
            <a:ext cx="1365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</a:rPr>
              <a:t>Laurie Siegel</a:t>
            </a:r>
            <a:endParaRPr lang="en-US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0B3215-9E4F-4501-9B67-3B680C0FEDB6}"/>
              </a:ext>
            </a:extLst>
          </p:cNvPr>
          <p:cNvSpPr txBox="1"/>
          <p:nvPr/>
        </p:nvSpPr>
        <p:spPr>
          <a:xfrm>
            <a:off x="859339" y="1508277"/>
            <a:ext cx="1091813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Assess Board Dynamics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Learn the culture, influencers and board protocols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Sound out individual directors ( and their CHROs when applicable)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Have a clear understanding of the CEOs “ground rules”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 for Your Contribution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Calendarize your human capital agenda with input from  CEO and lead director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Consider how you may support the charter of each committee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Assure that critical data is available for review, even if not slated for discussion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thoughtful about the unscheduled moments—in and outside the boardroom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Prepared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 are likely to be sticky issues—many are predictable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 may be a moment when your first alignment is to the board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Always be truthful, but pick your moments carefully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Demonstrate Business and Functional Expertise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a talent champion and engage your board in talent development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Let others present, but never because you are not proficient on the topic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Bring insights to the board they cannot get elsewhere</a:t>
            </a:r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F50ECE-BFA3-47C6-A8BF-B5682706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4C12C1-3ABE-4EE9-B30E-BDAA399C7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board</a:t>
            </a:r>
          </a:p>
        </p:txBody>
      </p:sp>
    </p:spTree>
    <p:extLst>
      <p:ext uri="{BB962C8B-B14F-4D97-AF65-F5344CB8AC3E}">
        <p14:creationId xmlns:p14="http://schemas.microsoft.com/office/powerpoint/2010/main" val="28618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9015-2FAA-DF1E-6C6D-579FB3B8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196"/>
            <a:ext cx="10515600" cy="4351338"/>
          </a:xfrm>
        </p:spPr>
        <p:txBody>
          <a:bodyPr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Understand their role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They are not a team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You report to the CEO </a:t>
            </a:r>
            <a:r>
              <a:rPr lang="en-US" sz="2000" u="sng" dirty="0">
                <a:effectLst/>
                <a:latin typeface="+mj-lt"/>
                <a:ea typeface="Times New Roman" panose="02020603050405020304" pitchFamily="18" charset="0"/>
              </a:rPr>
              <a:t>and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 to the Board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Agree your rules of engagement with your CEO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You are not the advocate or apologist for your CEO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There are no casual conversations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Understand the full company/Board context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Adult conversation vs sales pitch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16443-47A0-4779-92FF-7031FF5B27B4}"/>
              </a:ext>
            </a:extLst>
          </p:cNvPr>
          <p:cNvSpPr txBox="1"/>
          <p:nvPr/>
        </p:nvSpPr>
        <p:spPr>
          <a:xfrm>
            <a:off x="540774" y="6178952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Lucien Alziari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0A11E-ECB8-44BF-BB61-C5D747C3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8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9015-2FAA-DF1E-6C6D-579FB3B8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c-suite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196"/>
            <a:ext cx="10515600" cy="4351338"/>
          </a:xfrm>
        </p:spPr>
        <p:txBody>
          <a:bodyPr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Getting started: internal vs external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Build independent relationships outside of the room - frequency helps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Business leader vs function head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Balance CEO and C-suite relationships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There’s always an outlier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16443-47A0-4779-92FF-7031FF5B27B4}"/>
              </a:ext>
            </a:extLst>
          </p:cNvPr>
          <p:cNvSpPr txBox="1"/>
          <p:nvPr/>
        </p:nvSpPr>
        <p:spPr>
          <a:xfrm>
            <a:off x="540774" y="6178952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Lucien Alziari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CD593-1C97-4BE2-B6BE-D04CBD0A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56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9015-2FAA-DF1E-6C6D-579FB3B8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C-Suite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875"/>
            <a:ext cx="10515600" cy="4351338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Quickly establish yourself as a valuable team member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credible, strategic business leader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provide a strong voice in all areas of the business (not just people/leadership)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Build strong, trusting partnerships with CFO and CLO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Master the art of managing the fine line between CEO and C-Suite members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Build your reputation with the team as a value creator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Identify high leverage areas and go after them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16443-47A0-4779-92FF-7031FF5B27B4}"/>
              </a:ext>
            </a:extLst>
          </p:cNvPr>
          <p:cNvSpPr txBox="1"/>
          <p:nvPr/>
        </p:nvSpPr>
        <p:spPr>
          <a:xfrm>
            <a:off x="540774" y="6178952"/>
            <a:ext cx="1396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Katy Barclay 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14DC5-B11E-4F28-BE45-B7B03C9D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618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029"/>
            <a:ext cx="10515600" cy="4351338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Establish clarity on what the Board is expecting and deliver it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Give Board confidence that you have a fair, simple and transparent process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Ensure the Board sees you an objective leader with excellent judgment of talent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Provide clarity on depth of talent (or lack of) across critical positions and functions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importance of "deep picks"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Keep CEO succession on the agenda -- it's never too early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what works today doesn't work for the future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carefully manage internal candidate bias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33130A-9C6B-4B2C-83DC-CBD202F4C10A}"/>
              </a:ext>
            </a:extLst>
          </p:cNvPr>
          <p:cNvSpPr txBox="1"/>
          <p:nvPr/>
        </p:nvSpPr>
        <p:spPr>
          <a:xfrm>
            <a:off x="540774" y="6178952"/>
            <a:ext cx="1396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Katy Barclay </a:t>
            </a:r>
            <a:endParaRPr lang="en-US" i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D8B1A05-B0D9-45D7-A78E-8B75C8652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board on succession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81D399-5A78-4B88-86E7-DE09B1644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75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0E09-9E6B-7192-765D-E19C7761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029"/>
            <a:ext cx="10515600" cy="4351338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Your Role:  Create optionality for the Board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571500" lvl="1" indent="-342900">
              <a:lnSpc>
                <a:spcPct val="15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Ready candidates</a:t>
            </a:r>
          </a:p>
          <a:p>
            <a:pPr marL="571500" lvl="1" indent="-342900">
              <a:lnSpc>
                <a:spcPct val="15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A diverse talent pool</a:t>
            </a:r>
          </a:p>
          <a:p>
            <a:pPr marL="571500" lvl="1" indent="-342900">
              <a:lnSpc>
                <a:spcPct val="15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A lens on external talent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Update the candidate spec as often as business dynamics shift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Your CEO may challenge long lead times or a deep bench</a:t>
            </a:r>
            <a:endParaRPr lang="en-US" sz="20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+mj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D8B1A05-B0D9-45D7-A78E-8B75C8652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312"/>
            <a:ext cx="10515600" cy="1325563"/>
          </a:xfrm>
        </p:spPr>
        <p:txBody>
          <a:bodyPr/>
          <a:lstStyle/>
          <a:p>
            <a:r>
              <a:rPr lang="en-US" dirty="0"/>
              <a:t>Working with the board on succession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81D399-5A78-4B88-86E7-DE09B1644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4E0F5-B6F8-4945-98BB-845A7322E5FF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C960ED-603A-4F6D-81BD-058E4777A381}"/>
              </a:ext>
            </a:extLst>
          </p:cNvPr>
          <p:cNvSpPr txBox="1"/>
          <p:nvPr/>
        </p:nvSpPr>
        <p:spPr>
          <a:xfrm>
            <a:off x="161486" y="6387351"/>
            <a:ext cx="1365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</a:rPr>
              <a:t>Laurie Siegel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1448157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383</TotalTime>
  <Words>573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Gill Sans MT</vt:lpstr>
      <vt:lpstr>Symbol</vt:lpstr>
      <vt:lpstr>Parcel</vt:lpstr>
      <vt:lpstr>NAHR CHRO Academy</vt:lpstr>
      <vt:lpstr>Today’s topics</vt:lpstr>
      <vt:lpstr>Our faculty</vt:lpstr>
      <vt:lpstr>Working with the board</vt:lpstr>
      <vt:lpstr>Working with the board</vt:lpstr>
      <vt:lpstr>Working with the c-suite</vt:lpstr>
      <vt:lpstr>Working with the C-Suite </vt:lpstr>
      <vt:lpstr>Working with the board on succession</vt:lpstr>
      <vt:lpstr>Working with the board on succession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the C-Suite</dc:title>
  <dc:creator>Mara Swan</dc:creator>
  <cp:lastModifiedBy>Debbie Knaack</cp:lastModifiedBy>
  <cp:revision>18</cp:revision>
  <cp:lastPrinted>2022-06-03T21:18:58Z</cp:lastPrinted>
  <dcterms:created xsi:type="dcterms:W3CDTF">2022-05-16T12:36:30Z</dcterms:created>
  <dcterms:modified xsi:type="dcterms:W3CDTF">2022-06-03T21:21:18Z</dcterms:modified>
</cp:coreProperties>
</file>