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  <p:sldMasterId id="2147483665" r:id="rId5"/>
    <p:sldMasterId id="2147483672" r:id="rId6"/>
  </p:sldMasterIdLst>
  <p:notesMasterIdLst>
    <p:notesMasterId r:id="rId10"/>
  </p:notesMasterIdLst>
  <p:handoutMasterIdLst>
    <p:handoutMasterId r:id="rId11"/>
  </p:handoutMasterIdLst>
  <p:sldIdLst>
    <p:sldId id="256" r:id="rId7"/>
    <p:sldId id="262" r:id="rId8"/>
    <p:sldId id="276" r:id="rId9"/>
  </p:sldIdLst>
  <p:sldSz cx="18288000" cy="10287000"/>
  <p:notesSz cx="7102475" cy="9388475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Bartl" initials="TB" lastIdx="2" clrIdx="0">
    <p:extLst>
      <p:ext uri="{19B8F6BF-5375-455C-9EA6-DF929625EA0E}">
        <p15:presenceInfo xmlns:p15="http://schemas.microsoft.com/office/powerpoint/2012/main" userId="S::tbartl@hrpolicy.org::14735fbb-4412-42d8-850d-0e2802107b5a" providerId="AD"/>
      </p:ext>
    </p:extLst>
  </p:cmAuthor>
  <p:cmAuthor id="2" name="Marie Murphy" initials="MM" lastIdx="1" clrIdx="1">
    <p:extLst>
      <p:ext uri="{19B8F6BF-5375-455C-9EA6-DF929625EA0E}">
        <p15:presenceInfo xmlns:p15="http://schemas.microsoft.com/office/powerpoint/2012/main" userId="S::mmurphy@hrpolicy.org::1a4d1c52-359b-4de0-9fcd-203ec73994e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1F8"/>
    <a:srgbClr val="1CA6E1"/>
    <a:srgbClr val="009900"/>
    <a:srgbClr val="FF7C80"/>
    <a:srgbClr val="276390"/>
    <a:srgbClr val="4D4D4D"/>
    <a:srgbClr val="333333"/>
    <a:srgbClr val="0070AE"/>
    <a:srgbClr val="569DB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CAB642-44AD-4FF3-B456-2753DF422211}" v="48" dt="2022-05-26T20:21:10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94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57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629880" cy="469424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l">
              <a:defRPr sz="1200"/>
            </a:lvl1pPr>
          </a:lstStyle>
          <a:p>
            <a:r>
              <a:rPr lang="en-US"/>
              <a:t>©2014 HR Policy Association</a:t>
            </a:r>
          </a:p>
        </p:txBody>
      </p:sp>
    </p:spTree>
    <p:extLst>
      <p:ext uri="{BB962C8B-B14F-4D97-AF65-F5344CB8AC3E}">
        <p14:creationId xmlns:p14="http://schemas.microsoft.com/office/powerpoint/2010/main" val="312469774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0"/>
            <a:ext cx="3077739" cy="469424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r">
              <a:defRPr sz="1200"/>
            </a:lvl1pPr>
          </a:lstStyle>
          <a:p>
            <a:fld id="{9CE5403D-44DC-4BA2-AD7A-FCC7B7AACB97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3263"/>
            <a:ext cx="6259513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2" tIns="46736" rIns="93472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9" y="4459527"/>
            <a:ext cx="5681980" cy="4224814"/>
          </a:xfrm>
          <a:prstGeom prst="rect">
            <a:avLst/>
          </a:prstGeom>
        </p:spPr>
        <p:txBody>
          <a:bodyPr vert="horz" lIns="93472" tIns="46736" rIns="93472" bIns="4673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3"/>
            <a:ext cx="3077739" cy="46942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r">
              <a:defRPr sz="1200"/>
            </a:lvl1pPr>
          </a:lstStyle>
          <a:p>
            <a:fld id="{5FAEE16B-65C9-4BCD-B768-A13834648D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596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AEE16B-65C9-4BCD-B768-A13834648DA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8CB9F22-990C-4464-9635-B37DCE2C8C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440258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-Line Teal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00A5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>
              <a:solidFill>
                <a:schemeClr val="bg1"/>
              </a:solidFill>
            </a:endParaRPr>
          </a:p>
        </p:txBody>
      </p:sp>
      <p:pic>
        <p:nvPicPr>
          <p:cNvPr id="23" name="Image" descr="Image"/>
          <p:cNvPicPr>
            <a:picLocks noChangeAspect="1"/>
          </p:cNvPicPr>
          <p:nvPr/>
        </p:nvPicPr>
        <p:blipFill rotWithShape="1">
          <a:blip r:embed="rId3">
            <a:alphaModFix amt="10290"/>
          </a:blip>
          <a:srcRect l="7029" t="41392" r="10699"/>
          <a:stretch/>
        </p:blipFill>
        <p:spPr>
          <a:xfrm>
            <a:off x="-52538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F176CDE-649B-4F42-9EC0-E24D24511B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83404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One Line Title Placeholder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23C2737-2763-42C3-953F-0E512FDD94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2362861"/>
            <a:ext cx="15827018" cy="619592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1CA5576-BBB3-48E1-B472-93D5AA1CEBC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143489602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Line Teal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00A5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23" name="Image" descr="Image"/>
          <p:cNvPicPr>
            <a:picLocks noChangeAspect="1"/>
          </p:cNvPicPr>
          <p:nvPr/>
        </p:nvPicPr>
        <p:blipFill rotWithShape="1">
          <a:blip r:embed="rId3">
            <a:alphaModFix amt="10290"/>
          </a:blip>
          <a:srcRect l="7029" t="41392" r="10699"/>
          <a:stretch/>
        </p:blipFill>
        <p:spPr>
          <a:xfrm>
            <a:off x="-52538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9BFFFF8-BA67-4752-8150-308BF26CB5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170854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Two Line Title </a:t>
            </a:r>
            <a:br>
              <a:rPr lang="en-US"/>
            </a:br>
            <a:r>
              <a:rPr lang="en-US"/>
              <a:t>Placeholder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44E569-9121-4351-9DBE-243BDDEF78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3481960"/>
            <a:ext cx="15827018" cy="5076824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3BAC8CC-3B0A-47CE-BEE5-8BCC406B82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209132445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Teal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00A5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23" name="Image" descr="Image"/>
          <p:cNvPicPr>
            <a:picLocks noChangeAspect="1"/>
          </p:cNvPicPr>
          <p:nvPr/>
        </p:nvPicPr>
        <p:blipFill rotWithShape="1">
          <a:blip r:embed="rId3">
            <a:alphaModFix amt="10290"/>
          </a:blip>
          <a:srcRect l="7029" t="41392" r="10699"/>
          <a:stretch/>
        </p:blipFill>
        <p:spPr>
          <a:xfrm>
            <a:off x="-52538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684367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00A5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211069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Line Gray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D7D7D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33" name="Image" descr="Image"/>
          <p:cNvPicPr>
            <a:picLocks noChangeAspect="1"/>
          </p:cNvPicPr>
          <p:nvPr/>
        </p:nvPicPr>
        <p:blipFill rotWithShape="1">
          <a:blip r:embed="rId3">
            <a:alphaModFix amt="25239"/>
          </a:blip>
          <a:srcRect l="7029" t="41392" r="10699"/>
          <a:stretch/>
        </p:blipFill>
        <p:spPr>
          <a:xfrm>
            <a:off x="-52538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0DCD9-F583-45D2-9AE2-CE76F1B99C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83404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One Line Title Placeholder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CCE91C8D-2CFD-437D-8282-D1B750CB86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2362861"/>
            <a:ext cx="15827018" cy="619592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44D674-5E74-4ECE-A6E1-282ECD92E4A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324115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Gray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D7D7D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33" name="Image" descr="Image"/>
          <p:cNvPicPr>
            <a:picLocks noChangeAspect="1"/>
          </p:cNvPicPr>
          <p:nvPr/>
        </p:nvPicPr>
        <p:blipFill rotWithShape="1">
          <a:blip r:embed="rId3">
            <a:alphaModFix amt="25239"/>
          </a:blip>
          <a:srcRect l="7029" t="41392" r="10699"/>
          <a:stretch/>
        </p:blipFill>
        <p:spPr>
          <a:xfrm>
            <a:off x="-52538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538380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D7D7D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0109515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-Line Bar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70564FE5-C9B5-46C8-9FB4-0F245A29E0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239"/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7264" t="42574" r="10934"/>
          <a:stretch/>
        </p:blipFill>
        <p:spPr>
          <a:xfrm>
            <a:off x="0" y="0"/>
            <a:ext cx="18288000" cy="3044373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Rectangle"/>
          <p:cNvSpPr/>
          <p:nvPr/>
        </p:nvSpPr>
        <p:spPr>
          <a:xfrm>
            <a:off x="-52537" y="9046914"/>
            <a:ext cx="18393074" cy="1267471"/>
          </a:xfrm>
          <a:prstGeom prst="rect">
            <a:avLst/>
          </a:prstGeom>
          <a:gradFill>
            <a:gsLst>
              <a:gs pos="0">
                <a:srgbClr val="00A5FF"/>
              </a:gs>
              <a:gs pos="10679">
                <a:srgbClr val="0080FF"/>
              </a:gs>
              <a:gs pos="30710">
                <a:srgbClr val="005AFF"/>
              </a:gs>
              <a:gs pos="74383">
                <a:srgbClr val="002DD5"/>
              </a:gs>
              <a:gs pos="100000">
                <a:srgbClr val="0000AA"/>
              </a:gs>
            </a:gsLst>
            <a:lin ang="1890000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42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95044" y="9781359"/>
            <a:ext cx="314189" cy="310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F76D579-C3B4-4ABF-A4FF-354124CB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83404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One Line Title Placeholder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2A88BDE2-55D5-4E79-A8DB-A2A40536B2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2362861"/>
            <a:ext cx="15827018" cy="619592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336BFC3-644C-45A8-8D32-93A0C4F34F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1858048895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Line Bar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1812F001-EF0B-4161-8518-1B05D216EF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239"/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7264" t="42574" r="10934"/>
          <a:stretch/>
        </p:blipFill>
        <p:spPr>
          <a:xfrm>
            <a:off x="0" y="0"/>
            <a:ext cx="18288000" cy="3044373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Rectangle"/>
          <p:cNvSpPr/>
          <p:nvPr/>
        </p:nvSpPr>
        <p:spPr>
          <a:xfrm>
            <a:off x="-52537" y="9046914"/>
            <a:ext cx="18393074" cy="1267471"/>
          </a:xfrm>
          <a:prstGeom prst="rect">
            <a:avLst/>
          </a:prstGeom>
          <a:gradFill>
            <a:gsLst>
              <a:gs pos="0">
                <a:srgbClr val="00A5FF"/>
              </a:gs>
              <a:gs pos="10679">
                <a:srgbClr val="0080FF"/>
              </a:gs>
              <a:gs pos="30710">
                <a:srgbClr val="005AFF"/>
              </a:gs>
              <a:gs pos="74383">
                <a:srgbClr val="002DD5"/>
              </a:gs>
              <a:gs pos="100000">
                <a:srgbClr val="0000AA"/>
              </a:gs>
            </a:gsLst>
            <a:lin ang="1890000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42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95044" y="9781359"/>
            <a:ext cx="314189" cy="310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C8ACDFA-68EE-4C35-B3C9-F0F9B106A1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170854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Two Line Title </a:t>
            </a:r>
            <a:br>
              <a:rPr lang="en-US"/>
            </a:br>
            <a:r>
              <a:rPr lang="en-US"/>
              <a:t>Placeholder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770EB10-2F60-469F-BDEE-E31186EB3F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3481960"/>
            <a:ext cx="15827018" cy="5076824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CC5D27D-F75D-44B7-BF54-4673C04E7F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22601577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3195640"/>
            <a:ext cx="15544800" cy="2205038"/>
          </a:xfrm>
          <a:prstGeom prst="rect">
            <a:avLst/>
          </a:prstGeom>
        </p:spPr>
        <p:txBody>
          <a:bodyPr anchor="ctr"/>
          <a:lstStyle>
            <a:lvl1pPr>
              <a:defRPr b="1" cap="all" baseline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9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0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CF2C556-9ACD-425A-BD0F-0C88728C5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Bar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"/>
          <p:cNvSpPr/>
          <p:nvPr/>
        </p:nvSpPr>
        <p:spPr>
          <a:xfrm>
            <a:off x="-52537" y="9046914"/>
            <a:ext cx="18393074" cy="1267471"/>
          </a:xfrm>
          <a:prstGeom prst="rect">
            <a:avLst/>
          </a:prstGeom>
          <a:gradFill>
            <a:gsLst>
              <a:gs pos="0">
                <a:srgbClr val="00A5FF"/>
              </a:gs>
              <a:gs pos="10679">
                <a:srgbClr val="0080FF"/>
              </a:gs>
              <a:gs pos="30710">
                <a:srgbClr val="005AFF"/>
              </a:gs>
              <a:gs pos="74383">
                <a:srgbClr val="002DD5"/>
              </a:gs>
              <a:gs pos="100000">
                <a:srgbClr val="0000AA"/>
              </a:gs>
            </a:gsLst>
            <a:lin ang="1890000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4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95044" y="9781359"/>
            <a:ext cx="314189" cy="310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7552578E-0A09-4319-8410-67685979FC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25239"/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7264" t="42574" r="10934"/>
          <a:stretch/>
        </p:blipFill>
        <p:spPr>
          <a:xfrm>
            <a:off x="0" y="0"/>
            <a:ext cx="18288000" cy="304437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8714821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"/>
          <p:cNvSpPr/>
          <p:nvPr/>
        </p:nvSpPr>
        <p:spPr>
          <a:xfrm>
            <a:off x="-52537" y="9046914"/>
            <a:ext cx="18393074" cy="1267471"/>
          </a:xfrm>
          <a:prstGeom prst="rect">
            <a:avLst/>
          </a:prstGeom>
          <a:gradFill>
            <a:gsLst>
              <a:gs pos="0">
                <a:srgbClr val="00A5FF"/>
              </a:gs>
              <a:gs pos="10679">
                <a:srgbClr val="0080FF"/>
              </a:gs>
              <a:gs pos="30710">
                <a:srgbClr val="005AFF"/>
              </a:gs>
              <a:gs pos="74383">
                <a:srgbClr val="002DD5"/>
              </a:gs>
              <a:gs pos="100000">
                <a:srgbClr val="0000AA"/>
              </a:gs>
            </a:gsLst>
            <a:lin ang="1890000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4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95044" y="9781359"/>
            <a:ext cx="314189" cy="310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5283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Line White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9440E27C-9A9D-4FBA-9DFF-D6CFB5FDA1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239"/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7264" t="42574" r="10934"/>
          <a:stretch/>
        </p:blipFill>
        <p:spPr>
          <a:xfrm>
            <a:off x="0" y="0"/>
            <a:ext cx="18288000" cy="3044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Line"/>
          <p:cNvSpPr/>
          <p:nvPr/>
        </p:nvSpPr>
        <p:spPr>
          <a:xfrm>
            <a:off x="-78936" y="9039225"/>
            <a:ext cx="18393074" cy="0"/>
          </a:xfrm>
          <a:prstGeom prst="line">
            <a:avLst/>
          </a:prstGeom>
          <a:ln w="12700">
            <a:solidFill>
              <a:srgbClr val="D7D7D7"/>
            </a:solidFill>
            <a:miter lim="400000"/>
          </a:ln>
        </p:spPr>
        <p:txBody>
          <a:bodyPr lIns="38100" tIns="38100" rIns="38100" bIns="38100" anchor="ctr"/>
          <a:lstStyle/>
          <a:p>
            <a:endParaRPr sz="2025"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9E62762-06D3-4EEA-A1F3-43777A7B03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170854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Two Line Title </a:t>
            </a:r>
            <a:br>
              <a:rPr lang="en-US"/>
            </a:br>
            <a:r>
              <a:rPr lang="en-US"/>
              <a:t>Placeholder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A63AD87-8522-4D60-8E92-85E5D0C190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3481960"/>
            <a:ext cx="15827018" cy="5076824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EBF0B5A-20F4-4391-BC4E-65D17504C8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311575438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White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Line"/>
          <p:cNvSpPr/>
          <p:nvPr/>
        </p:nvSpPr>
        <p:spPr>
          <a:xfrm>
            <a:off x="-78936" y="9039225"/>
            <a:ext cx="18393074" cy="0"/>
          </a:xfrm>
          <a:prstGeom prst="line">
            <a:avLst/>
          </a:prstGeom>
          <a:ln w="12700">
            <a:solidFill>
              <a:srgbClr val="D7D7D7"/>
            </a:solidFill>
            <a:miter lim="400000"/>
          </a:ln>
        </p:spPr>
        <p:txBody>
          <a:bodyPr lIns="38100" tIns="38100" rIns="38100" bIns="38100" anchor="ctr"/>
          <a:lstStyle/>
          <a:p>
            <a:endParaRPr sz="2025"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0631A895-4739-44F8-8125-D015D898F0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25239"/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7264" t="42574" r="10934"/>
          <a:stretch/>
        </p:blipFill>
        <p:spPr>
          <a:xfrm>
            <a:off x="0" y="0"/>
            <a:ext cx="18288000" cy="304437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36866562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Line"/>
          <p:cNvSpPr/>
          <p:nvPr/>
        </p:nvSpPr>
        <p:spPr>
          <a:xfrm>
            <a:off x="-78936" y="9039225"/>
            <a:ext cx="18393074" cy="0"/>
          </a:xfrm>
          <a:prstGeom prst="line">
            <a:avLst/>
          </a:prstGeom>
          <a:ln w="12700">
            <a:solidFill>
              <a:srgbClr val="D7D7D7"/>
            </a:solidFill>
            <a:miter lim="400000"/>
          </a:ln>
        </p:spPr>
        <p:txBody>
          <a:bodyPr lIns="38100" tIns="38100" rIns="38100" bIns="38100" anchor="ctr"/>
          <a:lstStyle/>
          <a:p>
            <a:endParaRPr sz="2025"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421758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50B13C11-861E-4CF3-9EDD-DAC734F7B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20847"/>
            <a:ext cx="16459200" cy="14859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defRPr sz="4800" b="0" cap="all" baseline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C152E-D7A2-488C-ACC6-81D6603E1A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0" y="2209803"/>
            <a:ext cx="16459200" cy="6091989"/>
          </a:xfrm>
          <a:prstGeom prst="rect">
            <a:avLst/>
          </a:prstGeom>
        </p:spPr>
        <p:txBody>
          <a:bodyPr/>
          <a:lstStyle>
            <a:lvl1pPr>
              <a:spcBef>
                <a:spcPts val="1800"/>
              </a:spcBef>
              <a:defRPr sz="450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60B3F54-74FA-49C6-8F92-32A6F9B3D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4114800"/>
            <a:ext cx="16459200" cy="14859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4800" b="1" cap="all" baseline="0"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Speaker Name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5600700"/>
            <a:ext cx="16459200" cy="2400300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Speaker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454A9-706B-4944-A87B-81AABF531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757992"/>
            <a:ext cx="16459200" cy="800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3600" b="1" cap="all" baseline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Speaker Name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558092"/>
            <a:ext cx="16459200" cy="1143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Speaker Title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29792"/>
            <a:ext cx="16459200" cy="1143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Speaker Title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5901492"/>
            <a:ext cx="16459200" cy="1143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Speaker Title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8073192"/>
            <a:ext cx="16459200" cy="1143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Speaker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F77EDF7-2428-4253-97BF-26F5FF81C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2C26558-49F4-47DE-94F8-205F680145E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2951745"/>
            <a:ext cx="16459200" cy="800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cap="all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/>
              <a:t>click to edit speaker name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53C505B4-DA52-4CA9-A80C-5215F6B3243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5101390"/>
            <a:ext cx="16459200" cy="800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cap="all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/>
              <a:t>click to edit speaker name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BEFE0A23-9605-4DFA-9C75-F6D09D4E9BB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7273092"/>
            <a:ext cx="16459200" cy="800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cap="all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/>
              <a:t>click to edit speaker name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E58FAA-4CE7-458B-9C3D-471CB54282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92086" y="2472231"/>
            <a:ext cx="16081513" cy="5630781"/>
          </a:xfrm>
          <a:prstGeom prst="rect">
            <a:avLst/>
          </a:prstGeom>
        </p:spPr>
        <p:txBody>
          <a:bodyPr/>
          <a:lstStyle>
            <a:lvl1pPr>
              <a:spcBef>
                <a:spcPts val="1800"/>
              </a:spcBef>
              <a:defRPr sz="450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9A2B70A-9CDE-474E-8D2A-B64BD243E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5C44EDC-6C8F-4828-A19A-C3A90B20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320846"/>
            <a:ext cx="16459200" cy="18889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4800" b="1" cap="all" baseline="0">
                <a:solidFill>
                  <a:srgbClr val="276390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107200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Line Blue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F61F5143-A608-4ED2-B63B-12F07675DC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290"/>
          </a:blip>
          <a:srcRect l="7031" t="41392" r="10697"/>
          <a:stretch/>
        </p:blipFill>
        <p:spPr>
          <a:xfrm>
            <a:off x="-52537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B2166-C8AE-4CAC-B4BD-755EECBD56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83404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One Line Title Placeholder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3C15D1F6-C594-441F-8213-FA58C7706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2362861"/>
            <a:ext cx="15827018" cy="619592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F61EFA3-4183-4E4A-80E5-63E5DEAF29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8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35449533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Blue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86197E69-8FCF-4C3E-934A-C95129F42C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290"/>
          </a:blip>
          <a:srcRect l="7031" t="41392" r="10697"/>
          <a:stretch/>
        </p:blipFill>
        <p:spPr>
          <a:xfrm>
            <a:off x="-52537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E447E-2F9F-4B8D-9FA2-89A6A30C4F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170854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Two Line Title </a:t>
            </a:r>
            <a:br>
              <a:rPr lang="en-US"/>
            </a:br>
            <a:r>
              <a:rPr lang="en-US"/>
              <a:t>Placeholder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B274F46F-B331-42B0-9F48-8434F4A138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3481960"/>
            <a:ext cx="15827018" cy="5076824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C581DEA7-8ADC-48A6-8BFB-C2FD42CD9B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8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196114313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547A9FE3-2D98-4C0A-B76A-D9D0F81D29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290"/>
          </a:blip>
          <a:srcRect l="7031" t="41392" r="10697"/>
          <a:stretch/>
        </p:blipFill>
        <p:spPr>
          <a:xfrm>
            <a:off x="-52537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8063989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C9870DE-DF24-49AA-976C-B7337E8223FD}"/>
              </a:ext>
            </a:extLst>
          </p:cNvPr>
          <p:cNvSpPr/>
          <p:nvPr userDrawn="1"/>
        </p:nvSpPr>
        <p:spPr>
          <a:xfrm>
            <a:off x="0" y="9244013"/>
            <a:ext cx="18288000" cy="1042987"/>
          </a:xfrm>
          <a:prstGeom prst="rect">
            <a:avLst/>
          </a:prstGeom>
          <a:solidFill>
            <a:srgbClr val="2763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942141-25C7-4665-92D0-6F664A5CA6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4" y="9578827"/>
            <a:ext cx="2639712" cy="373359"/>
          </a:xfrm>
          <a:prstGeom prst="rect">
            <a:avLst/>
          </a:prstGeom>
        </p:spPr>
      </p:pic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CDF8681D-E1DA-458C-95CF-C85B6A86F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ctr" defTabSz="1371600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13716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4425" indent="-428625" algn="l" defTabSz="1371600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41F8DB-3D57-40E8-9292-764F3F60660E}"/>
              </a:ext>
            </a:extLst>
          </p:cNvPr>
          <p:cNvSpPr/>
          <p:nvPr userDrawn="1"/>
        </p:nvSpPr>
        <p:spPr>
          <a:xfrm>
            <a:off x="0" y="9244013"/>
            <a:ext cx="18288000" cy="1042987"/>
          </a:xfrm>
          <a:prstGeom prst="rect">
            <a:avLst/>
          </a:prstGeom>
          <a:solidFill>
            <a:srgbClr val="2763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F81FF6-D71F-4A43-A138-E9BDA38F3B2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4" y="9578827"/>
            <a:ext cx="2639712" cy="373359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0C4A6-C142-40F7-AE0C-9F03A91D2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1" r:id="rId5"/>
  </p:sldLayoutIdLst>
  <p:hf sldNum="0" hdr="0" ftr="0" dt="0"/>
  <p:txStyles>
    <p:titleStyle>
      <a:lvl1pPr algn="ctr" defTabSz="1371600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13716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4425" indent="-428625" algn="l" defTabSz="1371600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gradFill>
            <a:gsLst>
              <a:gs pos="0">
                <a:srgbClr val="00A5FF"/>
              </a:gs>
              <a:gs pos="10679">
                <a:srgbClr val="0080FF"/>
              </a:gs>
              <a:gs pos="30710">
                <a:srgbClr val="005AFF"/>
              </a:gs>
              <a:gs pos="74383">
                <a:srgbClr val="002DD5"/>
              </a:gs>
              <a:gs pos="100000">
                <a:srgbClr val="0000AA"/>
              </a:gs>
            </a:gsLst>
            <a:lin ang="1890000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4" name="Image" descr="Image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01125" y="9781358"/>
            <a:ext cx="314189" cy="31034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438150">
              <a:defRPr sz="135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490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ransition spd="med"/>
  <p:txStyles>
    <p:titleStyle>
      <a:lvl1pPr marL="0" marR="0" indent="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429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858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0287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3716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7145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0574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4003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7432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429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858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0287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3716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7145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0574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4003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7432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429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858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0287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3716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7145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0574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4003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7432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he Delta Variant"/>
          <p:cNvSpPr txBox="1"/>
          <p:nvPr/>
        </p:nvSpPr>
        <p:spPr>
          <a:xfrm>
            <a:off x="1148165" y="3847501"/>
            <a:ext cx="12431288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b">
            <a:spAutoFit/>
          </a:bodyPr>
          <a:lstStyle>
            <a:lvl1pPr algn="l">
              <a:defRPr sz="10000" b="1">
                <a:solidFill>
                  <a:srgbClr val="FFFFF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 defTabSz="1828754" hangingPunct="0"/>
            <a:r>
              <a:rPr lang="en-US" sz="75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COMPENSATION MATTERS</a:t>
            </a:r>
            <a:endParaRPr sz="75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What’s Next for the Return to the Workplace"/>
          <p:cNvSpPr txBox="1"/>
          <p:nvPr/>
        </p:nvSpPr>
        <p:spPr>
          <a:xfrm>
            <a:off x="1148165" y="4952645"/>
            <a:ext cx="15728665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5400">
                <a:solidFill>
                  <a:srgbClr val="FFFFF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 defTabSz="1828754" hangingPunct="0"/>
            <a:r>
              <a:rPr lang="en-US" sz="4050" kern="0" dirty="0"/>
              <a:t>Executive Compensation, Governance and Hot Compensation Topics</a:t>
            </a:r>
            <a:br>
              <a:rPr lang="en-US" sz="4050" kern="0" dirty="0"/>
            </a:br>
            <a:endParaRPr lang="en-US" sz="4050" kern="0" dirty="0"/>
          </a:p>
        </p:txBody>
      </p:sp>
      <p:sp>
        <p:nvSpPr>
          <p:cNvPr id="63" name="AUGUST 12, 2021"/>
          <p:cNvSpPr txBox="1"/>
          <p:nvPr/>
        </p:nvSpPr>
        <p:spPr>
          <a:xfrm>
            <a:off x="1148165" y="6628589"/>
            <a:ext cx="2742739" cy="938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t">
            <a:spAutoFit/>
          </a:bodyPr>
          <a:lstStyle>
            <a:lvl1pPr algn="l">
              <a:defRPr sz="2500" b="1">
                <a:solidFill>
                  <a:srgbClr val="FFFFF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 defTabSz="1828754" hangingPunct="0"/>
            <a:r>
              <a:rPr lang="en-US" sz="2800" kern="0" dirty="0"/>
              <a:t>CHRO Academy</a:t>
            </a:r>
            <a:br>
              <a:rPr lang="en-US" sz="2800" kern="0" dirty="0"/>
            </a:br>
            <a:r>
              <a:rPr lang="en-US" sz="2800" kern="0" dirty="0"/>
              <a:t>June 8, 2022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D32277-38CF-F4BC-D9D2-02530236D7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165" y="9316050"/>
            <a:ext cx="3169017" cy="360486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ED7DC35-3C2B-305F-A19A-4C17538C6E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79" y="203208"/>
            <a:ext cx="2817633" cy="279791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ODAY’S SPEAKERS"/>
          <p:cNvSpPr txBox="1"/>
          <p:nvPr/>
        </p:nvSpPr>
        <p:spPr>
          <a:xfrm>
            <a:off x="1148165" y="606317"/>
            <a:ext cx="2689839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none" lIns="38100" tIns="38100" rIns="38100" bIns="38100" anchor="b">
            <a:spAutoFit/>
          </a:bodyPr>
          <a:lstStyle>
            <a:lvl1pPr algn="l">
              <a:defRPr b="1" spc="744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 defTabSz="1828754" hangingPunct="0"/>
            <a:r>
              <a:rPr sz="1800" kern="0" spc="225"/>
              <a:t>TODAY’S SPEAKERS</a:t>
            </a:r>
          </a:p>
        </p:txBody>
      </p:sp>
      <p:sp>
        <p:nvSpPr>
          <p:cNvPr id="65" name="Julie Louise Gerberding, M.D., M.P.H.…"/>
          <p:cNvSpPr txBox="1"/>
          <p:nvPr/>
        </p:nvSpPr>
        <p:spPr>
          <a:xfrm>
            <a:off x="1148165" y="1647682"/>
            <a:ext cx="7603950" cy="2262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100" tIns="38100" rIns="38100" bIns="38100" anchor="b">
            <a:spAutoFit/>
          </a:bodyPr>
          <a:lstStyle/>
          <a:p>
            <a:pPr defTabSz="1828754" hangingPunct="0">
              <a:defRPr sz="4800" b="1">
                <a:solidFill>
                  <a:srgbClr val="0000AA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3600" b="1" kern="0" dirty="0">
                <a:solidFill>
                  <a:srgbClr val="0000AA"/>
                </a:solidFill>
                <a:latin typeface="Segoe UI"/>
                <a:cs typeface="Segoe UI"/>
                <a:sym typeface="Segoe UI"/>
              </a:rPr>
              <a:t>Charles G. Tharp</a:t>
            </a:r>
            <a:endParaRPr sz="3600" b="1" kern="0" dirty="0">
              <a:solidFill>
                <a:srgbClr val="0000AA"/>
              </a:solidFill>
              <a:latin typeface="Segoe UI"/>
              <a:cs typeface="Segoe UI"/>
              <a:sym typeface="Segoe UI"/>
            </a:endParaRPr>
          </a:p>
          <a:p>
            <a:pPr defTabSz="1828754" hangingPunct="0">
              <a:defRPr sz="3200" i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i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Senior Advisor, Research and Practice</a:t>
            </a:r>
          </a:p>
          <a:p>
            <a:pPr defTabSz="1828754" hangingPunct="0">
              <a:defRPr sz="3200" b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b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Center on Executive Compensation</a:t>
            </a:r>
          </a:p>
          <a:p>
            <a:pPr defTabSz="1828754" hangingPunct="0">
              <a:spcBef>
                <a:spcPts val="1200"/>
              </a:spcBef>
              <a:defRPr sz="3200" i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i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Professor of the Practice</a:t>
            </a:r>
          </a:p>
          <a:p>
            <a:pPr defTabSz="1828754" hangingPunct="0">
              <a:defRPr sz="3200" b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b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Boston University Questrom School of Business</a:t>
            </a:r>
          </a:p>
        </p:txBody>
      </p:sp>
      <p:sp>
        <p:nvSpPr>
          <p:cNvPr id="66" name="Peter J. Nigro, M.D., M.P.H.…"/>
          <p:cNvSpPr txBox="1"/>
          <p:nvPr/>
        </p:nvSpPr>
        <p:spPr>
          <a:xfrm>
            <a:off x="1148164" y="4597262"/>
            <a:ext cx="7388413" cy="1369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100" tIns="38100" rIns="38100" bIns="38100" anchor="b">
            <a:spAutoFit/>
          </a:bodyPr>
          <a:lstStyle/>
          <a:p>
            <a:pPr defTabSz="1828754" hangingPunct="0">
              <a:defRPr sz="4800" b="1">
                <a:solidFill>
                  <a:srgbClr val="0000AA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3600" b="1" kern="0" dirty="0">
                <a:solidFill>
                  <a:srgbClr val="0000AA"/>
                </a:solidFill>
                <a:latin typeface="Segoe UI"/>
                <a:cs typeface="Segoe UI"/>
                <a:sym typeface="Segoe UI"/>
              </a:rPr>
              <a:t>Timothy J. Bartl</a:t>
            </a:r>
          </a:p>
          <a:p>
            <a:pPr defTabSz="1828754" hangingPunct="0">
              <a:defRPr sz="3200" i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i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President and CEO</a:t>
            </a:r>
          </a:p>
          <a:p>
            <a:pPr defTabSz="1828754" hangingPunct="0">
              <a:defRPr sz="3200" b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b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HR Policy Association</a:t>
            </a:r>
          </a:p>
        </p:txBody>
      </p:sp>
      <p:sp>
        <p:nvSpPr>
          <p:cNvPr id="9" name="Ani Huang, Moderator…">
            <a:extLst>
              <a:ext uri="{FF2B5EF4-FFF2-40B4-BE49-F238E27FC236}">
                <a16:creationId xmlns:a16="http://schemas.microsoft.com/office/drawing/2014/main" id="{30E054BC-B4AC-4795-8275-948144CE6E50}"/>
              </a:ext>
            </a:extLst>
          </p:cNvPr>
          <p:cNvSpPr txBox="1"/>
          <p:nvPr/>
        </p:nvSpPr>
        <p:spPr>
          <a:xfrm>
            <a:off x="1148164" y="6832859"/>
            <a:ext cx="7603950" cy="1369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100" tIns="38100" rIns="38100" bIns="38100" anchor="b">
            <a:spAutoFit/>
          </a:bodyPr>
          <a:lstStyle/>
          <a:p>
            <a:pPr defTabSz="1828754">
              <a:defRPr sz="4800" b="1">
                <a:solidFill>
                  <a:srgbClr val="0000AA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3600" b="1" kern="0" dirty="0">
                <a:solidFill>
                  <a:srgbClr val="0000AA"/>
                </a:solidFill>
                <a:latin typeface="Segoe UI"/>
                <a:cs typeface="Segoe UI"/>
                <a:sym typeface="Segoe UI"/>
              </a:rPr>
              <a:t>Tim Richmond</a:t>
            </a:r>
            <a:endParaRPr lang="en-US" dirty="0"/>
          </a:p>
          <a:p>
            <a:pPr defTabSz="1828754">
              <a:defRPr sz="3200" i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kern="0" dirty="0">
                <a:ea typeface="+mn-lt"/>
                <a:cs typeface="+mn-lt"/>
              </a:rPr>
              <a:t>Executive Vice President, Chief Human Resources Officer </a:t>
            </a:r>
            <a:endParaRPr lang="en-US" sz="3200" dirty="0">
              <a:ea typeface="+mn-lt"/>
              <a:cs typeface="Segoe UI"/>
            </a:endParaRPr>
          </a:p>
          <a:p>
            <a:pPr defTabSz="1828754">
              <a:defRPr sz="3200" i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kern="0" dirty="0">
                <a:ea typeface="+mn-lt"/>
                <a:cs typeface="+mn-lt"/>
              </a:rPr>
              <a:t>AbbVie</a:t>
            </a:r>
            <a:endParaRPr lang="en-US" dirty="0"/>
          </a:p>
        </p:txBody>
      </p:sp>
      <p:sp>
        <p:nvSpPr>
          <p:cNvPr id="10" name="Slide Number">
            <a:extLst>
              <a:ext uri="{FF2B5EF4-FFF2-40B4-BE49-F238E27FC236}">
                <a16:creationId xmlns:a16="http://schemas.microsoft.com/office/drawing/2014/main" id="{948D3122-87AF-49BE-9B58-DAEA4D9C12C4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9039927" y="9781359"/>
            <a:ext cx="198773" cy="310341"/>
          </a:xfrm>
          <a:prstGeom prst="rect">
            <a:avLst/>
          </a:prstGeom>
        </p:spPr>
        <p:txBody>
          <a:bodyPr/>
          <a:lstStyle/>
          <a:p>
            <a:pPr algn="ctr" hangingPunct="0"/>
            <a:fld id="{86CB4B4D-7CA3-9044-876B-883B54F8677D}" type="slidenum">
              <a:rPr kern="0">
                <a:solidFill>
                  <a:srgbClr val="FFFFFF"/>
                </a:solidFill>
                <a:latin typeface="Helvetica Neue"/>
                <a:sym typeface="Helvetica Neue"/>
              </a:rPr>
              <a:pPr algn="ctr" hangingPunct="0"/>
              <a:t>2</a:t>
            </a:fld>
            <a:endParaRPr kern="0">
              <a:solidFill>
                <a:srgbClr val="FFFFFF"/>
              </a:solidFill>
              <a:latin typeface="Helvetica Neue"/>
              <a:sym typeface="Helvetica Neue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16AF46-9C84-0712-59A9-C4C7A174BF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1606" y="9332598"/>
            <a:ext cx="3258284" cy="3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0121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F4D21E-BD5B-4CBC-8345-DC991CED2D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Topics for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BE33E-F2B2-4A16-991C-E5ED8B361C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2362861"/>
            <a:ext cx="15827018" cy="5768768"/>
          </a:xfrm>
        </p:spPr>
        <p:txBody>
          <a:bodyPr lIns="68580" tIns="34290" rIns="68580" bIns="34290" numCol="1" anchor="t"/>
          <a:lstStyle/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Setting executive compensation in a periods of volatility and economic uncertainty.  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Navigating the impact of external influencers in the design and disclosure of Named Executive Officer compensation.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Diversity, Equity &amp; Inclusion and ESG metrics in executive incentives.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The Great Reshuffling and using compensation to attract and retain talent.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Impact of transparency and sharing of compensation information.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Gender and racial pay equity.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Remote work and compensation considerations: cost of living vs. cost of talent</a:t>
            </a:r>
          </a:p>
          <a:p>
            <a:pPr marL="0" indent="0">
              <a:spcBef>
                <a:spcPts val="2000"/>
              </a:spcBef>
              <a:buNone/>
            </a:pPr>
            <a:r>
              <a:rPr lang="en-US" sz="3600" b="1" dirty="0"/>
              <a:t>What would you like to discuss?</a:t>
            </a:r>
            <a:endParaRPr lang="en-US" sz="3600" b="1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B4B2C3-2CAB-4C14-A83B-F64FD1593C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Compensation matters</a:t>
            </a:r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8A7101B7-2FFD-4FDE-A978-CADFF952858A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9039927" y="9781359"/>
            <a:ext cx="198773" cy="310341"/>
          </a:xfrm>
          <a:prstGeom prst="rect">
            <a:avLst/>
          </a:prstGeom>
        </p:spPr>
        <p:txBody>
          <a:bodyPr/>
          <a:lstStyle/>
          <a:p>
            <a:pPr algn="ctr" hangingPunct="0"/>
            <a:fld id="{86CB4B4D-7CA3-9044-876B-883B54F8677D}" type="slidenum">
              <a:rPr kern="0">
                <a:latin typeface="Helvetica Neue"/>
                <a:sym typeface="Helvetica Neue"/>
              </a:rPr>
              <a:pPr algn="ctr" hangingPunct="0"/>
              <a:t>3</a:t>
            </a:fld>
            <a:endParaRPr kern="0">
              <a:latin typeface="Helvetica Neue"/>
              <a:sym typeface="Helvetica Neue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50D93C-873E-E606-C6DE-1587150320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165" y="9316050"/>
            <a:ext cx="3169017" cy="36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841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5CE4EDF5C72F4B9BAED86CBADD5D25" ma:contentTypeVersion="17" ma:contentTypeDescription="Create a new document." ma:contentTypeScope="" ma:versionID="cbd9d3de24083e67ed202abe1ffd353e">
  <xsd:schema xmlns:xsd="http://www.w3.org/2001/XMLSchema" xmlns:xs="http://www.w3.org/2001/XMLSchema" xmlns:p="http://schemas.microsoft.com/office/2006/metadata/properties" xmlns:ns2="5d741189-bbd1-4808-a75a-5b4147948db9" xmlns:ns3="30e3c8cf-3e4c-4576-a7f6-d787e38aa220" targetNamespace="http://schemas.microsoft.com/office/2006/metadata/properties" ma:root="true" ma:fieldsID="fde27bd872bdff72f11c6721c7312140" ns2:_="" ns3:_="">
    <xsd:import namespace="5d741189-bbd1-4808-a75a-5b4147948db9"/>
    <xsd:import namespace="30e3c8cf-3e4c-4576-a7f6-d787e38aa22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741189-bbd1-4808-a75a-5b4147948d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40a214f6-83af-4f3e-a76a-9a4a3749886d}" ma:internalName="TaxCatchAll" ma:showField="CatchAllData" ma:web="5d741189-bbd1-4808-a75a-5b4147948d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3c8cf-3e4c-4576-a7f6-d787e38aa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8f5bdbb-ee72-4baa-bcf9-2d13106b58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d741189-bbd1-4808-a75a-5b4147948db9">
      <UserInfo>
        <DisplayName>Marie Murphy</DisplayName>
        <AccountId>40</AccountId>
        <AccountType/>
      </UserInfo>
    </SharedWithUsers>
    <TaxCatchAll xmlns="5d741189-bbd1-4808-a75a-5b4147948db9" xsi:nil="true"/>
    <lcf76f155ced4ddcb4097134ff3c332f xmlns="30e3c8cf-3e4c-4576-a7f6-d787e38aa22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8E305D-61B0-4DF2-B7F6-1736AEAEEF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81A5F6-03D3-4110-899E-16B16424EB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741189-bbd1-4808-a75a-5b4147948db9"/>
    <ds:schemaRef ds:uri="30e3c8cf-3e4c-4576-a7f6-d787e38aa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5892D1-DF1B-48EE-9053-DDF5CACA1499}">
  <ds:schemaRefs>
    <ds:schemaRef ds:uri="http://purl.org/dc/elements/1.1/"/>
    <ds:schemaRef ds:uri="30e3c8cf-3e4c-4576-a7f6-d787e38aa220"/>
    <ds:schemaRef ds:uri="http://purl.org/dc/dcmitype/"/>
    <ds:schemaRef ds:uri="5d741189-bbd1-4808-a75a-5b4147948db9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162</Words>
  <Application>Microsoft Office PowerPoint</Application>
  <PresentationFormat>Custom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Arial Narrow</vt:lpstr>
      <vt:lpstr>Calibri</vt:lpstr>
      <vt:lpstr>Helvetica Neue</vt:lpstr>
      <vt:lpstr>Helvetica Neue Medium</vt:lpstr>
      <vt:lpstr>Segoe UI</vt:lpstr>
      <vt:lpstr>3_Office Theme</vt:lpstr>
      <vt:lpstr>4_Office Theme</vt:lpstr>
      <vt:lpstr>21_BasicWhite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Expectations for Corporations,  the Greater Focus on ESG  and the Opportunity for HR  Presentation for Pitney Bowes Timothy J. Bartl Executive Vice President and General Counsel HR Policy Association</dc:title>
  <dc:creator>Tim Bartl</dc:creator>
  <cp:lastModifiedBy>Debbie Knaack</cp:lastModifiedBy>
  <cp:revision>22</cp:revision>
  <cp:lastPrinted>2022-05-16T19:00:02Z</cp:lastPrinted>
  <dcterms:modified xsi:type="dcterms:W3CDTF">2022-06-13T17:15:53Z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0x010100EB5CE4EDF5C72F4B9BAED86CBADD5D25</vt:lpwstr>
  </property>
  <property fmtid="{D5CDD505-2E9C-101B-9397-08002B2CF9AE}" pid="3" name="AuthorIds_UIVersion_8704">
    <vt:lpwstr>41</vt:lpwstr>
  </property>
  <property fmtid="{D5CDD505-2E9C-101B-9397-08002B2CF9AE}" pid="4" name="AuthorIds_UIVersion_9216">
    <vt:lpwstr>41</vt:lpwstr>
  </property>
  <property fmtid="{D5CDD505-2E9C-101B-9397-08002B2CF9AE}" pid="5" name="AuthorIds_UIVersion_2048">
    <vt:lpwstr>41</vt:lpwstr>
  </property>
</Properties>
</file>