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63" r:id="rId2"/>
    <p:sldId id="265" r:id="rId3"/>
    <p:sldId id="267" r:id="rId4"/>
    <p:sldId id="260" r:id="rId5"/>
    <p:sldId id="262" r:id="rId6"/>
    <p:sldId id="258" r:id="rId7"/>
    <p:sldId id="261" r:id="rId8"/>
    <p:sldId id="269" r:id="rId9"/>
    <p:sldId id="25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2CAE3-F8C7-43E1-AB55-0C27929B92AE}" type="datetimeFigureOut">
              <a:rPr lang="en-US" smtClean="0"/>
              <a:t>6/6/2022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5D2FD-DB2F-47EB-97CE-E075ED42C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57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2E50-D684-4E85-AA70-B74A0B9EC54E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38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EB4F1-9672-45AD-99DE-873518DD4EE7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06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86B-9286-4FAD-9D21-086501943FE3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7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41AE-36EE-48C1-9613-7C705AB24DF6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1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591A-3943-426D-A1F5-45ECCA712C16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70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5879-B3B3-4CCE-9707-BAFAF7FB6206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4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0EB1-D042-4F5C-8A2B-E4C7D16D89A7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22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2C7F-EFD5-4DEA-8444-CEFD6249BAD9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8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5705-E30A-4489-BD9B-89340087FBB2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3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ABFA-6060-4D27-A2B2-71E697133229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17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4F12248-D80B-4D03-85D8-F4EFF0B43D7D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1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37FB870-8B08-4966-8573-9D88A89B01FC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47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1AE2D-A91E-48DC-A6E3-898070D11A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NAHR CHRO Academy</a:t>
            </a:r>
          </a:p>
        </p:txBody>
      </p:sp>
    </p:spTree>
    <p:extLst>
      <p:ext uri="{BB962C8B-B14F-4D97-AF65-F5344CB8AC3E}">
        <p14:creationId xmlns:p14="http://schemas.microsoft.com/office/powerpoint/2010/main" val="19025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046"/>
            <a:ext cx="10515600" cy="4351338"/>
          </a:xfrm>
        </p:spPr>
        <p:txBody>
          <a:bodyPr>
            <a:noAutofit/>
          </a:bodyPr>
          <a:lstStyle/>
          <a:p>
            <a:pPr marL="457200" lvl="2">
              <a:lnSpc>
                <a:spcPct val="150000"/>
              </a:lnSpc>
              <a:spcBef>
                <a:spcPts val="0"/>
              </a:spcBef>
            </a:pPr>
            <a:endParaRPr lang="en-US" sz="2400" dirty="0">
              <a:effectLst/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457200" lvl="2"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Working with the Board</a:t>
            </a:r>
          </a:p>
          <a:p>
            <a:pPr marL="457200" lvl="2"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Working with the C-suite</a:t>
            </a:r>
          </a:p>
          <a:p>
            <a:pPr marL="457200" lvl="2"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Working with the Board on CEO Succession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+mj-l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D64C9F3-3F9F-4321-8DC1-B20B3E4C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Today’s topics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E62D7-D3B0-4CD9-862F-7025EB5BC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326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5046"/>
            <a:ext cx="11176819" cy="4777096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spcBef>
                <a:spcPts val="0"/>
              </a:spcBef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Mara Swan: CHRO 21 years - Molson Coors, Manpower - 5 public and private Boards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spcBef>
                <a:spcPts val="0"/>
              </a:spcBef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Sue Suver: CHRO 14 years - Arrow Electronics, U.S. Steel, 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Aptiv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- 7 non-profit Boards</a:t>
            </a:r>
          </a:p>
          <a:p>
            <a:pPr marL="457200" lvl="2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lvl="2">
              <a:spcBef>
                <a:spcPts val="0"/>
              </a:spcBef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Lucien Alziari: CHRO 18 years - Avon, Maersk, Prudential Financial - 5 private and non-profit Boards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+mj-l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D64C9F3-3F9F-4321-8DC1-B20B3E4C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Our faculty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83827-B491-40A0-9292-1C22E77F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63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252" y="0"/>
            <a:ext cx="10515600" cy="1325563"/>
          </a:xfrm>
        </p:spPr>
        <p:txBody>
          <a:bodyPr/>
          <a:lstStyle/>
          <a:p>
            <a:r>
              <a:rPr lang="en-US" dirty="0"/>
              <a:t> Working with the Board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252" y="1360642"/>
            <a:ext cx="10606548" cy="51895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Understand the CEOs “rules of engagement” with Board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Establish your “brand” with Chair/Lead Director, Committee Chairs, all Board members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  <a:latin typeface="+mj-lt"/>
              </a:rPr>
              <a:t>Have line of sight into topics/content for Board/Committee meetings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Be viewed as credible enterprise, functional and culture executive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Speak with ease and accuracy about enterprise stats/risks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Proactively monitor and introduce trends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Know current state and future needs of talent and organizational capability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Consistently deliver on commitments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C1F682-24EF-42D7-8407-81C932A1B274}"/>
              </a:ext>
            </a:extLst>
          </p:cNvPr>
          <p:cNvSpPr txBox="1"/>
          <p:nvPr/>
        </p:nvSpPr>
        <p:spPr>
          <a:xfrm>
            <a:off x="204583" y="6406634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Sue Suver</a:t>
            </a:r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0DAA4-0BF4-4550-8A83-3395301F7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063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9015-2FAA-DF1E-6C6D-579FB3B8D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Working with the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196"/>
            <a:ext cx="10515600" cy="4351338"/>
          </a:xfrm>
        </p:spPr>
        <p:txBody>
          <a:bodyPr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Understand their role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They are not a team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You report to the CEO </a:t>
            </a:r>
            <a:r>
              <a:rPr lang="en-US" sz="2000" u="sng" dirty="0">
                <a:effectLst/>
                <a:latin typeface="+mj-lt"/>
                <a:ea typeface="Times New Roman" panose="02020603050405020304" pitchFamily="18" charset="0"/>
              </a:rPr>
              <a:t>and</a:t>
            </a: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 to the Board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Agree your rules of engagement with your CEO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You are not the advocate or apologist for your CEO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There are no casual conversations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Understand the full company/Board context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Adult conversation vs sales pitch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16443-47A0-4779-92FF-7031FF5B27B4}"/>
              </a:ext>
            </a:extLst>
          </p:cNvPr>
          <p:cNvSpPr txBox="1"/>
          <p:nvPr/>
        </p:nvSpPr>
        <p:spPr>
          <a:xfrm>
            <a:off x="540774" y="6178952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Lucien Alziari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0A11E-ECB8-44BF-BB61-C5D747C3D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8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443"/>
            <a:ext cx="7729728" cy="31019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It’s all new no matter what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Observe, listen, and then act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Spread the love around and down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Have an informed POV on the business (80/20 rule)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Tie your agenda to your peers – vested interest is like $ in the bank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You will be tested – don’t fall into the typical traps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BEC770-1F84-4E18-B918-07E2CD09ACA6}"/>
              </a:ext>
            </a:extLst>
          </p:cNvPr>
          <p:cNvSpPr txBox="1"/>
          <p:nvPr/>
        </p:nvSpPr>
        <p:spPr>
          <a:xfrm>
            <a:off x="727587" y="6186795"/>
            <a:ext cx="1308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Mara Swan </a:t>
            </a:r>
            <a:endParaRPr lang="en-US" i="1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5D1CE57-2AF2-4040-81E9-9B4541EB2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Working with the C-Suite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F3C1A5-C026-4908-8AEC-06AE3E3B6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854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252" y="306131"/>
            <a:ext cx="10515600" cy="1325563"/>
          </a:xfrm>
        </p:spPr>
        <p:txBody>
          <a:bodyPr/>
          <a:lstStyle/>
          <a:p>
            <a:r>
              <a:rPr lang="en-US" dirty="0"/>
              <a:t> working with the C-Suite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252" y="1668463"/>
            <a:ext cx="10291916" cy="5189537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+mj-lt"/>
              </a:rPr>
              <a:t>Trusted advisor to CEO:  knows rules of engagement</a:t>
            </a:r>
          </a:p>
          <a:p>
            <a:pPr lvl="3"/>
            <a:r>
              <a:rPr lang="en-US" sz="1800" dirty="0">
                <a:latin typeface="+mj-lt"/>
              </a:rPr>
              <a:t>Viewed as credible </a:t>
            </a:r>
            <a:r>
              <a:rPr lang="en-US" sz="1800" i="1" u="sng" dirty="0">
                <a:latin typeface="+mj-lt"/>
              </a:rPr>
              <a:t>enterprise</a:t>
            </a:r>
            <a:r>
              <a:rPr lang="en-US" sz="1800" dirty="0">
                <a:latin typeface="+mj-lt"/>
              </a:rPr>
              <a:t> executive: knows shareholders, strategy, operations/finance -- deeply</a:t>
            </a:r>
          </a:p>
          <a:p>
            <a:pPr lvl="3"/>
            <a:r>
              <a:rPr lang="en-US" sz="1800" dirty="0">
                <a:latin typeface="+mj-lt"/>
              </a:rPr>
              <a:t>Builds trust/confidence of peers </a:t>
            </a:r>
          </a:p>
          <a:p>
            <a:pPr lvl="3"/>
            <a:r>
              <a:rPr lang="en-US" sz="1800" dirty="0">
                <a:latin typeface="+mj-lt"/>
              </a:rPr>
              <a:t>Monitors and acts on trends</a:t>
            </a:r>
          </a:p>
          <a:p>
            <a:pPr lvl="3"/>
            <a:r>
              <a:rPr lang="en-US" sz="1800" dirty="0">
                <a:latin typeface="+mj-lt"/>
              </a:rPr>
              <a:t>Effective in the art of tough conversations</a:t>
            </a:r>
          </a:p>
          <a:p>
            <a:pPr lvl="3"/>
            <a:r>
              <a:rPr lang="en-US" sz="1800" dirty="0">
                <a:latin typeface="+mj-lt"/>
              </a:rPr>
              <a:t>Understands organizational politics, but doesn’t play politics</a:t>
            </a:r>
          </a:p>
          <a:p>
            <a:endParaRPr lang="en-US" sz="800" dirty="0">
              <a:latin typeface="+mj-lt"/>
            </a:endParaRPr>
          </a:p>
          <a:p>
            <a:r>
              <a:rPr lang="en-US" sz="2000" dirty="0">
                <a:latin typeface="+mj-lt"/>
              </a:rPr>
              <a:t>Table Stakes: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>
                <a:latin typeface="+mj-lt"/>
              </a:rPr>
              <a:t>  Knows current talent – strengths and gaps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>
                <a:latin typeface="+mj-lt"/>
              </a:rPr>
              <a:t>  Builds a business-savvy, outcomes-oriented HR team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800" dirty="0">
                <a:latin typeface="+mj-lt"/>
              </a:rPr>
              <a:t>  Consistently delivers on commitments</a:t>
            </a:r>
          </a:p>
          <a:p>
            <a:endParaRPr lang="en-US" sz="20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970CCF-00B7-4B0A-AC6F-CE0909A99F00}"/>
              </a:ext>
            </a:extLst>
          </p:cNvPr>
          <p:cNvSpPr txBox="1"/>
          <p:nvPr/>
        </p:nvSpPr>
        <p:spPr>
          <a:xfrm>
            <a:off x="204583" y="6406634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Sue Suver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62523-0363-4ABF-942C-0E6A20052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247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9015-2FAA-DF1E-6C6D-579FB3B8D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Working with the board on succession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196"/>
            <a:ext cx="10515600" cy="4351338"/>
          </a:xfrm>
        </p:spPr>
        <p:txBody>
          <a:bodyPr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Ground in strategy not character sketches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The Board owns this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+mj-lt"/>
                <a:ea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ou own and run the process 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Ensure multiple perspectives, internal and external, multiple touch points, data vs opinion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Importance of optionality - different profiles vs multiple versions of the same thing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You reap what you sow on culture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Remember there are human beings in a very high-stakes environment - candidates, CEO, Board members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16443-47A0-4779-92FF-7031FF5B27B4}"/>
              </a:ext>
            </a:extLst>
          </p:cNvPr>
          <p:cNvSpPr txBox="1"/>
          <p:nvPr/>
        </p:nvSpPr>
        <p:spPr>
          <a:xfrm>
            <a:off x="540774" y="6178952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Lucien Alziari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E23BF-A01C-415A-8450-184949CC7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26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333CD4-66A2-B3DD-A4F0-ACB47B10F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65867"/>
            <a:ext cx="10872019" cy="31019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Populate and cultivate the field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Align on Succession Profile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Test/Assess, Test/Assess, Test/Assess….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Data not opinions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External options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+mj-lt"/>
              </a:rPr>
              <a:t>Handling the transition effects and don’t underestimate the emotion of the retiring CEO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D59EAF-698C-4E7A-A7F2-A467D819F413}"/>
              </a:ext>
            </a:extLst>
          </p:cNvPr>
          <p:cNvSpPr txBox="1"/>
          <p:nvPr/>
        </p:nvSpPr>
        <p:spPr>
          <a:xfrm>
            <a:off x="727587" y="6186795"/>
            <a:ext cx="1308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Mara Swan </a:t>
            </a:r>
            <a:endParaRPr lang="en-US" i="1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EFF0CBE-BE3D-4D05-8821-5844A19B6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Working with the board on succession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ABD6DA-B737-46CA-819E-F31E10373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6345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344</TotalTime>
  <Words>500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Wingdings</vt:lpstr>
      <vt:lpstr>Parcel</vt:lpstr>
      <vt:lpstr>NAHR CHRO Academy</vt:lpstr>
      <vt:lpstr>Today’s topics</vt:lpstr>
      <vt:lpstr>Our faculty</vt:lpstr>
      <vt:lpstr> Working with the Board</vt:lpstr>
      <vt:lpstr>Working with the board</vt:lpstr>
      <vt:lpstr>Working with the C-Suite </vt:lpstr>
      <vt:lpstr> working with the C-Suite</vt:lpstr>
      <vt:lpstr>Working with the board on succession</vt:lpstr>
      <vt:lpstr>Working with the board on succession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the C-Suite</dc:title>
  <dc:creator>Mara Swan</dc:creator>
  <cp:lastModifiedBy>Debbie Knaack</cp:lastModifiedBy>
  <cp:revision>14</cp:revision>
  <dcterms:created xsi:type="dcterms:W3CDTF">2022-05-16T12:36:30Z</dcterms:created>
  <dcterms:modified xsi:type="dcterms:W3CDTF">2022-06-06T14:01:20Z</dcterms:modified>
</cp:coreProperties>
</file>