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068" r:id="rId1"/>
  </p:sldMasterIdLst>
  <p:sldIdLst>
    <p:sldId id="257" r:id="rId2"/>
    <p:sldId id="267" r:id="rId3"/>
    <p:sldId id="258" r:id="rId4"/>
    <p:sldId id="269" r:id="rId5"/>
    <p:sldId id="261" r:id="rId6"/>
    <p:sldId id="262" r:id="rId7"/>
    <p:sldId id="265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7B2E"/>
    <a:srgbClr val="E5A3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50"/>
    <p:restoredTop sz="95946"/>
  </p:normalViewPr>
  <p:slideViewPr>
    <p:cSldViewPr snapToGrid="0" snapToObjects="1">
      <p:cViewPr varScale="1">
        <p:scale>
          <a:sx n="107" d="100"/>
          <a:sy n="107" d="100"/>
        </p:scale>
        <p:origin x="76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171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434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5410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526857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0586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23081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7573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3828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487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789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378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479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444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330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694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498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896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accent6">
                <a:lumMod val="75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8A87A34-81AB-432B-8DAE-1953F412C126}" type="datetimeFigureOut">
              <a:rPr lang="en-US" smtClean="0"/>
              <a:pPr/>
              <a:t>6/4/2022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4018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  <p:sldLayoutId id="2147484080" r:id="rId12"/>
    <p:sldLayoutId id="2147484081" r:id="rId13"/>
    <p:sldLayoutId id="2147484082" r:id="rId14"/>
    <p:sldLayoutId id="2147484083" r:id="rId15"/>
    <p:sldLayoutId id="2147484084" r:id="rId16"/>
    <p:sldLayoutId id="214748408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526FA-EF8E-6045-ADE7-8200E8E8F1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1563192"/>
            <a:ext cx="10337800" cy="1825096"/>
          </a:xfrm>
        </p:spPr>
        <p:txBody>
          <a:bodyPr>
            <a:no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Preparing for Unforeseen, Hyper-Disruptive Events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235F11-564D-2247-836C-84181D9153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4379311"/>
            <a:ext cx="9448800" cy="2111135"/>
          </a:xfrm>
        </p:spPr>
        <p:txBody>
          <a:bodyPr>
            <a:normAutofit fontScale="25000" lnSpcReduction="20000"/>
          </a:bodyPr>
          <a:lstStyle/>
          <a:p>
            <a:r>
              <a:rPr lang="en-US" sz="1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NAHR CHRO Academy XXI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June 9, 2022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Session 11</a:t>
            </a:r>
          </a:p>
          <a:p>
            <a:endParaRPr lang="en-US" sz="4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6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Steve Fry</a:t>
            </a:r>
          </a:p>
          <a:p>
            <a:r>
              <a:rPr lang="en-US" sz="6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Pam Kimmet</a:t>
            </a:r>
          </a:p>
          <a:p>
            <a:r>
              <a:rPr lang="en-US" sz="6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Ian Ziskin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746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4C03C4-AECE-4601-8727-6CC5DDCD80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352" y="685800"/>
            <a:ext cx="10381056" cy="36152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300" dirty="0">
                <a:solidFill>
                  <a:schemeClr val="tx1"/>
                </a:solidFill>
                <a:latin typeface="+mj-lt"/>
              </a:rPr>
              <a:t>When Things Go Wrong…</a:t>
            </a:r>
            <a:br>
              <a:rPr lang="en-US" sz="4300" dirty="0">
                <a:solidFill>
                  <a:schemeClr val="tx1"/>
                </a:solidFill>
                <a:latin typeface="+mj-lt"/>
              </a:rPr>
            </a:br>
            <a:r>
              <a:rPr lang="en-US" sz="4300" dirty="0">
                <a:solidFill>
                  <a:schemeClr val="tx1"/>
                </a:solidFill>
                <a:latin typeface="+mj-lt"/>
              </a:rPr>
              <a:t>What Can You Always Count On?</a:t>
            </a:r>
          </a:p>
        </p:txBody>
      </p:sp>
    </p:spTree>
    <p:extLst>
      <p:ext uri="{BB962C8B-B14F-4D97-AF65-F5344CB8AC3E}">
        <p14:creationId xmlns:p14="http://schemas.microsoft.com/office/powerpoint/2010/main" val="1659626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4AA042-EB30-CA4F-BA88-6D735C351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74685"/>
            <a:ext cx="10252166" cy="397834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 unexpected will happen … and usually, without warning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Problems are never easily corrected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Planning and practice are critical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After action reviews are foundational to learning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HR plays a key role in how their organization responds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5DE0D1-0131-492F-91C0-2491CF087FC1}"/>
              </a:ext>
            </a:extLst>
          </p:cNvPr>
          <p:cNvSpPr txBox="1"/>
          <p:nvPr/>
        </p:nvSpPr>
        <p:spPr>
          <a:xfrm>
            <a:off x="801588" y="719190"/>
            <a:ext cx="3410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 Givens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50566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68CBC18-171D-4EEA-8DB0-819AFBE2BBB4}"/>
              </a:ext>
            </a:extLst>
          </p:cNvPr>
          <p:cNvGrpSpPr>
            <a:grpSpLocks noChangeAspect="1"/>
          </p:cNvGrpSpPr>
          <p:nvPr/>
        </p:nvGrpSpPr>
        <p:grpSpPr>
          <a:xfrm>
            <a:off x="1816629" y="1756507"/>
            <a:ext cx="8558742" cy="4846320"/>
            <a:chOff x="1722705" y="1756507"/>
            <a:chExt cx="7930268" cy="4490452"/>
          </a:xfrm>
        </p:grpSpPr>
        <p:sp>
          <p:nvSpPr>
            <p:cNvPr id="4" name="Rectangle 3" descr="A picture containing person, indoor, person&#10;&#10;Description automatically generated">
              <a:extLst>
                <a:ext uri="{FF2B5EF4-FFF2-40B4-BE49-F238E27FC236}">
                  <a16:creationId xmlns:a16="http://schemas.microsoft.com/office/drawing/2014/main" id="{D5B63AC2-79FC-46F8-A4F9-04E6EC8E0509}"/>
                </a:ext>
              </a:extLst>
            </p:cNvPr>
            <p:cNvSpPr/>
            <p:nvPr/>
          </p:nvSpPr>
          <p:spPr>
            <a:xfrm>
              <a:off x="1722705" y="1756507"/>
              <a:ext cx="2475119" cy="2121470"/>
            </a:xfrm>
            <a:prstGeom prst="rect">
              <a:avLst/>
            </a:prstGeom>
            <a:blipFill>
              <a:blip r:embed="rId2"/>
              <a:srcRect/>
              <a:stretch>
                <a:fillRect l="-15000" r="-15000"/>
              </a:stretch>
            </a:blip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Rectangle 6" descr="A picture containing smoke, sky, outdoor, steam&#10;&#10;Description automatically generated">
              <a:extLst>
                <a:ext uri="{FF2B5EF4-FFF2-40B4-BE49-F238E27FC236}">
                  <a16:creationId xmlns:a16="http://schemas.microsoft.com/office/drawing/2014/main" id="{F74F3574-1DA1-41AD-8E9B-2EB125B6B20B}"/>
                </a:ext>
              </a:extLst>
            </p:cNvPr>
            <p:cNvSpPr/>
            <p:nvPr/>
          </p:nvSpPr>
          <p:spPr>
            <a:xfrm>
              <a:off x="4450279" y="1756507"/>
              <a:ext cx="2475119" cy="2121470"/>
            </a:xfrm>
            <a:prstGeom prst="rect">
              <a:avLst/>
            </a:prstGeom>
            <a:blipFill>
              <a:blip r:embed="rId3"/>
              <a:srcRect/>
              <a:stretch>
                <a:fillRect l="-13000" r="-13000"/>
              </a:stretch>
            </a:blip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Rectangle 8" descr="A picture containing person, outdoor, crowd&#10;&#10;Description automatically generated">
              <a:extLst>
                <a:ext uri="{FF2B5EF4-FFF2-40B4-BE49-F238E27FC236}">
                  <a16:creationId xmlns:a16="http://schemas.microsoft.com/office/drawing/2014/main" id="{710C763C-D25E-487A-9EB0-670B20D49D5E}"/>
                </a:ext>
              </a:extLst>
            </p:cNvPr>
            <p:cNvSpPr/>
            <p:nvPr/>
          </p:nvSpPr>
          <p:spPr>
            <a:xfrm>
              <a:off x="7177854" y="1756507"/>
              <a:ext cx="2475119" cy="2121470"/>
            </a:xfrm>
            <a:prstGeom prst="rect">
              <a:avLst/>
            </a:prstGeom>
            <a:blipFill>
              <a:blip r:embed="rId4"/>
              <a:srcRect/>
              <a:stretch>
                <a:fillRect l="-17000" r="-17000"/>
              </a:stretch>
            </a:blip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Rectangle 10" descr="A group of people holding signs&#10;&#10;Description automatically generated with medium confidence">
              <a:extLst>
                <a:ext uri="{FF2B5EF4-FFF2-40B4-BE49-F238E27FC236}">
                  <a16:creationId xmlns:a16="http://schemas.microsoft.com/office/drawing/2014/main" id="{7D771A55-1DF4-4D76-91BA-3C6E45F559F6}"/>
                </a:ext>
              </a:extLst>
            </p:cNvPr>
            <p:cNvSpPr/>
            <p:nvPr/>
          </p:nvSpPr>
          <p:spPr>
            <a:xfrm>
              <a:off x="1722705" y="4125489"/>
              <a:ext cx="2475119" cy="2121470"/>
            </a:xfrm>
            <a:prstGeom prst="rect">
              <a:avLst/>
            </a:prstGeom>
            <a:blipFill>
              <a:blip r:embed="rId5"/>
              <a:srcRect/>
              <a:stretch>
                <a:fillRect l="-14000" r="-14000"/>
              </a:stretch>
            </a:blip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 descr="A picture containing text, electronics, computer, computer&#10;&#10;Description automatically generated">
              <a:extLst>
                <a:ext uri="{FF2B5EF4-FFF2-40B4-BE49-F238E27FC236}">
                  <a16:creationId xmlns:a16="http://schemas.microsoft.com/office/drawing/2014/main" id="{F7858D86-2094-4141-AAFF-39F1204C7E75}"/>
                </a:ext>
              </a:extLst>
            </p:cNvPr>
            <p:cNvSpPr/>
            <p:nvPr/>
          </p:nvSpPr>
          <p:spPr>
            <a:xfrm>
              <a:off x="4450279" y="4125489"/>
              <a:ext cx="2475119" cy="2121470"/>
            </a:xfrm>
            <a:prstGeom prst="rect">
              <a:avLst/>
            </a:prstGeom>
            <a:blipFill>
              <a:blip r:embed="rId6"/>
              <a:srcRect/>
              <a:stretch>
                <a:fillRect l="-14000" r="-14000"/>
              </a:stretch>
            </a:blip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Rectangle 14" descr="A picture containing person, indoor, person, hospital room&#10;&#10;Description automatically generated">
              <a:extLst>
                <a:ext uri="{FF2B5EF4-FFF2-40B4-BE49-F238E27FC236}">
                  <a16:creationId xmlns:a16="http://schemas.microsoft.com/office/drawing/2014/main" id="{CF7E049D-F975-4020-BD68-1C6BC458FE26}"/>
                </a:ext>
              </a:extLst>
            </p:cNvPr>
            <p:cNvSpPr/>
            <p:nvPr/>
          </p:nvSpPr>
          <p:spPr>
            <a:xfrm>
              <a:off x="7177854" y="4125489"/>
              <a:ext cx="2475119" cy="2121470"/>
            </a:xfrm>
            <a:prstGeom prst="rect">
              <a:avLst/>
            </a:prstGeom>
            <a:blipFill>
              <a:blip r:embed="rId7"/>
              <a:srcRect/>
              <a:stretch>
                <a:fillRect l="-14000" r="-14000"/>
              </a:stretch>
            </a:blip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30" name="Title 4">
            <a:extLst>
              <a:ext uri="{FF2B5EF4-FFF2-40B4-BE49-F238E27FC236}">
                <a16:creationId xmlns:a16="http://schemas.microsoft.com/office/drawing/2014/main" id="{A12C53F2-8E75-4AFF-8FFC-9C0D1BE24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43444"/>
            <a:ext cx="10820400" cy="1293028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Disruptive Events</a:t>
            </a:r>
          </a:p>
        </p:txBody>
      </p:sp>
    </p:spTree>
    <p:extLst>
      <p:ext uri="{BB962C8B-B14F-4D97-AF65-F5344CB8AC3E}">
        <p14:creationId xmlns:p14="http://schemas.microsoft.com/office/powerpoint/2010/main" val="2398790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>
            <a:extLst>
              <a:ext uri="{FF2B5EF4-FFF2-40B4-BE49-F238E27FC236}">
                <a16:creationId xmlns:a16="http://schemas.microsoft.com/office/drawing/2014/main" id="{62CE031E-EE35-4AA7-9784-805093327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118D62D3-5800-4F4A-95BE-C1A2BB8B23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C9E4F52-5D94-4242-AC69-EE6A23FAB1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322CC7C0-D1D6-4FF0-A60C-1AEB9C873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9B43E48-8275-4871-8745-F5CB75CFD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E87ED701-F942-4771-8F92-6EFCC2E8E0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5B1C9EB2-95F8-434D-9023-2D9374387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963" y="1843387"/>
            <a:ext cx="3185108" cy="3185108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6168383E-B615-5040-B276-9D4AB6CD79B9}"/>
              </a:ext>
            </a:extLst>
          </p:cNvPr>
          <p:cNvSpPr txBox="1"/>
          <p:nvPr/>
        </p:nvSpPr>
        <p:spPr>
          <a:xfrm>
            <a:off x="5075704" y="949400"/>
            <a:ext cx="6593129" cy="56845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2200" dirty="0"/>
              <a:t>Know your business continuity plan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2200" dirty="0"/>
              <a:t>Outline many alternatives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2200" dirty="0"/>
              <a:t>Be able to access it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2200" dirty="0"/>
              <a:t>Always be ready – have key information and back-ups in place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2200" dirty="0"/>
              <a:t>Be creative and resourceful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2200" dirty="0"/>
              <a:t>Seek data and inputs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2200" dirty="0"/>
              <a:t>Dimension the issues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2200" dirty="0"/>
              <a:t>Convene key stakeholders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2200" dirty="0"/>
              <a:t>Manage communications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2200" dirty="0"/>
              <a:t>Ensure voice of the employee is in the room on all key discussions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2200" dirty="0"/>
              <a:t>Have the necessary conversations, no matter how difficult/uncomfortable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E2B626-9928-4316-8047-A0F72921BE9E}"/>
              </a:ext>
            </a:extLst>
          </p:cNvPr>
          <p:cNvSpPr txBox="1"/>
          <p:nvPr/>
        </p:nvSpPr>
        <p:spPr>
          <a:xfrm>
            <a:off x="599652" y="342543"/>
            <a:ext cx="4459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KEY </a:t>
            </a:r>
            <a:r>
              <a:rPr lang="en-US" sz="3200" b="1" dirty="0"/>
              <a:t>CONSIDERATIONS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3102459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0C321D2-5B7A-CB4C-9FC3-E350627D3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15797"/>
            <a:ext cx="10820400" cy="1293028"/>
          </a:xfrm>
        </p:spPr>
        <p:txBody>
          <a:bodyPr/>
          <a:lstStyle/>
          <a:p>
            <a:r>
              <a:rPr lang="en-US" b="1" dirty="0"/>
              <a:t>Key Takeaways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2CC12F-2C92-A240-AD82-EC8012C68158}"/>
              </a:ext>
            </a:extLst>
          </p:cNvPr>
          <p:cNvSpPr/>
          <p:nvPr/>
        </p:nvSpPr>
        <p:spPr>
          <a:xfrm>
            <a:off x="189123" y="2057400"/>
            <a:ext cx="2829697" cy="4541107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b="1" i="1" dirty="0">
                <a:cs typeface="Arial" panose="020B0604020202020204" pitchFamily="34" charset="0"/>
              </a:rPr>
              <a:t>Reputation Matters</a:t>
            </a:r>
          </a:p>
          <a:p>
            <a:pPr algn="ctr"/>
            <a:endParaRPr lang="en-US" dirty="0">
              <a:cs typeface="Arial" panose="020B0604020202020204" pitchFamily="34" charset="0"/>
            </a:endParaRPr>
          </a:p>
          <a:p>
            <a:pPr algn="ctr"/>
            <a:endParaRPr lang="en-US" dirty="0"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>
                <a:cs typeface="Arial" panose="020B0604020202020204" pitchFamily="34" charset="0"/>
              </a:rPr>
              <a:t>Be guided by your company’s values and purpose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>
                <a:cs typeface="Arial" panose="020B0604020202020204" pitchFamily="34" charset="0"/>
              </a:rPr>
              <a:t>Drive transparency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>
                <a:cs typeface="Arial" panose="020B0604020202020204" pitchFamily="34" charset="0"/>
              </a:rPr>
              <a:t>These are cultural moments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>
                <a:cs typeface="Arial" panose="020B0604020202020204" pitchFamily="34" charset="0"/>
              </a:rPr>
              <a:t>Move quickly but thoughtfully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02E735-AB74-D140-8B97-4DF182B01E6D}"/>
              </a:ext>
            </a:extLst>
          </p:cNvPr>
          <p:cNvSpPr/>
          <p:nvPr/>
        </p:nvSpPr>
        <p:spPr>
          <a:xfrm>
            <a:off x="3198470" y="2057401"/>
            <a:ext cx="2829697" cy="4541106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b="1" i="1" dirty="0">
                <a:cs typeface="Arial" panose="020B0604020202020204" pitchFamily="34" charset="0"/>
              </a:rPr>
              <a:t>Relationships Matter</a:t>
            </a:r>
          </a:p>
          <a:p>
            <a:pPr algn="ctr"/>
            <a:endParaRPr lang="en-US" dirty="0">
              <a:cs typeface="Arial" panose="020B0604020202020204" pitchFamily="34" charset="0"/>
            </a:endParaRPr>
          </a:p>
          <a:p>
            <a:pPr algn="ctr"/>
            <a:endParaRPr lang="en-US" dirty="0"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>
                <a:cs typeface="Arial" panose="020B0604020202020204" pitchFamily="34" charset="0"/>
              </a:rPr>
              <a:t>Stay connected – keep the crisis team together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>
                <a:cs typeface="Arial" panose="020B0604020202020204" pitchFamily="34" charset="0"/>
              </a:rPr>
              <a:t>Clarify how Business Partner is communicating to: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dirty="0">
                <a:cs typeface="Arial" panose="020B0604020202020204" pitchFamily="34" charset="0"/>
              </a:rPr>
              <a:t>The board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dirty="0">
                <a:cs typeface="Arial" panose="020B0604020202020204" pitchFamily="34" charset="0"/>
              </a:rPr>
              <a:t>The workforce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dirty="0">
                <a:cs typeface="Arial" panose="020B0604020202020204" pitchFamily="34" charset="0"/>
              </a:rPr>
              <a:t>The customers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24A196-16FA-9741-9A20-243EE0FC220C}"/>
              </a:ext>
            </a:extLst>
          </p:cNvPr>
          <p:cNvSpPr/>
          <p:nvPr/>
        </p:nvSpPr>
        <p:spPr>
          <a:xfrm>
            <a:off x="6207817" y="2057401"/>
            <a:ext cx="2829697" cy="4541106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b="1" i="1" dirty="0">
                <a:cs typeface="Arial" panose="020B0604020202020204" pitchFamily="34" charset="0"/>
              </a:rPr>
              <a:t>Plan and Practice</a:t>
            </a:r>
          </a:p>
          <a:p>
            <a:pPr algn="ctr"/>
            <a:endParaRPr lang="en-US" dirty="0">
              <a:cs typeface="Arial" panose="020B0604020202020204" pitchFamily="34" charset="0"/>
            </a:endParaRPr>
          </a:p>
          <a:p>
            <a:pPr algn="ctr"/>
            <a:endParaRPr lang="en-US" dirty="0"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>
                <a:cs typeface="Arial" panose="020B0604020202020204" pitchFamily="34" charset="0"/>
              </a:rPr>
              <a:t>Regularly revisit your plan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>
                <a:cs typeface="Arial" panose="020B0604020202020204" pitchFamily="34" charset="0"/>
              </a:rPr>
              <a:t>Keep it updated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>
                <a:cs typeface="Arial" panose="020B0604020202020204" pitchFamily="34" charset="0"/>
              </a:rPr>
              <a:t>Have clear roles and governance to check on this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>
                <a:cs typeface="Arial" panose="020B0604020202020204" pitchFamily="34" charset="0"/>
              </a:rPr>
              <a:t>Get independent views on your plan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>
                <a:cs typeface="Arial" panose="020B0604020202020204" pitchFamily="34" charset="0"/>
              </a:rPr>
              <a:t>Practice so you’re prepared for different events</a:t>
            </a:r>
          </a:p>
          <a:p>
            <a:pPr algn="ctr"/>
            <a:endParaRPr lang="en-US" dirty="0">
              <a:cs typeface="Arial" panose="020B0604020202020204" pitchFamily="34" charset="0"/>
            </a:endParaRPr>
          </a:p>
          <a:p>
            <a:pPr algn="ctr"/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234DAD-A76E-014B-A7AF-42959DEF6C04}"/>
              </a:ext>
            </a:extLst>
          </p:cNvPr>
          <p:cNvSpPr/>
          <p:nvPr/>
        </p:nvSpPr>
        <p:spPr>
          <a:xfrm>
            <a:off x="9217163" y="2057401"/>
            <a:ext cx="2829697" cy="4541106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b="1" i="1" dirty="0">
                <a:cs typeface="Arial" panose="020B0604020202020204" pitchFamily="34" charset="0"/>
              </a:rPr>
              <a:t>Take Care of Yourself</a:t>
            </a:r>
          </a:p>
          <a:p>
            <a:pPr algn="ctr"/>
            <a:endParaRPr lang="en-US" dirty="0">
              <a:cs typeface="Arial" panose="020B0604020202020204" pitchFamily="34" charset="0"/>
            </a:endParaRPr>
          </a:p>
          <a:p>
            <a:pPr algn="ctr"/>
            <a:endParaRPr lang="en-US" dirty="0"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>
                <a:cs typeface="Arial" panose="020B0604020202020204" pitchFamily="34" charset="0"/>
              </a:rPr>
              <a:t>Be honest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>
                <a:cs typeface="Arial" panose="020B0604020202020204" pitchFamily="34" charset="0"/>
              </a:rPr>
              <a:t>Get help when needed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>
                <a:cs typeface="Arial" panose="020B0604020202020204" pitchFamily="34" charset="0"/>
              </a:rPr>
              <a:t>Rely on your team and your colleagues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>
                <a:cs typeface="Arial" panose="020B0604020202020204" pitchFamily="34" charset="0"/>
              </a:rPr>
              <a:t>Don’t ignore your instincts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>
                <a:cs typeface="Arial" panose="020B0604020202020204" pitchFamily="34" charset="0"/>
              </a:rPr>
              <a:t>Remember the shadow you are casting</a:t>
            </a:r>
          </a:p>
          <a:p>
            <a:endParaRPr lang="en-US" dirty="0"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endParaRPr lang="en-US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000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40B98-FA55-3243-BA5A-91E3AC3C5F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2504102"/>
            <a:ext cx="9448800" cy="1825096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r>
              <a:rPr lang="en-US" cap="none" dirty="0"/>
              <a:t>By failing to prepare … you are preparing to fail</a:t>
            </a:r>
            <a:br>
              <a:rPr lang="en-US" dirty="0"/>
            </a:br>
            <a:br>
              <a:rPr lang="en-US" dirty="0"/>
            </a:br>
            <a:r>
              <a:rPr lang="en-US" sz="2700" dirty="0"/>
              <a:t>Benjamin Franklin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637558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2547</TotalTime>
  <Words>264</Words>
  <Application>Microsoft Office PowerPoint</Application>
  <PresentationFormat>Widescreen</PresentationFormat>
  <Paragraphs>61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Century Gothic</vt:lpstr>
      <vt:lpstr>Wingdings</vt:lpstr>
      <vt:lpstr>Wingdings 3</vt:lpstr>
      <vt:lpstr>Slice</vt:lpstr>
      <vt:lpstr>Preparing for Unforeseen, Hyper-Disruptive Events</vt:lpstr>
      <vt:lpstr>PowerPoint Presentation</vt:lpstr>
      <vt:lpstr>PowerPoint Presentation</vt:lpstr>
      <vt:lpstr>Disruptive Events</vt:lpstr>
      <vt:lpstr>PowerPoint Presentation</vt:lpstr>
      <vt:lpstr>Key Takeaways</vt:lpstr>
      <vt:lpstr>  By failing to prepare … you are preparing to fail  Benjamin Franklin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Preparing for Unforeseen, Hyper-Disruptive Events</dc:title>
  <dc:subject/>
  <dc:creator>Mayaphor</dc:creator>
  <cp:keywords/>
  <dc:description/>
  <cp:lastModifiedBy>Debbie Knaack</cp:lastModifiedBy>
  <cp:revision>63</cp:revision>
  <dcterms:created xsi:type="dcterms:W3CDTF">2021-09-17T00:08:13Z</dcterms:created>
  <dcterms:modified xsi:type="dcterms:W3CDTF">2022-06-04T05:32:24Z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dd5db4b-78fb-42ac-8616-2bbd1a698c72_Enabled">
    <vt:lpwstr>true</vt:lpwstr>
  </property>
  <property fmtid="{D5CDD505-2E9C-101B-9397-08002B2CF9AE}" pid="3" name="MSIP_Label_0dd5db4b-78fb-42ac-8616-2bbd1a698c72_SetDate">
    <vt:lpwstr>2021-09-20T14:49:58Z</vt:lpwstr>
  </property>
  <property fmtid="{D5CDD505-2E9C-101B-9397-08002B2CF9AE}" pid="4" name="MSIP_Label_0dd5db4b-78fb-42ac-8616-2bbd1a698c72_Method">
    <vt:lpwstr>Privileged</vt:lpwstr>
  </property>
  <property fmtid="{D5CDD505-2E9C-101B-9397-08002B2CF9AE}" pid="5" name="MSIP_Label_0dd5db4b-78fb-42ac-8616-2bbd1a698c72_Name">
    <vt:lpwstr>EXTERNAL</vt:lpwstr>
  </property>
  <property fmtid="{D5CDD505-2E9C-101B-9397-08002B2CF9AE}" pid="6" name="MSIP_Label_0dd5db4b-78fb-42ac-8616-2bbd1a698c72_SiteId">
    <vt:lpwstr>5d3e2773-e07f-4432-a630-1a0f68a28a05</vt:lpwstr>
  </property>
  <property fmtid="{D5CDD505-2E9C-101B-9397-08002B2CF9AE}" pid="7" name="MSIP_Label_0dd5db4b-78fb-42ac-8616-2bbd1a698c72_ActionId">
    <vt:lpwstr>949aefa4-21a4-4647-ab90-30cd9c086138</vt:lpwstr>
  </property>
  <property fmtid="{D5CDD505-2E9C-101B-9397-08002B2CF9AE}" pid="8" name="MSIP_Label_0dd5db4b-78fb-42ac-8616-2bbd1a698c72_ContentBits">
    <vt:lpwstr>0</vt:lpwstr>
  </property>
</Properties>
</file>