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93" r:id="rId3"/>
    <p:sldId id="294" r:id="rId4"/>
    <p:sldId id="299" r:id="rId5"/>
    <p:sldId id="300" r:id="rId6"/>
    <p:sldId id="266" r:id="rId7"/>
    <p:sldId id="267" r:id="rId8"/>
    <p:sldId id="272" r:id="rId9"/>
    <p:sldId id="281" r:id="rId10"/>
    <p:sldId id="302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FA7A6-A93D-4442-9548-E696D4B17D34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9D6E7-2BEB-F14F-8C01-B4CD1FFF1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8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9D6E7-2BEB-F14F-8C01-B4CD1FFF19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1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6A94-2609-4614-A47B-1292D41A4D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6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6A94-2609-4614-A47B-1292D41A4D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9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6A94-2609-4614-A47B-1292D41A4D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6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6A94-2609-4614-A47B-1292D41A4D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1901950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3887114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E4EEB865-C597-2445-9285-CDA6A3D5AB31}"/>
              </a:ext>
            </a:extLst>
          </p:cNvPr>
          <p:cNvSpPr txBox="1"/>
          <p:nvPr/>
        </p:nvSpPr>
        <p:spPr>
          <a:xfrm>
            <a:off x="6761576" y="6592160"/>
            <a:ext cx="702069" cy="83250"/>
          </a:xfrm>
          <a:prstGeom prst="rect">
            <a:avLst/>
          </a:prstGeom>
        </p:spPr>
        <p:txBody>
          <a:bodyPr vert="horz" wrap="square" lIns="0" tIns="6065" rIns="0" bIns="0" rtlCol="0" anchor="t">
            <a:spAutoFit/>
          </a:bodyPr>
          <a:lstStyle/>
          <a:p>
            <a:pPr marL="5715" algn="r">
              <a:spcBef>
                <a:spcPts val="48"/>
              </a:spcBef>
            </a:pPr>
            <a:r>
              <a:rPr lang="en-US" sz="488" spc="73" dirty="0">
                <a:solidFill>
                  <a:srgbClr val="161D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US" sz="488" spc="64" dirty="0">
                <a:solidFill>
                  <a:srgbClr val="161D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</a:t>
            </a:r>
            <a:r>
              <a:rPr lang="en-US" sz="488" spc="62" dirty="0">
                <a:solidFill>
                  <a:srgbClr val="161D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US" sz="488" dirty="0">
                <a:solidFill>
                  <a:srgbClr val="161D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sz="488" spc="-62" dirty="0">
                <a:solidFill>
                  <a:srgbClr val="161D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488" spc="73" dirty="0">
                <a:solidFill>
                  <a:srgbClr val="161D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ORKS</a:t>
            </a:r>
            <a:r>
              <a:rPr sz="488" dirty="0">
                <a:solidFill>
                  <a:srgbClr val="161D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r>
              <a:rPr sz="488" spc="-64" dirty="0">
                <a:solidFill>
                  <a:srgbClr val="161D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488" dirty="0">
                <a:solidFill>
                  <a:srgbClr val="161D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sz="488" spc="-64" dirty="0">
                <a:solidFill>
                  <a:srgbClr val="161D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488" spc="73" dirty="0">
                <a:solidFill>
                  <a:srgbClr val="161D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sz="488" dirty="0">
                <a:solidFill>
                  <a:srgbClr val="161D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</a:t>
            </a:r>
            <a:r>
              <a:rPr lang="en-US" sz="488" spc="-55" dirty="0">
                <a:solidFill>
                  <a:srgbClr val="161D1A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en-US" sz="488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FA5EF913-B86C-6242-8B5D-C6C9597B1E86}"/>
              </a:ext>
            </a:extLst>
          </p:cNvPr>
          <p:cNvSpPr txBox="1"/>
          <p:nvPr/>
        </p:nvSpPr>
        <p:spPr>
          <a:xfrm>
            <a:off x="7489871" y="6601350"/>
            <a:ext cx="1283862" cy="83250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 algn="r">
              <a:spcBef>
                <a:spcPts val="48"/>
              </a:spcBef>
            </a:pPr>
            <a:r>
              <a:rPr sz="488" spc="7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©2021</a:t>
            </a:r>
            <a:r>
              <a:rPr lang="en-US" sz="488" spc="7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|</a:t>
            </a:r>
            <a:r>
              <a:rPr sz="48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488" spc="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488" spc="7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</a:t>
            </a:r>
            <a:r>
              <a:rPr sz="48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 </a:t>
            </a:r>
            <a:r>
              <a:rPr sz="488" spc="5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488" spc="7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RIG</a:t>
            </a:r>
            <a:r>
              <a:rPr sz="48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</a:t>
            </a:r>
            <a:r>
              <a:rPr sz="488" spc="-55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48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sz="488" spc="-55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48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 </a:t>
            </a:r>
            <a:r>
              <a:rPr sz="488" spc="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488" spc="7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</a:t>
            </a:r>
            <a:r>
              <a:rPr sz="488" spc="6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sz="488" spc="7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</a:t>
            </a:r>
            <a:r>
              <a:rPr lang="en-US" sz="488" spc="7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endParaRPr sz="488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53E9E2-639D-094E-A95E-575A9BF2EA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447" y="4914976"/>
            <a:ext cx="8144507" cy="736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50" b="0" i="0" spc="225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83D274A-0A49-2645-9EDC-0D1F7791BA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447" y="5651654"/>
            <a:ext cx="8144507" cy="736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spc="225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748F5-71EA-084C-B04B-3A0B19102F01}"/>
              </a:ext>
            </a:extLst>
          </p:cNvPr>
          <p:cNvSpPr txBox="1"/>
          <p:nvPr/>
        </p:nvSpPr>
        <p:spPr>
          <a:xfrm>
            <a:off x="3614980" y="51144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1200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B8F761-0675-774D-BBA2-DCB4CD087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81" b="33710"/>
          <a:stretch/>
        </p:blipFill>
        <p:spPr>
          <a:xfrm>
            <a:off x="0" y="0"/>
            <a:ext cx="9144000" cy="4464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08A909-B0C2-A04A-A160-5A84D835095C}"/>
              </a:ext>
            </a:extLst>
          </p:cNvPr>
          <p:cNvSpPr/>
          <p:nvPr/>
        </p:nvSpPr>
        <p:spPr>
          <a:xfrm>
            <a:off x="0" y="-6398"/>
            <a:ext cx="9144000" cy="446560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9B21ED-7389-5649-9B11-B1A8E81DAAA5}"/>
              </a:ext>
            </a:extLst>
          </p:cNvPr>
          <p:cNvSpPr>
            <a:spLocks noChangeAspect="1"/>
          </p:cNvSpPr>
          <p:nvPr/>
        </p:nvSpPr>
        <p:spPr>
          <a:xfrm>
            <a:off x="-2" y="1109602"/>
            <a:ext cx="837000" cy="1116000"/>
          </a:xfrm>
          <a:prstGeom prst="rect">
            <a:avLst/>
          </a:prstGeom>
          <a:solidFill>
            <a:srgbClr val="B20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D093B7-7B0C-A949-BDA4-4C677D1CFFF3}"/>
              </a:ext>
            </a:extLst>
          </p:cNvPr>
          <p:cNvSpPr>
            <a:spLocks noChangeAspect="1"/>
          </p:cNvSpPr>
          <p:nvPr/>
        </p:nvSpPr>
        <p:spPr>
          <a:xfrm>
            <a:off x="836999" y="2227209"/>
            <a:ext cx="837000" cy="1116000"/>
          </a:xfrm>
          <a:prstGeom prst="rect">
            <a:avLst/>
          </a:prstGeom>
          <a:solidFill>
            <a:schemeClr val="accent5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75894A-3FA7-BE48-99AC-A366B034E2E2}"/>
              </a:ext>
            </a:extLst>
          </p:cNvPr>
          <p:cNvSpPr>
            <a:spLocks noChangeAspect="1"/>
          </p:cNvSpPr>
          <p:nvPr/>
        </p:nvSpPr>
        <p:spPr>
          <a:xfrm>
            <a:off x="0" y="3343209"/>
            <a:ext cx="837000" cy="1116030"/>
          </a:xfrm>
          <a:prstGeom prst="rect">
            <a:avLst/>
          </a:prstGeom>
          <a:solidFill>
            <a:srgbClr val="FFA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C620C9-E1CE-9E42-A9EF-EFC611E705CF}"/>
              </a:ext>
            </a:extLst>
          </p:cNvPr>
          <p:cNvSpPr>
            <a:spLocks noChangeAspect="1"/>
          </p:cNvSpPr>
          <p:nvPr/>
        </p:nvSpPr>
        <p:spPr>
          <a:xfrm>
            <a:off x="1673999" y="1104811"/>
            <a:ext cx="837000" cy="11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43B625-ED3B-FD4F-A3F6-64D4E2C9014C}"/>
              </a:ext>
            </a:extLst>
          </p:cNvPr>
          <p:cNvSpPr>
            <a:spLocks noChangeAspect="1"/>
          </p:cNvSpPr>
          <p:nvPr/>
        </p:nvSpPr>
        <p:spPr>
          <a:xfrm>
            <a:off x="0" y="-6398"/>
            <a:ext cx="837000" cy="11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28723D-ED5D-BB46-AB8C-8B3220A5E942}"/>
              </a:ext>
            </a:extLst>
          </p:cNvPr>
          <p:cNvSpPr>
            <a:spLocks noChangeAspect="1"/>
          </p:cNvSpPr>
          <p:nvPr/>
        </p:nvSpPr>
        <p:spPr>
          <a:xfrm>
            <a:off x="2510999" y="-12796"/>
            <a:ext cx="837000" cy="11160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F8CAB0-BD9B-1B4F-9A2F-06BF541B5FAB}"/>
              </a:ext>
            </a:extLst>
          </p:cNvPr>
          <p:cNvSpPr>
            <a:spLocks noChangeAspect="1"/>
          </p:cNvSpPr>
          <p:nvPr/>
        </p:nvSpPr>
        <p:spPr>
          <a:xfrm>
            <a:off x="2510999" y="3343209"/>
            <a:ext cx="837000" cy="11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A47999-8CDA-8F48-8364-FEB2A1E7A376}"/>
              </a:ext>
            </a:extLst>
          </p:cNvPr>
          <p:cNvSpPr>
            <a:spLocks noChangeAspect="1"/>
          </p:cNvSpPr>
          <p:nvPr/>
        </p:nvSpPr>
        <p:spPr>
          <a:xfrm>
            <a:off x="4837215" y="2220811"/>
            <a:ext cx="837000" cy="1116000"/>
          </a:xfrm>
          <a:prstGeom prst="rect">
            <a:avLst/>
          </a:prstGeom>
          <a:solidFill>
            <a:schemeClr val="bg1">
              <a:alpha val="516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39CA84-A1FA-D04C-B67A-CF4825DC0055}"/>
              </a:ext>
            </a:extLst>
          </p:cNvPr>
          <p:cNvSpPr/>
          <p:nvPr/>
        </p:nvSpPr>
        <p:spPr>
          <a:xfrm>
            <a:off x="5674215" y="1098413"/>
            <a:ext cx="850478" cy="1116000"/>
          </a:xfrm>
          <a:prstGeom prst="rect">
            <a:avLst/>
          </a:prstGeom>
          <a:solidFill>
            <a:schemeClr val="accent5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32830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haking hands&#10;&#10;Description automatically generated with medium confidence">
            <a:extLst>
              <a:ext uri="{FF2B5EF4-FFF2-40B4-BE49-F238E27FC236}">
                <a16:creationId xmlns:a16="http://schemas.microsoft.com/office/drawing/2014/main" id="{D207A28C-E53C-4B4D-BB3E-515BDA829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43" b="6644"/>
          <a:stretch/>
        </p:blipFill>
        <p:spPr>
          <a:xfrm>
            <a:off x="0" y="0"/>
            <a:ext cx="9153000" cy="687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52038B-802D-FE4E-9F73-2655E9FA33EE}"/>
              </a:ext>
            </a:extLst>
          </p:cNvPr>
          <p:cNvSpPr/>
          <p:nvPr/>
        </p:nvSpPr>
        <p:spPr>
          <a:xfrm>
            <a:off x="0" y="0"/>
            <a:ext cx="9153000" cy="6876000"/>
          </a:xfrm>
          <a:prstGeom prst="rect">
            <a:avLst/>
          </a:prstGeom>
          <a:solidFill>
            <a:schemeClr val="accent5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691F54-18C4-9B4D-95ED-55F0B3B16424}"/>
              </a:ext>
            </a:extLst>
          </p:cNvPr>
          <p:cNvSpPr txBox="1"/>
          <p:nvPr/>
        </p:nvSpPr>
        <p:spPr>
          <a:xfrm>
            <a:off x="4140112" y="1931168"/>
            <a:ext cx="863776" cy="2063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0" b="1" dirty="0">
                <a:solidFill>
                  <a:schemeClr val="bg1">
                    <a:alpha val="41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C0E2795-7037-1B4F-88A1-71598F7E4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60659" y="3134604"/>
            <a:ext cx="4222681" cy="19992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784CDFB-FD42-1B47-A6D7-78CA0522DF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193" y="5133861"/>
            <a:ext cx="4223147" cy="374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spc="225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5940E7F-A3A9-3844-8649-4BDA09BD7A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60192" y="5508262"/>
            <a:ext cx="4223147" cy="374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spc="225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69394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B820F6-5339-AC4A-A0B5-85EF0113A78A}"/>
              </a:ext>
            </a:extLst>
          </p:cNvPr>
          <p:cNvSpPr/>
          <p:nvPr/>
        </p:nvSpPr>
        <p:spPr>
          <a:xfrm>
            <a:off x="0" y="253040"/>
            <a:ext cx="417786" cy="557048"/>
          </a:xfrm>
          <a:prstGeom prst="rect">
            <a:avLst/>
          </a:prstGeom>
          <a:solidFill>
            <a:srgbClr val="B20B2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8D2B88-CCC6-3F49-98E6-A272E22E45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905" y="308795"/>
            <a:ext cx="8477909" cy="456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spc="225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F72FEEF-B4E0-674A-A50A-72880F6C8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54" y="253040"/>
            <a:ext cx="417786" cy="557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5F806934-C460-1C47-AF5D-CC9E191BC0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DBD1CC-4D1F-F246-9007-89557C438DA5}"/>
              </a:ext>
            </a:extLst>
          </p:cNvPr>
          <p:cNvSpPr/>
          <p:nvPr userDrawn="1"/>
        </p:nvSpPr>
        <p:spPr>
          <a:xfrm>
            <a:off x="-768426" y="661362"/>
            <a:ext cx="470971" cy="6279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6090F-196C-1848-B864-6EE177562FAC}"/>
              </a:ext>
            </a:extLst>
          </p:cNvPr>
          <p:cNvSpPr/>
          <p:nvPr userDrawn="1"/>
        </p:nvSpPr>
        <p:spPr>
          <a:xfrm>
            <a:off x="-768427" y="1327045"/>
            <a:ext cx="470971" cy="6279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DBD21-4732-7744-AE27-37FB1FC2F85A}"/>
              </a:ext>
            </a:extLst>
          </p:cNvPr>
          <p:cNvSpPr/>
          <p:nvPr userDrawn="1"/>
        </p:nvSpPr>
        <p:spPr>
          <a:xfrm>
            <a:off x="-768427" y="1992728"/>
            <a:ext cx="470971" cy="6279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E276B0-E0BF-3F4E-8A7B-DB8489E9275E}"/>
              </a:ext>
            </a:extLst>
          </p:cNvPr>
          <p:cNvSpPr/>
          <p:nvPr userDrawn="1"/>
        </p:nvSpPr>
        <p:spPr>
          <a:xfrm>
            <a:off x="-768428" y="2658411"/>
            <a:ext cx="470971" cy="6279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B329B7-146A-6F46-8CC4-14D6D1233C95}"/>
              </a:ext>
            </a:extLst>
          </p:cNvPr>
          <p:cNvSpPr/>
          <p:nvPr userDrawn="1"/>
        </p:nvSpPr>
        <p:spPr>
          <a:xfrm>
            <a:off x="-768429" y="3324094"/>
            <a:ext cx="470971" cy="6279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0B9024-06FD-A342-9AB0-FA0AB1EAECAC}"/>
              </a:ext>
            </a:extLst>
          </p:cNvPr>
          <p:cNvSpPr/>
          <p:nvPr userDrawn="1"/>
        </p:nvSpPr>
        <p:spPr>
          <a:xfrm>
            <a:off x="-768430" y="3989777"/>
            <a:ext cx="470971" cy="6279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498AC0-D773-4A4A-B961-63D0D547E846}"/>
              </a:ext>
            </a:extLst>
          </p:cNvPr>
          <p:cNvSpPr/>
          <p:nvPr userDrawn="1"/>
        </p:nvSpPr>
        <p:spPr>
          <a:xfrm>
            <a:off x="-768430" y="4655460"/>
            <a:ext cx="470971" cy="6279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CCE386-B27F-9B47-925D-2A8C111A5733}"/>
              </a:ext>
            </a:extLst>
          </p:cNvPr>
          <p:cNvSpPr/>
          <p:nvPr userDrawn="1"/>
        </p:nvSpPr>
        <p:spPr>
          <a:xfrm>
            <a:off x="-768430" y="5321145"/>
            <a:ext cx="470971" cy="6279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5015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B820F6-5339-AC4A-A0B5-85EF0113A78A}"/>
              </a:ext>
            </a:extLst>
          </p:cNvPr>
          <p:cNvSpPr/>
          <p:nvPr/>
        </p:nvSpPr>
        <p:spPr>
          <a:xfrm>
            <a:off x="0" y="253040"/>
            <a:ext cx="417786" cy="557048"/>
          </a:xfrm>
          <a:prstGeom prst="rect">
            <a:avLst/>
          </a:prstGeom>
          <a:solidFill>
            <a:srgbClr val="B20B2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8D2B88-CCC6-3F49-98E6-A272E22E45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905" y="308795"/>
            <a:ext cx="8477909" cy="456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spc="225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F72FEEF-B4E0-674A-A50A-72880F6C8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54" y="253040"/>
            <a:ext cx="417786" cy="557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5F806934-C460-1C47-AF5D-CC9E191BC0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DBD1CC-4D1F-F246-9007-89557C438DA5}"/>
              </a:ext>
            </a:extLst>
          </p:cNvPr>
          <p:cNvSpPr/>
          <p:nvPr userDrawn="1"/>
        </p:nvSpPr>
        <p:spPr>
          <a:xfrm>
            <a:off x="-768426" y="661362"/>
            <a:ext cx="470971" cy="6279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6090F-196C-1848-B864-6EE177562FAC}"/>
              </a:ext>
            </a:extLst>
          </p:cNvPr>
          <p:cNvSpPr/>
          <p:nvPr userDrawn="1"/>
        </p:nvSpPr>
        <p:spPr>
          <a:xfrm>
            <a:off x="-768427" y="1327045"/>
            <a:ext cx="470971" cy="6279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DBD21-4732-7744-AE27-37FB1FC2F85A}"/>
              </a:ext>
            </a:extLst>
          </p:cNvPr>
          <p:cNvSpPr/>
          <p:nvPr userDrawn="1"/>
        </p:nvSpPr>
        <p:spPr>
          <a:xfrm>
            <a:off x="-768427" y="1992728"/>
            <a:ext cx="470971" cy="6279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E276B0-E0BF-3F4E-8A7B-DB8489E9275E}"/>
              </a:ext>
            </a:extLst>
          </p:cNvPr>
          <p:cNvSpPr/>
          <p:nvPr userDrawn="1"/>
        </p:nvSpPr>
        <p:spPr>
          <a:xfrm>
            <a:off x="-768428" y="2658411"/>
            <a:ext cx="470971" cy="6279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B329B7-146A-6F46-8CC4-14D6D1233C95}"/>
              </a:ext>
            </a:extLst>
          </p:cNvPr>
          <p:cNvSpPr/>
          <p:nvPr userDrawn="1"/>
        </p:nvSpPr>
        <p:spPr>
          <a:xfrm>
            <a:off x="-768429" y="3324094"/>
            <a:ext cx="470971" cy="6279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0B9024-06FD-A342-9AB0-FA0AB1EAECAC}"/>
              </a:ext>
            </a:extLst>
          </p:cNvPr>
          <p:cNvSpPr/>
          <p:nvPr userDrawn="1"/>
        </p:nvSpPr>
        <p:spPr>
          <a:xfrm>
            <a:off x="-768430" y="3989777"/>
            <a:ext cx="470971" cy="6279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498AC0-D773-4A4A-B961-63D0D547E846}"/>
              </a:ext>
            </a:extLst>
          </p:cNvPr>
          <p:cNvSpPr/>
          <p:nvPr userDrawn="1"/>
        </p:nvSpPr>
        <p:spPr>
          <a:xfrm>
            <a:off x="-768430" y="4655460"/>
            <a:ext cx="470971" cy="6279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CCE386-B27F-9B47-925D-2A8C111A5733}"/>
              </a:ext>
            </a:extLst>
          </p:cNvPr>
          <p:cNvSpPr/>
          <p:nvPr userDrawn="1"/>
        </p:nvSpPr>
        <p:spPr>
          <a:xfrm>
            <a:off x="-768430" y="5321145"/>
            <a:ext cx="470971" cy="6279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0092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3918803"/>
          </a:xfrm>
        </p:spPr>
        <p:txBody>
          <a:bodyPr/>
          <a:lstStyle>
            <a:lvl1pPr>
              <a:defRPr sz="28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8AC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27208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27208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190195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10" Type="http://schemas.openxmlformats.org/officeDocument/2006/relationships/image" Target="../media/image12.tiff"/><Relationship Id="rId4" Type="http://schemas.openxmlformats.org/officeDocument/2006/relationships/image" Target="../media/image6.tiff"/><Relationship Id="rId9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0694DF-5691-844B-A0F8-0BC84353013D}"/>
              </a:ext>
            </a:extLst>
          </p:cNvPr>
          <p:cNvSpPr/>
          <p:nvPr/>
        </p:nvSpPr>
        <p:spPr>
          <a:xfrm>
            <a:off x="296260" y="1901950"/>
            <a:ext cx="8093364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400" dirty="0"/>
              <a:t>How Does</a:t>
            </a:r>
          </a:p>
          <a:p>
            <a:endParaRPr lang="en-US" sz="2400" dirty="0"/>
          </a:p>
          <a:p>
            <a:pPr lvl="1"/>
            <a:r>
              <a:rPr lang="en-US" sz="2400" dirty="0"/>
              <a:t>THE HUMAN CAPITAL and HR STRATEGY support the Business Strategy?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		Dick Antoine</a:t>
            </a:r>
          </a:p>
          <a:p>
            <a:pPr lvl="1"/>
            <a:r>
              <a:rPr lang="en-US" sz="2400" dirty="0"/>
              <a:t>		      Bill Allen</a:t>
            </a:r>
          </a:p>
          <a:p>
            <a:pPr lvl="1"/>
            <a:r>
              <a:rPr lang="en-US" sz="2400" dirty="0"/>
              <a:t>		           </a:t>
            </a:r>
            <a:r>
              <a:rPr lang="en-US" sz="2400"/>
              <a:t>Mara Swan/Eva </a:t>
            </a:r>
            <a:r>
              <a:rPr lang="en-US" sz="2400" dirty="0"/>
              <a:t>Sage-Gavin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42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8373-5306-5F40-B671-CB11ACC6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731838"/>
            <a:ext cx="8229600" cy="91622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Business Strategy</a:t>
            </a:r>
            <a:r>
              <a:rPr lang="en-US" sz="2000" dirty="0">
                <a:solidFill>
                  <a:schemeClr val="tx1"/>
                </a:solidFill>
              </a:rPr>
              <a:t>              </a:t>
            </a:r>
            <a:r>
              <a:rPr lang="en-US" sz="2800" dirty="0">
                <a:solidFill>
                  <a:schemeClr val="tx1"/>
                </a:solidFill>
              </a:rPr>
              <a:t>Human Capital and HR Strategy  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9D7EF-7009-9948-8EB9-ED9A6E165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901950"/>
            <a:ext cx="8229600" cy="330798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 your breakout groups please discuss the following and be prepared to share with the group: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is the </a:t>
            </a:r>
            <a:r>
              <a:rPr lang="en-US" b="1" u="sng" dirty="0"/>
              <a:t>KEY</a:t>
            </a:r>
            <a:r>
              <a:rPr lang="en-US" b="1" dirty="0"/>
              <a:t> driver of your business strategy?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58DF4B7-036E-3849-A2D0-237199AD0429}"/>
              </a:ext>
            </a:extLst>
          </p:cNvPr>
          <p:cNvSpPr/>
          <p:nvPr/>
        </p:nvSpPr>
        <p:spPr>
          <a:xfrm>
            <a:off x="3197655" y="884542"/>
            <a:ext cx="458115" cy="30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0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2F16B80-6CA0-4218-AF31-FD53F59CE142}"/>
              </a:ext>
            </a:extLst>
          </p:cNvPr>
          <p:cNvSpPr txBox="1">
            <a:spLocks/>
          </p:cNvSpPr>
          <p:nvPr/>
        </p:nvSpPr>
        <p:spPr>
          <a:xfrm>
            <a:off x="5638899" y="5730361"/>
            <a:ext cx="3105254" cy="121500"/>
          </a:xfrm>
          <a:prstGeom prst="rect">
            <a:avLst/>
          </a:prstGeom>
        </p:spPr>
        <p:txBody>
          <a:bodyPr vert="horz" wrap="square" lIns="0" tIns="45708" rIns="0" bIns="4570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800" b="0" i="0" kern="1200">
                <a:solidFill>
                  <a:schemeClr val="tx1">
                    <a:alpha val="50000"/>
                  </a:schemeClr>
                </a:solidFill>
                <a:latin typeface="Graphik Regular" panose="020B0503030202060203" pitchFamily="34" charset="77"/>
                <a:ea typeface="Roboto Light" panose="02000000000000000000" pitchFamily="2" charset="0"/>
                <a:cs typeface="Gotham Medium" pitchFamily="2" charset="0"/>
              </a:defRPr>
            </a:lvl1pPr>
            <a:lvl2pPr marL="60944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188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82832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4377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047213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656656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266097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875541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 sz="600">
                <a:solidFill>
                  <a:schemeClr val="bg2"/>
                </a:solidFill>
              </a:rPr>
              <a:t>Copyright © 2021 Accenture. All rights reserved.</a:t>
            </a:r>
            <a:endParaRPr lang="en-AU" sz="600">
              <a:solidFill>
                <a:schemeClr val="bg2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419177-2D9A-48C2-8DB1-D46DDFB39B29}"/>
              </a:ext>
            </a:extLst>
          </p:cNvPr>
          <p:cNvGrpSpPr/>
          <p:nvPr/>
        </p:nvGrpSpPr>
        <p:grpSpPr>
          <a:xfrm>
            <a:off x="491835" y="2257950"/>
            <a:ext cx="8246677" cy="3376666"/>
            <a:chOff x="655779" y="1663110"/>
            <a:chExt cx="10995569" cy="4502221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6BE4CBF5-E0C2-4159-853C-686F7BAAFB0F}"/>
                </a:ext>
              </a:extLst>
            </p:cNvPr>
            <p:cNvSpPr>
              <a:spLocks/>
            </p:cNvSpPr>
            <p:nvPr/>
          </p:nvSpPr>
          <p:spPr>
            <a:xfrm>
              <a:off x="655780" y="1663110"/>
              <a:ext cx="2233346" cy="599339"/>
            </a:xfrm>
            <a:prstGeom prst="homePlate">
              <a:avLst>
                <a:gd name="adj" fmla="val 2886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>
                <a:defRPr/>
              </a:pPr>
              <a:endParaRPr lang="en-US" sz="1350">
                <a:solidFill>
                  <a:srgbClr val="FFFFFF"/>
                </a:solidFill>
                <a:latin typeface="Graphik" panose="020B050303020206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8996C9-972A-4E91-9189-1F0404C6EDBD}"/>
                </a:ext>
              </a:extLst>
            </p:cNvPr>
            <p:cNvSpPr txBox="1">
              <a:spLocks/>
            </p:cNvSpPr>
            <p:nvPr/>
          </p:nvSpPr>
          <p:spPr>
            <a:xfrm>
              <a:off x="1342304" y="1893358"/>
              <a:ext cx="1161220" cy="13884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defTabSz="685663">
                <a:lnSpc>
                  <a:spcPct val="80000"/>
                </a:lnSpc>
                <a:defRPr/>
              </a:pPr>
              <a:r>
                <a:rPr lang="en-US" sz="825" b="1">
                  <a:solidFill>
                    <a:srgbClr val="FFFFFF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Business strategy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4B1782-DCA6-495D-929C-FE75E896C6DF}"/>
                </a:ext>
              </a:extLst>
            </p:cNvPr>
            <p:cNvSpPr>
              <a:spLocks/>
            </p:cNvSpPr>
            <p:nvPr/>
          </p:nvSpPr>
          <p:spPr>
            <a:xfrm>
              <a:off x="3025671" y="1708923"/>
              <a:ext cx="2736831" cy="5078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663">
                <a:defRPr/>
              </a:pPr>
              <a:r>
                <a:rPr lang="en-US" sz="825" dirty="0">
                  <a:latin typeface="Graphik" panose="020B0503030202060203" pitchFamily="34" charset="0"/>
                  <a:cs typeface="Calibri" panose="020F0502020204030204" pitchFamily="34" charset="0"/>
                </a:rPr>
                <a:t>Understand Enterprise strategy and connection to Business / Function Strategies, external trends, competition</a:t>
              </a: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8D1118D7-A88F-4681-98BB-EFD59BFE8D3B}"/>
                </a:ext>
              </a:extLst>
            </p:cNvPr>
            <p:cNvSpPr>
              <a:spLocks/>
            </p:cNvSpPr>
            <p:nvPr/>
          </p:nvSpPr>
          <p:spPr>
            <a:xfrm>
              <a:off x="655780" y="2441022"/>
              <a:ext cx="2233346" cy="599339"/>
            </a:xfrm>
            <a:prstGeom prst="homePlate">
              <a:avLst>
                <a:gd name="adj" fmla="val 28868"/>
              </a:avLst>
            </a:prstGeom>
            <a:solidFill>
              <a:srgbClr val="006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>
                <a:defRPr/>
              </a:pPr>
              <a:endParaRPr lang="en-US" sz="1350">
                <a:solidFill>
                  <a:srgbClr val="FFFFFF"/>
                </a:solidFill>
                <a:latin typeface="Graphik" panose="020B050303020206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8E922E-B15C-471A-B857-C0EC5C62B55A}"/>
                </a:ext>
              </a:extLst>
            </p:cNvPr>
            <p:cNvSpPr txBox="1">
              <a:spLocks/>
            </p:cNvSpPr>
            <p:nvPr/>
          </p:nvSpPr>
          <p:spPr>
            <a:xfrm>
              <a:off x="1342304" y="2603561"/>
              <a:ext cx="1161220" cy="27426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defTabSz="685663">
                <a:lnSpc>
                  <a:spcPct val="80000"/>
                </a:lnSpc>
                <a:defRPr/>
              </a:pPr>
              <a:r>
                <a:rPr lang="en-US" sz="825" b="1">
                  <a:solidFill>
                    <a:srgbClr val="FFFFFF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Enterprise people capabilities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A93626-33CB-45E3-9CEA-AD0250A9EA3E}"/>
                </a:ext>
              </a:extLst>
            </p:cNvPr>
            <p:cNvSpPr>
              <a:spLocks/>
            </p:cNvSpPr>
            <p:nvPr/>
          </p:nvSpPr>
          <p:spPr>
            <a:xfrm>
              <a:off x="3025671" y="2571493"/>
              <a:ext cx="2736831" cy="33855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663">
                <a:defRPr/>
              </a:pPr>
              <a:r>
                <a:rPr lang="en-US" sz="825">
                  <a:latin typeface="Graphik" panose="020B0503030202060203" pitchFamily="34" charset="0"/>
                  <a:cs typeface="Calibri" panose="020F0502020204030204" pitchFamily="34" charset="0"/>
                </a:rPr>
                <a:t>Identify future skills the workforce needs to be able to win in any environment </a:t>
              </a:r>
            </a:p>
          </p:txBody>
        </p: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73D4BE20-3CFF-4A7A-B01C-3995A035792C}"/>
                </a:ext>
              </a:extLst>
            </p:cNvPr>
            <p:cNvSpPr>
              <a:spLocks/>
            </p:cNvSpPr>
            <p:nvPr/>
          </p:nvSpPr>
          <p:spPr>
            <a:xfrm>
              <a:off x="655780" y="3218934"/>
              <a:ext cx="2233346" cy="599339"/>
            </a:xfrm>
            <a:prstGeom prst="homePlate">
              <a:avLst>
                <a:gd name="adj" fmla="val 28868"/>
              </a:avLst>
            </a:prstGeom>
            <a:solidFill>
              <a:srgbClr val="BA0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>
                <a:defRPr/>
              </a:pPr>
              <a:endParaRPr lang="en-US" sz="1350">
                <a:solidFill>
                  <a:srgbClr val="FFFFFF"/>
                </a:solidFill>
                <a:latin typeface="Graphik" panose="020B050303020206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A7BABB-5009-4741-AC74-66A8EDD20411}"/>
                </a:ext>
              </a:extLst>
            </p:cNvPr>
            <p:cNvSpPr txBox="1">
              <a:spLocks/>
            </p:cNvSpPr>
            <p:nvPr/>
          </p:nvSpPr>
          <p:spPr>
            <a:xfrm>
              <a:off x="1342304" y="3449182"/>
              <a:ext cx="1161220" cy="13884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defTabSz="685663">
                <a:lnSpc>
                  <a:spcPct val="80000"/>
                </a:lnSpc>
                <a:defRPr/>
              </a:pPr>
              <a:r>
                <a:rPr lang="en-US" sz="825" b="1">
                  <a:solidFill>
                    <a:srgbClr val="FFFFFF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Gaps &amp; implications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E376EC-15BA-4F54-801F-F318ABD94BDC}"/>
                </a:ext>
              </a:extLst>
            </p:cNvPr>
            <p:cNvSpPr>
              <a:spLocks/>
            </p:cNvSpPr>
            <p:nvPr/>
          </p:nvSpPr>
          <p:spPr>
            <a:xfrm>
              <a:off x="3025671" y="3180129"/>
              <a:ext cx="2736831" cy="5078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663">
                <a:defRPr/>
              </a:pPr>
              <a:r>
                <a:rPr lang="en-US" sz="825">
                  <a:latin typeface="Graphik" panose="020B0503030202060203" pitchFamily="34" charset="0"/>
                  <a:cs typeface="Calibri" panose="020F0502020204030204" pitchFamily="34" charset="0"/>
                </a:rPr>
                <a:t>Understand the gaps between where the organization is today and where it needs to go, through external and internal lenses</a:t>
              </a: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B9853907-92B8-455A-A1C8-461A3CF0C8C9}"/>
                </a:ext>
              </a:extLst>
            </p:cNvPr>
            <p:cNvSpPr>
              <a:spLocks/>
            </p:cNvSpPr>
            <p:nvPr/>
          </p:nvSpPr>
          <p:spPr>
            <a:xfrm>
              <a:off x="655780" y="4010168"/>
              <a:ext cx="2233346" cy="599339"/>
            </a:xfrm>
            <a:prstGeom prst="homePlate">
              <a:avLst>
                <a:gd name="adj" fmla="val 28868"/>
              </a:avLst>
            </a:prstGeom>
            <a:solidFill>
              <a:srgbClr val="007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>
                <a:defRPr/>
              </a:pPr>
              <a:endParaRPr lang="en-US" sz="1350">
                <a:solidFill>
                  <a:srgbClr val="FFFFFF"/>
                </a:solidFill>
                <a:latin typeface="Graphik" panose="020B050303020206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F9C7E4-D5FB-4414-8CD9-DC5087BEBCE7}"/>
                </a:ext>
              </a:extLst>
            </p:cNvPr>
            <p:cNvSpPr txBox="1">
              <a:spLocks/>
            </p:cNvSpPr>
            <p:nvPr/>
          </p:nvSpPr>
          <p:spPr>
            <a:xfrm>
              <a:off x="1342304" y="4172708"/>
              <a:ext cx="1161220" cy="27426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defTabSz="685663">
                <a:lnSpc>
                  <a:spcPct val="80000"/>
                </a:lnSpc>
                <a:defRPr/>
              </a:pPr>
              <a:r>
                <a:rPr lang="en-US" sz="825" b="1" dirty="0">
                  <a:solidFill>
                    <a:schemeClr val="bg1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Design People Strategy &amp; HR  Plan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C2A0AA-1550-4A2B-8A92-57D5CFF5279E}"/>
                </a:ext>
              </a:extLst>
            </p:cNvPr>
            <p:cNvSpPr/>
            <p:nvPr/>
          </p:nvSpPr>
          <p:spPr>
            <a:xfrm>
              <a:off x="3025671" y="4068224"/>
              <a:ext cx="2736831" cy="33855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663">
                <a:defRPr/>
              </a:pPr>
              <a:r>
                <a:rPr lang="en-US" sz="825" dirty="0">
                  <a:latin typeface="Graphik" panose="020B0503030202060203" pitchFamily="34" charset="0"/>
                  <a:cs typeface="Calibri" panose="020F0502020204030204" pitchFamily="34" charset="0"/>
                </a:rPr>
                <a:t>Translate the org ambition into People Strategy and HR Plan with deliverables</a:t>
              </a:r>
            </a:p>
          </p:txBody>
        </p:sp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EC4819CE-176A-400C-AC31-EC205E7ED7FD}"/>
                </a:ext>
              </a:extLst>
            </p:cNvPr>
            <p:cNvSpPr>
              <a:spLocks/>
            </p:cNvSpPr>
            <p:nvPr/>
          </p:nvSpPr>
          <p:spPr>
            <a:xfrm>
              <a:off x="655780" y="4788080"/>
              <a:ext cx="2233346" cy="599339"/>
            </a:xfrm>
            <a:prstGeom prst="homePlate">
              <a:avLst>
                <a:gd name="adj" fmla="val 28868"/>
              </a:avLst>
            </a:prstGeom>
            <a:solidFill>
              <a:srgbClr val="00B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>
                <a:defRPr/>
              </a:pPr>
              <a:endParaRPr lang="en-US" sz="1350">
                <a:solidFill>
                  <a:srgbClr val="FFFFFF"/>
                </a:solidFill>
                <a:latin typeface="Graphik" panose="020B050303020206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AB8EED-88AC-4323-A466-2AF201F4C46D}"/>
                </a:ext>
              </a:extLst>
            </p:cNvPr>
            <p:cNvSpPr txBox="1">
              <a:spLocks/>
            </p:cNvSpPr>
            <p:nvPr/>
          </p:nvSpPr>
          <p:spPr>
            <a:xfrm>
              <a:off x="1342304" y="5018330"/>
              <a:ext cx="1161220" cy="13884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defTabSz="685663">
                <a:lnSpc>
                  <a:spcPct val="80000"/>
                </a:lnSpc>
                <a:defRPr/>
              </a:pPr>
              <a:r>
                <a:rPr lang="en-US" sz="825" b="1">
                  <a:solidFill>
                    <a:schemeClr val="bg1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Implementation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7C22F7-BF66-48E2-AB4B-383A3CC27B74}"/>
                </a:ext>
              </a:extLst>
            </p:cNvPr>
            <p:cNvSpPr/>
            <p:nvPr/>
          </p:nvSpPr>
          <p:spPr>
            <a:xfrm>
              <a:off x="3025671" y="4918512"/>
              <a:ext cx="2736831" cy="33855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663">
                <a:defRPr/>
              </a:pPr>
              <a:r>
                <a:rPr lang="en-US" sz="825" dirty="0">
                  <a:latin typeface="Graphik" panose="020B0503030202060203" pitchFamily="34" charset="0"/>
                  <a:cs typeface="Calibri" panose="020F0502020204030204" pitchFamily="34" charset="0"/>
                </a:rPr>
                <a:t>Execute strategy across various phases, utilize test and learn method</a:t>
              </a:r>
              <a:endParaRPr lang="en-US" sz="825" dirty="0">
                <a:highlight>
                  <a:srgbClr val="FFFF00"/>
                </a:highlight>
                <a:latin typeface="Graphik" panose="020B050303020206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788F5149-4722-4742-9708-AF3882B56819}"/>
                </a:ext>
              </a:extLst>
            </p:cNvPr>
            <p:cNvSpPr>
              <a:spLocks/>
            </p:cNvSpPr>
            <p:nvPr/>
          </p:nvSpPr>
          <p:spPr>
            <a:xfrm>
              <a:off x="655780" y="5565992"/>
              <a:ext cx="2233346" cy="599339"/>
            </a:xfrm>
            <a:prstGeom prst="homePlate">
              <a:avLst>
                <a:gd name="adj" fmla="val 28868"/>
              </a:avLst>
            </a:prstGeom>
            <a:solidFill>
              <a:srgbClr val="FFAB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>
                <a:defRPr/>
              </a:pPr>
              <a:endParaRPr lang="en-US" sz="1350">
                <a:solidFill>
                  <a:srgbClr val="FFFFFF"/>
                </a:solidFill>
                <a:latin typeface="Graphik" panose="020B0503030202060203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A287BB-6C85-4C4B-9226-905C28EB2956}"/>
                </a:ext>
              </a:extLst>
            </p:cNvPr>
            <p:cNvSpPr txBox="1">
              <a:spLocks/>
            </p:cNvSpPr>
            <p:nvPr/>
          </p:nvSpPr>
          <p:spPr>
            <a:xfrm>
              <a:off x="1342304" y="5728531"/>
              <a:ext cx="1161220" cy="27426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defTabSz="685663">
                <a:lnSpc>
                  <a:spcPct val="80000"/>
                </a:lnSpc>
                <a:defRPr/>
              </a:pPr>
              <a:r>
                <a:rPr lang="en-US" sz="825" b="1">
                  <a:solidFill>
                    <a:schemeClr val="bg1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Governance &amp; monitoring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6392B4E-D158-4399-BC61-2CA9DDCAEEFE}"/>
                </a:ext>
              </a:extLst>
            </p:cNvPr>
            <p:cNvSpPr/>
            <p:nvPr/>
          </p:nvSpPr>
          <p:spPr>
            <a:xfrm>
              <a:off x="3025670" y="5696424"/>
              <a:ext cx="2736831" cy="33855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663">
                <a:defRPr/>
              </a:pPr>
              <a:r>
                <a:rPr lang="en-US" sz="825">
                  <a:latin typeface="Graphik" panose="020B0503030202060203" pitchFamily="34" charset="0"/>
                  <a:cs typeface="Calibri" panose="020F0502020204030204" pitchFamily="34" charset="0"/>
                </a:rPr>
                <a:t>Establish regular measurement to ensure progress and adapt strategy as needed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CA07C63-18A1-4F77-978A-E7020B7DC001}"/>
                </a:ext>
              </a:extLst>
            </p:cNvPr>
            <p:cNvSpPr>
              <a:spLocks/>
            </p:cNvSpPr>
            <p:nvPr/>
          </p:nvSpPr>
          <p:spPr>
            <a:xfrm>
              <a:off x="6776274" y="1742385"/>
              <a:ext cx="668691" cy="668691"/>
            </a:xfrm>
            <a:prstGeom prst="ellipse">
              <a:avLst/>
            </a:prstGeom>
            <a:solidFill>
              <a:srgbClr val="F2F2F2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>
                <a:defRPr/>
              </a:pPr>
              <a:endParaRPr lang="en-US" sz="1350">
                <a:solidFill>
                  <a:srgbClr val="FFFFFF"/>
                </a:solidFill>
                <a:latin typeface="Graphik" panose="020B050303020206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0F21EB-4FE6-48A4-B184-144C3AE66341}"/>
                </a:ext>
              </a:extLst>
            </p:cNvPr>
            <p:cNvSpPr txBox="1">
              <a:spLocks/>
            </p:cNvSpPr>
            <p:nvPr/>
          </p:nvSpPr>
          <p:spPr>
            <a:xfrm>
              <a:off x="6967252" y="1922845"/>
              <a:ext cx="235108" cy="30777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685663">
                <a:defRPr/>
              </a:pPr>
              <a:r>
                <a:rPr lang="en-US" sz="1500" b="1" spc="-75">
                  <a:solidFill>
                    <a:srgbClr val="002060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01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AE2CB0-DA89-422B-B205-0F68A5DFB7F1}"/>
                </a:ext>
              </a:extLst>
            </p:cNvPr>
            <p:cNvSpPr txBox="1"/>
            <p:nvPr/>
          </p:nvSpPr>
          <p:spPr>
            <a:xfrm>
              <a:off x="6532423" y="2475379"/>
              <a:ext cx="1221107" cy="2492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685663">
                <a:lnSpc>
                  <a:spcPct val="80000"/>
                </a:lnSpc>
                <a:defRPr/>
              </a:pPr>
              <a:r>
                <a:rPr lang="en-US" sz="750" b="1">
                  <a:solidFill>
                    <a:srgbClr val="002060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Business </a:t>
              </a:r>
              <a:br>
                <a:rPr lang="en-US" sz="750" b="1">
                  <a:solidFill>
                    <a:srgbClr val="002060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</a:br>
              <a:r>
                <a:rPr lang="en-US" sz="750" b="1">
                  <a:solidFill>
                    <a:srgbClr val="002060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strategy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BD84DCE-C392-49CD-B53B-8A55366D2C21}"/>
                </a:ext>
              </a:extLst>
            </p:cNvPr>
            <p:cNvSpPr>
              <a:spLocks/>
            </p:cNvSpPr>
            <p:nvPr/>
          </p:nvSpPr>
          <p:spPr>
            <a:xfrm>
              <a:off x="10712804" y="3035320"/>
              <a:ext cx="668691" cy="668691"/>
            </a:xfrm>
            <a:prstGeom prst="ellipse">
              <a:avLst/>
            </a:prstGeom>
            <a:noFill/>
            <a:ln w="38100">
              <a:solidFill>
                <a:srgbClr val="BA0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>
                <a:defRPr/>
              </a:pPr>
              <a:endParaRPr lang="en-US" sz="1350">
                <a:solidFill>
                  <a:srgbClr val="FFFFFF"/>
                </a:solidFill>
                <a:latin typeface="Graphik" panose="020B0503030202060203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A1ACD6-D4AA-4708-8BDF-66C25D0536FA}"/>
                </a:ext>
              </a:extLst>
            </p:cNvPr>
            <p:cNvSpPr txBox="1">
              <a:spLocks/>
            </p:cNvSpPr>
            <p:nvPr/>
          </p:nvSpPr>
          <p:spPr>
            <a:xfrm>
              <a:off x="10929597" y="3215779"/>
              <a:ext cx="235108" cy="30777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685663">
                <a:defRPr/>
              </a:pPr>
              <a:r>
                <a:rPr lang="en-US" sz="1500" b="1" spc="-75">
                  <a:solidFill>
                    <a:srgbClr val="BA0B2F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03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8D58CA-F0FF-4306-84E0-8D91EEB49842}"/>
                </a:ext>
              </a:extLst>
            </p:cNvPr>
            <p:cNvSpPr txBox="1"/>
            <p:nvPr/>
          </p:nvSpPr>
          <p:spPr>
            <a:xfrm>
              <a:off x="8800397" y="2467565"/>
              <a:ext cx="1143587" cy="2492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685663">
                <a:lnSpc>
                  <a:spcPct val="80000"/>
                </a:lnSpc>
                <a:defRPr/>
              </a:pPr>
              <a:r>
                <a:rPr lang="en-US" sz="750" b="1">
                  <a:solidFill>
                    <a:srgbClr val="0066B2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Enterprise people capabilities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DB7D106-8B5F-41B1-B0F1-F1E27FEA4EC0}"/>
                </a:ext>
              </a:extLst>
            </p:cNvPr>
            <p:cNvSpPr>
              <a:spLocks/>
            </p:cNvSpPr>
            <p:nvPr/>
          </p:nvSpPr>
          <p:spPr>
            <a:xfrm>
              <a:off x="10127456" y="4865210"/>
              <a:ext cx="668691" cy="668691"/>
            </a:xfrm>
            <a:prstGeom prst="ellipse">
              <a:avLst/>
            </a:prstGeom>
            <a:noFill/>
            <a:ln w="38100">
              <a:solidFill>
                <a:srgbClr val="0070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>
                <a:defRPr/>
              </a:pPr>
              <a:endParaRPr lang="en-US" sz="1350">
                <a:solidFill>
                  <a:srgbClr val="FFFFFF"/>
                </a:solidFill>
                <a:latin typeface="Graphik" panose="020B05030302020602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22982AC-88FE-4481-BA7F-93FB758E8CE0}"/>
                </a:ext>
              </a:extLst>
            </p:cNvPr>
            <p:cNvSpPr txBox="1">
              <a:spLocks/>
            </p:cNvSpPr>
            <p:nvPr/>
          </p:nvSpPr>
          <p:spPr>
            <a:xfrm>
              <a:off x="10344249" y="5045668"/>
              <a:ext cx="235108" cy="30777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685663">
                <a:defRPr/>
              </a:pPr>
              <a:r>
                <a:rPr lang="en-US" sz="1500" b="1" spc="-75">
                  <a:solidFill>
                    <a:srgbClr val="00708C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04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CF4F40-0F3C-4728-8F85-89F76BF60465}"/>
                </a:ext>
              </a:extLst>
            </p:cNvPr>
            <p:cNvSpPr txBox="1"/>
            <p:nvPr/>
          </p:nvSpPr>
          <p:spPr>
            <a:xfrm>
              <a:off x="9935967" y="5645746"/>
              <a:ext cx="1277859" cy="2492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685663">
                <a:lnSpc>
                  <a:spcPct val="80000"/>
                </a:lnSpc>
                <a:defRPr/>
              </a:pPr>
              <a:r>
                <a:rPr lang="en-US" sz="750" b="1" dirty="0">
                  <a:solidFill>
                    <a:srgbClr val="00708C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Design  People Strategy </a:t>
              </a:r>
            </a:p>
            <a:p>
              <a:pPr algn="ctr" defTabSz="685663">
                <a:lnSpc>
                  <a:spcPct val="80000"/>
                </a:lnSpc>
                <a:defRPr/>
              </a:pPr>
              <a:r>
                <a:rPr lang="en-US" sz="750" b="1" dirty="0">
                  <a:solidFill>
                    <a:srgbClr val="00708C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and HR Plan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E42C1D-8EA8-404D-92C1-DCBD636A60D1}"/>
                </a:ext>
              </a:extLst>
            </p:cNvPr>
            <p:cNvSpPr txBox="1">
              <a:spLocks/>
            </p:cNvSpPr>
            <p:nvPr/>
          </p:nvSpPr>
          <p:spPr>
            <a:xfrm>
              <a:off x="8211405" y="5076875"/>
              <a:ext cx="235108" cy="30777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685663">
                <a:defRPr/>
              </a:pPr>
              <a:r>
                <a:rPr lang="en-US" sz="1500" b="1" spc="-75">
                  <a:solidFill>
                    <a:srgbClr val="00B2BD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05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9E6AEED-B396-4B65-A788-C25EF5DDCE5F}"/>
                </a:ext>
              </a:extLst>
            </p:cNvPr>
            <p:cNvSpPr>
              <a:spLocks/>
            </p:cNvSpPr>
            <p:nvPr/>
          </p:nvSpPr>
          <p:spPr>
            <a:xfrm>
              <a:off x="7994612" y="4896417"/>
              <a:ext cx="668691" cy="668691"/>
            </a:xfrm>
            <a:prstGeom prst="ellipse">
              <a:avLst/>
            </a:prstGeom>
            <a:noFill/>
            <a:ln w="38100">
              <a:solidFill>
                <a:srgbClr val="00B2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>
                <a:defRPr/>
              </a:pPr>
              <a:endParaRPr lang="en-US" sz="1350">
                <a:solidFill>
                  <a:srgbClr val="FFFFFF"/>
                </a:solidFill>
                <a:latin typeface="Graphik" panose="020B0503030202060203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9E5C517-DD4B-4239-B524-4649DBAC84CB}"/>
                </a:ext>
              </a:extLst>
            </p:cNvPr>
            <p:cNvSpPr txBox="1"/>
            <p:nvPr/>
          </p:nvSpPr>
          <p:spPr>
            <a:xfrm>
              <a:off x="7688303" y="5707772"/>
              <a:ext cx="1281311" cy="1261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685663">
                <a:lnSpc>
                  <a:spcPct val="80000"/>
                </a:lnSpc>
                <a:defRPr/>
              </a:pPr>
              <a:r>
                <a:rPr lang="en-US" sz="750" b="1">
                  <a:solidFill>
                    <a:srgbClr val="00B2BD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Implementation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DC2F057-0235-492B-85F0-AE7A2D726C43}"/>
                </a:ext>
              </a:extLst>
            </p:cNvPr>
            <p:cNvSpPr>
              <a:spLocks/>
            </p:cNvSpPr>
            <p:nvPr/>
          </p:nvSpPr>
          <p:spPr>
            <a:xfrm>
              <a:off x="9011152" y="1742385"/>
              <a:ext cx="668691" cy="668691"/>
            </a:xfrm>
            <a:prstGeom prst="ellipse">
              <a:avLst/>
            </a:prstGeom>
            <a:noFill/>
            <a:ln w="38100">
              <a:solidFill>
                <a:srgbClr val="0066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>
                <a:defRPr/>
              </a:pPr>
              <a:endParaRPr lang="en-US" sz="1350">
                <a:solidFill>
                  <a:srgbClr val="FFFFFF"/>
                </a:solidFill>
                <a:latin typeface="Graphik" panose="020B0503030202060203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89726F0-DC1F-4F74-B654-2637E39660BF}"/>
                </a:ext>
              </a:extLst>
            </p:cNvPr>
            <p:cNvSpPr txBox="1">
              <a:spLocks/>
            </p:cNvSpPr>
            <p:nvPr/>
          </p:nvSpPr>
          <p:spPr>
            <a:xfrm>
              <a:off x="9227945" y="1922845"/>
              <a:ext cx="235108" cy="30777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685663">
                <a:defRPr/>
              </a:pPr>
              <a:r>
                <a:rPr lang="en-US" sz="1500" b="1" spc="-75">
                  <a:solidFill>
                    <a:srgbClr val="0066B2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02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412A0C9-E494-4326-A432-A4EBF669262E}"/>
                </a:ext>
              </a:extLst>
            </p:cNvPr>
            <p:cNvSpPr txBox="1"/>
            <p:nvPr/>
          </p:nvSpPr>
          <p:spPr>
            <a:xfrm>
              <a:off x="7050824" y="3792803"/>
              <a:ext cx="1265893" cy="249299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685663">
                <a:lnSpc>
                  <a:spcPct val="80000"/>
                </a:lnSpc>
                <a:defRPr/>
              </a:pPr>
              <a:r>
                <a:rPr lang="en-US" sz="750" b="1">
                  <a:solidFill>
                    <a:srgbClr val="FFAB12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Governance &amp; monitoring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9D7B927-C79B-4A43-BFF0-4A51A468B0A1}"/>
                </a:ext>
              </a:extLst>
            </p:cNvPr>
            <p:cNvSpPr>
              <a:spLocks/>
            </p:cNvSpPr>
            <p:nvPr/>
          </p:nvSpPr>
          <p:spPr>
            <a:xfrm>
              <a:off x="7349424" y="3027390"/>
              <a:ext cx="668691" cy="668690"/>
            </a:xfrm>
            <a:prstGeom prst="ellipse">
              <a:avLst/>
            </a:prstGeom>
            <a:solidFill>
              <a:srgbClr val="F2F2F2"/>
            </a:solidFill>
            <a:ln w="38100">
              <a:solidFill>
                <a:srgbClr val="FFAB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63">
                <a:defRPr/>
              </a:pPr>
              <a:endParaRPr lang="en-US" sz="1350">
                <a:solidFill>
                  <a:srgbClr val="FFFFFF"/>
                </a:solidFill>
                <a:latin typeface="Graphik" panose="020B0503030202060203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4E3DAE-0E8C-4AD9-8846-65657EF085E7}"/>
                </a:ext>
              </a:extLst>
            </p:cNvPr>
            <p:cNvSpPr txBox="1">
              <a:spLocks/>
            </p:cNvSpPr>
            <p:nvPr/>
          </p:nvSpPr>
          <p:spPr>
            <a:xfrm>
              <a:off x="7566217" y="3207847"/>
              <a:ext cx="235108" cy="30777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685663">
                <a:defRPr/>
              </a:pPr>
              <a:r>
                <a:rPr lang="en-US" sz="1500" b="1" spc="-75">
                  <a:solidFill>
                    <a:srgbClr val="FFAB12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06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99D92F4-BF79-48EE-AFFE-CFDA1D98CAF5}"/>
                </a:ext>
              </a:extLst>
            </p:cNvPr>
            <p:cNvSpPr txBox="1"/>
            <p:nvPr/>
          </p:nvSpPr>
          <p:spPr>
            <a:xfrm>
              <a:off x="10507761" y="3854361"/>
              <a:ext cx="1143587" cy="126188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685663">
                <a:lnSpc>
                  <a:spcPct val="80000"/>
                </a:lnSpc>
                <a:defRPr/>
              </a:pPr>
              <a:r>
                <a:rPr lang="en-US" sz="750" b="1">
                  <a:solidFill>
                    <a:srgbClr val="BA0B2F"/>
                  </a:solidFill>
                  <a:latin typeface="Graphik" panose="020B0503030202060203" pitchFamily="34" charset="0"/>
                  <a:cs typeface="Futura" panose="020B0602020204020303" pitchFamily="34" charset="-79"/>
                </a:rPr>
                <a:t>Gaps &amp; implications</a:t>
              </a:r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C069243A-2266-49BC-AE85-1C759D2E4176}"/>
                </a:ext>
              </a:extLst>
            </p:cNvPr>
            <p:cNvSpPr>
              <a:spLocks/>
            </p:cNvSpPr>
            <p:nvPr/>
          </p:nvSpPr>
          <p:spPr>
            <a:xfrm>
              <a:off x="7450839" y="1977683"/>
              <a:ext cx="1530590" cy="198096"/>
            </a:xfrm>
            <a:prstGeom prst="rightArrow">
              <a:avLst/>
            </a:prstGeom>
            <a:solidFill>
              <a:srgbClr val="0B2D7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3987" tIns="53987" rIns="53987" bIns="53987" rtlCol="0" anchor="ctr"/>
            <a:lstStyle/>
            <a:p>
              <a:pPr algn="ctr"/>
              <a:endParaRPr lang="en-US" sz="9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9DBD0F9-F92D-47B3-8D04-F58545564008}"/>
                </a:ext>
              </a:extLst>
            </p:cNvPr>
            <p:cNvSpPr>
              <a:spLocks/>
            </p:cNvSpPr>
            <p:nvPr/>
          </p:nvSpPr>
          <p:spPr>
            <a:xfrm>
              <a:off x="710928" y="1720678"/>
              <a:ext cx="484202" cy="484202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663">
                <a:defRPr/>
              </a:pPr>
              <a:r>
                <a:rPr lang="en-US" sz="1350" b="1">
                  <a:solidFill>
                    <a:schemeClr val="bg1"/>
                  </a:solidFill>
                  <a:latin typeface="Graphik" panose="020B0503030202060203" pitchFamily="34" charset="0"/>
                </a:rPr>
                <a:t>01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ABDB108-AD25-4AAC-A0BF-198523067D2C}"/>
                </a:ext>
              </a:extLst>
            </p:cNvPr>
            <p:cNvSpPr>
              <a:spLocks/>
            </p:cNvSpPr>
            <p:nvPr/>
          </p:nvSpPr>
          <p:spPr>
            <a:xfrm>
              <a:off x="718786" y="2498590"/>
              <a:ext cx="484202" cy="484202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663">
                <a:defRPr/>
              </a:pPr>
              <a:r>
                <a:rPr lang="en-US" sz="1350" b="1">
                  <a:solidFill>
                    <a:schemeClr val="bg1"/>
                  </a:solidFill>
                  <a:latin typeface="Graphik" panose="020B0503030202060203" pitchFamily="34" charset="0"/>
                </a:rPr>
                <a:t>02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3F88060-B4D1-467D-B9F0-3DFDA1852776}"/>
                </a:ext>
              </a:extLst>
            </p:cNvPr>
            <p:cNvSpPr>
              <a:spLocks/>
            </p:cNvSpPr>
            <p:nvPr/>
          </p:nvSpPr>
          <p:spPr>
            <a:xfrm>
              <a:off x="710928" y="3276502"/>
              <a:ext cx="484202" cy="484202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663">
                <a:defRPr/>
              </a:pPr>
              <a:r>
                <a:rPr lang="en-US" sz="1350" b="1">
                  <a:solidFill>
                    <a:srgbClr val="FFFFFF"/>
                  </a:solidFill>
                  <a:latin typeface="Graphik" panose="020B0503030202060203" pitchFamily="34" charset="0"/>
                </a:rPr>
                <a:t>03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BA11596-F0D3-4199-8E83-CEE03B1921F3}"/>
                </a:ext>
              </a:extLst>
            </p:cNvPr>
            <p:cNvSpPr>
              <a:spLocks/>
            </p:cNvSpPr>
            <p:nvPr/>
          </p:nvSpPr>
          <p:spPr>
            <a:xfrm>
              <a:off x="707286" y="4068224"/>
              <a:ext cx="484202" cy="484202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663">
                <a:defRPr/>
              </a:pPr>
              <a:r>
                <a:rPr lang="en-US" sz="1350" b="1">
                  <a:solidFill>
                    <a:srgbClr val="FFFFFF"/>
                  </a:solidFill>
                  <a:latin typeface="Graphik" panose="020B0503030202060203" pitchFamily="34" charset="0"/>
                </a:rPr>
                <a:t>04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AE05CA0-CD31-4F41-A727-335D2BA3A143}"/>
                </a:ext>
              </a:extLst>
            </p:cNvPr>
            <p:cNvSpPr>
              <a:spLocks/>
            </p:cNvSpPr>
            <p:nvPr/>
          </p:nvSpPr>
          <p:spPr>
            <a:xfrm>
              <a:off x="713176" y="4844832"/>
              <a:ext cx="484202" cy="484202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663">
                <a:defRPr/>
              </a:pPr>
              <a:r>
                <a:rPr lang="en-US" sz="1350" b="1">
                  <a:solidFill>
                    <a:srgbClr val="FFFFFF"/>
                  </a:solidFill>
                  <a:latin typeface="Graphik" panose="020B0503030202060203" pitchFamily="34" charset="0"/>
                </a:rPr>
                <a:t>05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1D9BAE5-EFB5-4FF3-8721-06AE6B1DF340}"/>
                </a:ext>
              </a:extLst>
            </p:cNvPr>
            <p:cNvSpPr>
              <a:spLocks/>
            </p:cNvSpPr>
            <p:nvPr/>
          </p:nvSpPr>
          <p:spPr>
            <a:xfrm>
              <a:off x="710928" y="5623561"/>
              <a:ext cx="484202" cy="484202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663">
                <a:defRPr/>
              </a:pPr>
              <a:r>
                <a:rPr lang="en-US" sz="1350" b="1">
                  <a:solidFill>
                    <a:srgbClr val="FFFFFF"/>
                  </a:solidFill>
                  <a:latin typeface="Graphik" panose="020B0503030202060203" pitchFamily="34" charset="0"/>
                </a:rPr>
                <a:t>06</a:t>
              </a:r>
            </a:p>
          </p:txBody>
        </p: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29B4AA7A-9938-40EF-AFC0-C82A00AA9E3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55779" y="2740691"/>
              <a:ext cx="12697" cy="3124971"/>
            </a:xfrm>
            <a:prstGeom prst="bentConnector3">
              <a:avLst>
                <a:gd name="adj1" fmla="val 1800000"/>
              </a:avLst>
            </a:prstGeom>
            <a:ln w="635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CE888C0C-5931-4C0E-8D07-D3307609E742}"/>
                </a:ext>
              </a:extLst>
            </p:cNvPr>
            <p:cNvSpPr/>
            <p:nvPr/>
          </p:nvSpPr>
          <p:spPr>
            <a:xfrm>
              <a:off x="7569288" y="2046613"/>
              <a:ext cx="3633211" cy="3633211"/>
            </a:xfrm>
            <a:prstGeom prst="arc">
              <a:avLst>
                <a:gd name="adj1" fmla="val 16867002"/>
                <a:gd name="adj2" fmla="val 19770042"/>
              </a:avLst>
            </a:prstGeom>
            <a:ln w="6350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3AE10975-BF03-421F-814F-9BDCC5C4D098}"/>
                </a:ext>
              </a:extLst>
            </p:cNvPr>
            <p:cNvSpPr/>
            <p:nvPr/>
          </p:nvSpPr>
          <p:spPr>
            <a:xfrm>
              <a:off x="7569288" y="2046613"/>
              <a:ext cx="3633211" cy="3633211"/>
            </a:xfrm>
            <a:prstGeom prst="arc">
              <a:avLst>
                <a:gd name="adj1" fmla="val 459777"/>
                <a:gd name="adj2" fmla="val 2145957"/>
              </a:avLst>
            </a:prstGeom>
            <a:ln w="6350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F7517ECD-45F9-446A-AD72-EF7E4719CCD8}"/>
                </a:ext>
              </a:extLst>
            </p:cNvPr>
            <p:cNvSpPr/>
            <p:nvPr/>
          </p:nvSpPr>
          <p:spPr>
            <a:xfrm>
              <a:off x="7569288" y="2046613"/>
              <a:ext cx="3633211" cy="3633211"/>
            </a:xfrm>
            <a:prstGeom prst="arc">
              <a:avLst>
                <a:gd name="adj1" fmla="val 3842043"/>
                <a:gd name="adj2" fmla="val 6906418"/>
              </a:avLst>
            </a:prstGeom>
            <a:ln w="6350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E6FF79E9-BD79-42D7-93B6-640E57244F93}"/>
                </a:ext>
              </a:extLst>
            </p:cNvPr>
            <p:cNvSpPr/>
            <p:nvPr/>
          </p:nvSpPr>
          <p:spPr>
            <a:xfrm>
              <a:off x="7569288" y="2046613"/>
              <a:ext cx="3633211" cy="3633211"/>
            </a:xfrm>
            <a:prstGeom prst="arc">
              <a:avLst>
                <a:gd name="adj1" fmla="val 8586438"/>
                <a:gd name="adj2" fmla="val 10197880"/>
              </a:avLst>
            </a:prstGeom>
            <a:ln w="6350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9CE005C4-0A55-4770-8577-6B2496498DAB}"/>
                </a:ext>
              </a:extLst>
            </p:cNvPr>
            <p:cNvSpPr/>
            <p:nvPr/>
          </p:nvSpPr>
          <p:spPr>
            <a:xfrm>
              <a:off x="7569288" y="2046613"/>
              <a:ext cx="3633211" cy="3633211"/>
            </a:xfrm>
            <a:prstGeom prst="arc">
              <a:avLst>
                <a:gd name="adj1" fmla="val 12484275"/>
                <a:gd name="adj2" fmla="val 14672975"/>
              </a:avLst>
            </a:prstGeom>
            <a:ln w="6350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ABAD9D-A60A-4F92-9D9E-1F538EF1EE70}"/>
                </a:ext>
              </a:extLst>
            </p:cNvPr>
            <p:cNvSpPr/>
            <p:nvPr/>
          </p:nvSpPr>
          <p:spPr>
            <a:xfrm>
              <a:off x="8763783" y="3794370"/>
              <a:ext cx="1359720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685663">
                <a:defRPr/>
              </a:pPr>
              <a:r>
                <a:rPr lang="en-US" sz="825" b="1">
                  <a:latin typeface="Graphik" panose="020B0503030202060203" pitchFamily="34" charset="0"/>
                  <a:cs typeface="Calibri" panose="020F0502020204030204" pitchFamily="34" charset="0"/>
                </a:rPr>
                <a:t>Data-led insights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EAFA494-BA90-45EA-8176-8DAC08D9A842}"/>
                </a:ext>
              </a:extLst>
            </p:cNvPr>
            <p:cNvSpPr/>
            <p:nvPr/>
          </p:nvSpPr>
          <p:spPr>
            <a:xfrm>
              <a:off x="7753529" y="1761489"/>
              <a:ext cx="792763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685663">
                <a:defRPr/>
              </a:pPr>
              <a:r>
                <a:rPr lang="en-US" sz="825" b="1">
                  <a:solidFill>
                    <a:srgbClr val="0B2D71"/>
                  </a:solidFill>
                  <a:latin typeface="Graphik" panose="020B0503030202060203" pitchFamily="34" charset="0"/>
                  <a:cs typeface="Calibri" panose="020F0502020204030204" pitchFamily="34" charset="0"/>
                </a:rPr>
                <a:t>Trends</a:t>
              </a:r>
            </a:p>
          </p:txBody>
        </p:sp>
      </p:grpSp>
      <p:sp>
        <p:nvSpPr>
          <p:cNvPr id="62" name="Title 1">
            <a:extLst>
              <a:ext uri="{FF2B5EF4-FFF2-40B4-BE49-F238E27FC236}">
                <a16:creationId xmlns:a16="http://schemas.microsoft.com/office/drawing/2014/main" id="{4CCE0E34-63F0-4EB4-BF09-D43137B92A10}"/>
              </a:ext>
            </a:extLst>
          </p:cNvPr>
          <p:cNvSpPr txBox="1">
            <a:spLocks/>
          </p:cNvSpPr>
          <p:nvPr/>
        </p:nvSpPr>
        <p:spPr>
          <a:xfrm>
            <a:off x="427302" y="1240684"/>
            <a:ext cx="5568657" cy="994172"/>
          </a:xfrm>
          <a:prstGeom prst="rect">
            <a:avLst/>
          </a:prstGeom>
        </p:spPr>
        <p:txBody>
          <a:bodyPr vert="horz" lIns="0" tIns="3429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Graphik" panose="020B0503030202060203" pitchFamily="34" charset="0"/>
                <a:ea typeface="+mj-ea"/>
                <a:cs typeface="+mj-cs"/>
              </a:defRPr>
            </a:lvl1pPr>
          </a:lstStyle>
          <a:p>
            <a:endParaRPr lang="en-GB" sz="2400" cap="none">
              <a:latin typeface="Graphik" panose="020B0503030202060203" pitchFamily="34" charset="77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16F27719-CF64-42D3-89BF-B8E087E28979}"/>
              </a:ext>
            </a:extLst>
          </p:cNvPr>
          <p:cNvSpPr txBox="1">
            <a:spLocks/>
          </p:cNvSpPr>
          <p:nvPr/>
        </p:nvSpPr>
        <p:spPr>
          <a:xfrm>
            <a:off x="343675" y="1217590"/>
            <a:ext cx="8105648" cy="994172"/>
          </a:xfrm>
          <a:prstGeom prst="rect">
            <a:avLst/>
          </a:prstGeom>
        </p:spPr>
        <p:txBody>
          <a:bodyPr vert="horz" lIns="0" tIns="34290" rIns="0" bIns="0" rtlCol="0" anchor="t" anchorCtr="0">
            <a:normAutofit fontScale="97500"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Graphik" panose="020B0503030202060203" pitchFamily="34" charset="0"/>
                <a:ea typeface="+mj-ea"/>
                <a:cs typeface="+mj-cs"/>
              </a:defRPr>
            </a:lvl1pPr>
          </a:lstStyle>
          <a:p>
            <a:endParaRPr lang="en-GB" sz="1875" cap="none" dirty="0">
              <a:latin typeface="Graphik" panose="020B0503030202060203" pitchFamily="34" charset="77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endParaRPr lang="en-GB" sz="2100" i="1" cap="none" dirty="0">
              <a:latin typeface="Graphik" panose="020B0503030202060203" pitchFamily="34" charset="77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r>
              <a:rPr lang="en-GB" sz="2175" i="1" cap="none" dirty="0">
                <a:latin typeface="Graphik" panose="020B0503030202060203" pitchFamily="34" charset="77"/>
                <a:ea typeface="Yu Gothic Light" panose="020B0300000000000000" pitchFamily="34" charset="-128"/>
                <a:cs typeface="Times New Roman" panose="02020603050405020304" pitchFamily="18" charset="0"/>
              </a:rPr>
              <a:t>Business Strategy Drives People Strategy and HR Plan 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7829108-3A65-4E48-AE0A-7B66062029E4}"/>
              </a:ext>
            </a:extLst>
          </p:cNvPr>
          <p:cNvGrpSpPr>
            <a:grpSpLocks noChangeAspect="1"/>
          </p:cNvGrpSpPr>
          <p:nvPr/>
        </p:nvGrpSpPr>
        <p:grpSpPr>
          <a:xfrm>
            <a:off x="170928" y="5748837"/>
            <a:ext cx="613935" cy="164788"/>
            <a:chOff x="9638475" y="1219200"/>
            <a:chExt cx="1389888" cy="373063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6830B21-9880-46E7-9484-67073ADC2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891CA639-AD7C-45DC-B73E-738DB799C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50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2F16B80-6CA0-4218-AF31-FD53F59CE142}"/>
              </a:ext>
            </a:extLst>
          </p:cNvPr>
          <p:cNvSpPr txBox="1">
            <a:spLocks/>
          </p:cNvSpPr>
          <p:nvPr/>
        </p:nvSpPr>
        <p:spPr>
          <a:xfrm>
            <a:off x="5638899" y="5730361"/>
            <a:ext cx="3105254" cy="121500"/>
          </a:xfrm>
          <a:prstGeom prst="rect">
            <a:avLst/>
          </a:prstGeom>
        </p:spPr>
        <p:txBody>
          <a:bodyPr vert="horz" wrap="square" lIns="0" tIns="45708" rIns="0" bIns="4570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800" b="0" i="0" kern="1200">
                <a:solidFill>
                  <a:schemeClr val="tx1">
                    <a:alpha val="50000"/>
                  </a:schemeClr>
                </a:solidFill>
                <a:latin typeface="Graphik Regular" panose="020B0503030202060203" pitchFamily="34" charset="77"/>
                <a:ea typeface="Roboto Light" panose="02000000000000000000" pitchFamily="2" charset="0"/>
                <a:cs typeface="Gotham Medium" pitchFamily="2" charset="0"/>
              </a:defRPr>
            </a:lvl1pPr>
            <a:lvl2pPr marL="60944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188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82832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4377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047213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656656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266097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875541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 sz="600">
                <a:solidFill>
                  <a:schemeClr val="bg2"/>
                </a:solidFill>
              </a:rPr>
              <a:t>Copyright © 2021 Accenture. All rights reserved.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454A481D-7D9E-4D44-9BA3-652FC042D99B}"/>
              </a:ext>
            </a:extLst>
          </p:cNvPr>
          <p:cNvSpPr txBox="1">
            <a:spLocks/>
          </p:cNvSpPr>
          <p:nvPr/>
        </p:nvSpPr>
        <p:spPr>
          <a:xfrm>
            <a:off x="259100" y="1110811"/>
            <a:ext cx="8640917" cy="2585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346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798" b="0" i="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097">
              <a:defRPr/>
            </a:pPr>
            <a:r>
              <a:rPr lang="en-US" sz="2099">
                <a:solidFill>
                  <a:srgbClr val="000000"/>
                </a:solidFill>
                <a:latin typeface="Graphik Black"/>
              </a:rPr>
              <a:t>Unilever</a:t>
            </a:r>
          </a:p>
        </p:txBody>
      </p:sp>
      <p:sp>
        <p:nvSpPr>
          <p:cNvPr id="69" name="Arrow: Pentagon 68">
            <a:extLst>
              <a:ext uri="{FF2B5EF4-FFF2-40B4-BE49-F238E27FC236}">
                <a16:creationId xmlns:a16="http://schemas.microsoft.com/office/drawing/2014/main" id="{7B8B245B-8138-4679-8BBA-1818AE159D62}"/>
              </a:ext>
            </a:extLst>
          </p:cNvPr>
          <p:cNvSpPr/>
          <p:nvPr/>
        </p:nvSpPr>
        <p:spPr>
          <a:xfrm rot="5400000">
            <a:off x="4452286" y="930707"/>
            <a:ext cx="4757157" cy="4613444"/>
          </a:xfrm>
          <a:prstGeom prst="homePlate">
            <a:avLst>
              <a:gd name="adj" fmla="val 28868"/>
            </a:avLst>
          </a:prstGeom>
          <a:solidFill>
            <a:srgbClr val="FFFFFF">
              <a:lumMod val="5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53966" tIns="53966" rIns="53966" bIns="53966" rtlCol="0" anchor="ctr"/>
          <a:lstStyle/>
          <a:p>
            <a:pPr algn="ctr" defTabSz="6853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>
              <a:solidFill>
                <a:srgbClr val="FFFFFF"/>
              </a:solidFill>
              <a:latin typeface="Graphik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92D5C87-C62F-424E-9F26-1205F6FFAF30}"/>
              </a:ext>
            </a:extLst>
          </p:cNvPr>
          <p:cNvSpPr txBox="1"/>
          <p:nvPr/>
        </p:nvSpPr>
        <p:spPr>
          <a:xfrm>
            <a:off x="250339" y="1998409"/>
            <a:ext cx="3726607" cy="1901780"/>
          </a:xfrm>
          <a:prstGeom prst="rect">
            <a:avLst/>
          </a:prstGeom>
          <a:noFill/>
        </p:spPr>
        <p:txBody>
          <a:bodyPr wrap="square" lIns="0" tIns="0" rIns="0" bIns="34268" rtlCol="0">
            <a:spAutoFit/>
          </a:bodyPr>
          <a:lstStyle/>
          <a:p>
            <a:pPr defTabSz="685388" fontAlgn="base"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900">
                <a:solidFill>
                  <a:srgbClr val="000000"/>
                </a:solidFill>
                <a:latin typeface="Graphik"/>
                <a:cs typeface="Arial" charset="0"/>
              </a:rPr>
              <a:t>Unilever went from producing ~700,000 items a month in January 2020 to producing around 100,000,000 items and increased production capacity worldwide by more than 600 times in tonnage. </a:t>
            </a:r>
          </a:p>
          <a:p>
            <a:pPr defTabSz="685388" fontAlgn="base">
              <a:spcBef>
                <a:spcPts val="225"/>
              </a:spcBef>
              <a:spcAft>
                <a:spcPts val="225"/>
              </a:spcAft>
              <a:defRPr/>
            </a:pPr>
            <a:endParaRPr lang="en-US" sz="900">
              <a:solidFill>
                <a:srgbClr val="000000"/>
              </a:solidFill>
              <a:latin typeface="Graphik"/>
              <a:cs typeface="Arial" charset="0"/>
            </a:endParaRPr>
          </a:p>
          <a:p>
            <a:pPr defTabSz="685388" fontAlgn="base"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900">
                <a:solidFill>
                  <a:srgbClr val="000000"/>
                </a:solidFill>
                <a:latin typeface="Graphik"/>
                <a:cs typeface="Arial" charset="0"/>
              </a:rPr>
              <a:t>Within 24 hours of the news of the </a:t>
            </a:r>
            <a:r>
              <a:rPr lang="en-US" sz="900" err="1">
                <a:solidFill>
                  <a:srgbClr val="000000"/>
                </a:solidFill>
                <a:latin typeface="Graphik"/>
                <a:cs typeface="Arial" charset="0"/>
              </a:rPr>
              <a:t>Covid</a:t>
            </a:r>
            <a:r>
              <a:rPr lang="en-US" sz="900">
                <a:solidFill>
                  <a:srgbClr val="000000"/>
                </a:solidFill>
                <a:latin typeface="Graphik"/>
                <a:cs typeface="Arial" charset="0"/>
              </a:rPr>
              <a:t> outbreak Unilever set up a fully empowered squad from brand teams, supply chain, R&amp;D and Unilever international. They contacted multiple third parties and increased from two to 57 third-party partners located all over the world. </a:t>
            </a:r>
          </a:p>
          <a:p>
            <a:pPr defTabSz="685388" fontAlgn="base">
              <a:spcBef>
                <a:spcPts val="225"/>
              </a:spcBef>
              <a:spcAft>
                <a:spcPts val="225"/>
              </a:spcAft>
              <a:defRPr/>
            </a:pPr>
            <a:endParaRPr lang="en-US" sz="900">
              <a:solidFill>
                <a:srgbClr val="000000"/>
              </a:solidFill>
              <a:latin typeface="Graphik"/>
              <a:cs typeface="Arial" charset="0"/>
            </a:endParaRPr>
          </a:p>
          <a:p>
            <a:pPr defTabSz="685388" fontAlgn="base"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900">
                <a:solidFill>
                  <a:srgbClr val="000000"/>
                </a:solidFill>
                <a:latin typeface="Graphik"/>
                <a:cs typeface="Arial" charset="0"/>
              </a:rPr>
              <a:t>To move so quickly Unilever first had a very clear purpose and then agreed upon a framework that gave them the right teams the freedom to make decisions fast and deploy expertise where needed. 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3B413DFB-F33C-408E-88FE-7CE039CA2B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2978" y="946703"/>
            <a:ext cx="4493312" cy="4517335"/>
          </a:xfrm>
          <a:custGeom>
            <a:avLst/>
            <a:gdLst>
              <a:gd name="connsiteX0" fmla="*/ 0 w 5994811"/>
              <a:gd name="connsiteY0" fmla="*/ 0 h 6134281"/>
              <a:gd name="connsiteX1" fmla="*/ 5994811 w 5994811"/>
              <a:gd name="connsiteY1" fmla="*/ 0 h 6134281"/>
              <a:gd name="connsiteX2" fmla="*/ 5994811 w 5994811"/>
              <a:gd name="connsiteY2" fmla="*/ 4403699 h 6134281"/>
              <a:gd name="connsiteX3" fmla="*/ 2997405 w 5994811"/>
              <a:gd name="connsiteY3" fmla="*/ 6134281 h 6134281"/>
              <a:gd name="connsiteX4" fmla="*/ 0 w 5994811"/>
              <a:gd name="connsiteY4" fmla="*/ 4403699 h 613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811" h="6134281">
                <a:moveTo>
                  <a:pt x="0" y="0"/>
                </a:moveTo>
                <a:lnTo>
                  <a:pt x="5994811" y="0"/>
                </a:lnTo>
                <a:lnTo>
                  <a:pt x="5994811" y="4403699"/>
                </a:lnTo>
                <a:lnTo>
                  <a:pt x="2997405" y="6134281"/>
                </a:lnTo>
                <a:lnTo>
                  <a:pt x="0" y="4403699"/>
                </a:lnTo>
                <a:close/>
              </a:path>
            </a:pathLst>
          </a:cu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5A9C56E-0644-46BB-9159-6E7ADE6DD5E6}"/>
              </a:ext>
            </a:extLst>
          </p:cNvPr>
          <p:cNvCxnSpPr>
            <a:cxnSpLocks/>
          </p:cNvCxnSpPr>
          <p:nvPr/>
        </p:nvCxnSpPr>
        <p:spPr>
          <a:xfrm>
            <a:off x="2843" y="1862433"/>
            <a:ext cx="2245823" cy="0"/>
          </a:xfrm>
          <a:prstGeom prst="line">
            <a:avLst/>
          </a:prstGeom>
          <a:noFill/>
          <a:ln w="7620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09D6BA1-7078-454C-85FB-AF23C896470E}"/>
              </a:ext>
            </a:extLst>
          </p:cNvPr>
          <p:cNvSpPr txBox="1"/>
          <p:nvPr/>
        </p:nvSpPr>
        <p:spPr>
          <a:xfrm>
            <a:off x="250338" y="1644347"/>
            <a:ext cx="3726607" cy="311602"/>
          </a:xfrm>
          <a:prstGeom prst="rect">
            <a:avLst/>
          </a:prstGeom>
          <a:noFill/>
        </p:spPr>
        <p:txBody>
          <a:bodyPr wrap="square" lIns="0" tIns="0" rIns="0" bIns="34268" rtlCol="0">
            <a:spAutoFit/>
          </a:bodyPr>
          <a:lstStyle/>
          <a:p>
            <a:pPr defTabSz="685388" fontAlgn="base"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Graphik"/>
                <a:cs typeface="Arial" charset="0"/>
              </a:rPr>
              <a:t>Hyper-speed: How the hand sanitizer business adapted to meet global demand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F9D748A-758A-4DAE-B970-106F6E0C7DC4}"/>
              </a:ext>
            </a:extLst>
          </p:cNvPr>
          <p:cNvGrpSpPr>
            <a:grpSpLocks noChangeAspect="1"/>
          </p:cNvGrpSpPr>
          <p:nvPr/>
        </p:nvGrpSpPr>
        <p:grpSpPr>
          <a:xfrm>
            <a:off x="170928" y="5748837"/>
            <a:ext cx="613935" cy="164788"/>
            <a:chOff x="9638475" y="1219200"/>
            <a:chExt cx="1389888" cy="373063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18C666E-731D-4C9D-B1E5-833B61FB7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B9E28110-3A88-4900-AEA0-0B72C5353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43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2F16B80-6CA0-4218-AF31-FD53F59CE142}"/>
              </a:ext>
            </a:extLst>
          </p:cNvPr>
          <p:cNvSpPr txBox="1">
            <a:spLocks/>
          </p:cNvSpPr>
          <p:nvPr/>
        </p:nvSpPr>
        <p:spPr>
          <a:xfrm>
            <a:off x="5638899" y="5730361"/>
            <a:ext cx="3105254" cy="121500"/>
          </a:xfrm>
          <a:prstGeom prst="rect">
            <a:avLst/>
          </a:prstGeom>
        </p:spPr>
        <p:txBody>
          <a:bodyPr vert="horz" wrap="square" lIns="0" tIns="45708" rIns="0" bIns="4570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800" b="0" i="0" kern="1200">
                <a:solidFill>
                  <a:schemeClr val="tx1">
                    <a:alpha val="50000"/>
                  </a:schemeClr>
                </a:solidFill>
                <a:latin typeface="Graphik Regular" panose="020B0503030202060203" pitchFamily="34" charset="77"/>
                <a:ea typeface="Roboto Light" panose="02000000000000000000" pitchFamily="2" charset="0"/>
                <a:cs typeface="Gotham Medium" pitchFamily="2" charset="0"/>
              </a:defRPr>
            </a:lvl1pPr>
            <a:lvl2pPr marL="60944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188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82832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4377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047213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656656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266097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875541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 sz="600">
                <a:solidFill>
                  <a:schemeClr val="bg2"/>
                </a:solidFill>
              </a:rPr>
              <a:t>Copyright © 2021 Accenture. All rights reserved.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EE6ED5-625B-4494-A2BB-FC5D0C324AA7}"/>
              </a:ext>
            </a:extLst>
          </p:cNvPr>
          <p:cNvSpPr txBox="1">
            <a:spLocks/>
          </p:cNvSpPr>
          <p:nvPr/>
        </p:nvSpPr>
        <p:spPr>
          <a:xfrm>
            <a:off x="259100" y="1110811"/>
            <a:ext cx="8640917" cy="2585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346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798" b="0" i="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097">
              <a:defRPr/>
            </a:pPr>
            <a:r>
              <a:rPr lang="en-US" sz="2099">
                <a:solidFill>
                  <a:srgbClr val="000000"/>
                </a:solidFill>
                <a:latin typeface="Graphik Black"/>
              </a:rPr>
              <a:t>Best Buy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13FFFA8D-C7DC-4970-9182-853B6B9A3D40}"/>
              </a:ext>
            </a:extLst>
          </p:cNvPr>
          <p:cNvSpPr/>
          <p:nvPr/>
        </p:nvSpPr>
        <p:spPr>
          <a:xfrm rot="5400000">
            <a:off x="4452286" y="930707"/>
            <a:ext cx="4757157" cy="4613444"/>
          </a:xfrm>
          <a:prstGeom prst="homePlate">
            <a:avLst>
              <a:gd name="adj" fmla="val 28868"/>
            </a:avLst>
          </a:prstGeom>
          <a:solidFill>
            <a:srgbClr val="FFFFFF">
              <a:lumMod val="5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53966" tIns="53966" rIns="53966" bIns="53966" rtlCol="0" anchor="ctr"/>
          <a:lstStyle/>
          <a:p>
            <a:pPr algn="ctr" defTabSz="6853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>
              <a:solidFill>
                <a:srgbClr val="FFFFFF"/>
              </a:solidFill>
              <a:latin typeface="Graphi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A399D-7DF0-4A4F-8DAF-617E0082E62A}"/>
              </a:ext>
            </a:extLst>
          </p:cNvPr>
          <p:cNvSpPr txBox="1"/>
          <p:nvPr/>
        </p:nvSpPr>
        <p:spPr>
          <a:xfrm>
            <a:off x="250339" y="1998409"/>
            <a:ext cx="3726607" cy="1332394"/>
          </a:xfrm>
          <a:prstGeom prst="rect">
            <a:avLst/>
          </a:prstGeom>
          <a:noFill/>
        </p:spPr>
        <p:txBody>
          <a:bodyPr wrap="square" lIns="0" tIns="0" rIns="0" bIns="34268" rtlCol="0">
            <a:spAutoFit/>
          </a:bodyPr>
          <a:lstStyle/>
          <a:p>
            <a:pPr defTabSz="685388" fontAlgn="base"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Graphik"/>
                <a:cs typeface="Arial" charset="0"/>
              </a:rPr>
              <a:t>Best Buy’s flexible workforce initiative gives employees an opportunity to learn new skills and broaden their experience. The initiative allows employees to work in different departments/roles and also gives team members the potential for working different shifts or earning a different hourly wage depending on the tasks being performed. For example, a computing specialist can take a shift in the mobile department either because they wanted the cross-training or because the company needed extra labor in that department. </a:t>
            </a:r>
          </a:p>
          <a:p>
            <a:pPr defTabSz="685388" fontAlgn="base"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Graphik"/>
                <a:cs typeface="Arial" charset="0"/>
              </a:rPr>
              <a:t>Best Buy hopes to develop employees and drive operational efficiency in labor planning and costs through additional scheduling, eligibility and flexibility.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679712-A597-4869-89E9-93BF66FAC7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2978" y="946703"/>
            <a:ext cx="4493312" cy="4554605"/>
          </a:xfrm>
          <a:custGeom>
            <a:avLst/>
            <a:gdLst>
              <a:gd name="connsiteX0" fmla="*/ 0 w 5994811"/>
              <a:gd name="connsiteY0" fmla="*/ 0 h 6134281"/>
              <a:gd name="connsiteX1" fmla="*/ 5994811 w 5994811"/>
              <a:gd name="connsiteY1" fmla="*/ 0 h 6134281"/>
              <a:gd name="connsiteX2" fmla="*/ 5994811 w 5994811"/>
              <a:gd name="connsiteY2" fmla="*/ 4403699 h 6134281"/>
              <a:gd name="connsiteX3" fmla="*/ 2997405 w 5994811"/>
              <a:gd name="connsiteY3" fmla="*/ 6134281 h 6134281"/>
              <a:gd name="connsiteX4" fmla="*/ 0 w 5994811"/>
              <a:gd name="connsiteY4" fmla="*/ 4403699 h 613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811" h="6134281">
                <a:moveTo>
                  <a:pt x="0" y="0"/>
                </a:moveTo>
                <a:lnTo>
                  <a:pt x="5994811" y="0"/>
                </a:lnTo>
                <a:lnTo>
                  <a:pt x="5994811" y="4403699"/>
                </a:lnTo>
                <a:lnTo>
                  <a:pt x="2997405" y="6134281"/>
                </a:lnTo>
                <a:lnTo>
                  <a:pt x="0" y="4403699"/>
                </a:lnTo>
                <a:close/>
              </a:path>
            </a:pathLst>
          </a:cu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44AC52-4865-4064-9B22-4D8536A514CE}"/>
              </a:ext>
            </a:extLst>
          </p:cNvPr>
          <p:cNvCxnSpPr>
            <a:cxnSpLocks/>
          </p:cNvCxnSpPr>
          <p:nvPr/>
        </p:nvCxnSpPr>
        <p:spPr>
          <a:xfrm>
            <a:off x="2843" y="1862433"/>
            <a:ext cx="2245823" cy="0"/>
          </a:xfrm>
          <a:prstGeom prst="line">
            <a:avLst/>
          </a:prstGeom>
          <a:noFill/>
          <a:ln w="76200" cap="flat" cmpd="sng" algn="ctr">
            <a:solidFill>
              <a:srgbClr val="FFFFFF">
                <a:lumMod val="95000"/>
              </a:srgbClr>
            </a:solidFill>
            <a:prstDash val="solid"/>
            <a:miter lim="800000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D2BC731-A236-46F0-94F1-E05B819490D9}"/>
              </a:ext>
            </a:extLst>
          </p:cNvPr>
          <p:cNvSpPr txBox="1"/>
          <p:nvPr/>
        </p:nvSpPr>
        <p:spPr>
          <a:xfrm>
            <a:off x="250338" y="1644347"/>
            <a:ext cx="3726607" cy="173102"/>
          </a:xfrm>
          <a:prstGeom prst="rect">
            <a:avLst/>
          </a:prstGeom>
          <a:noFill/>
        </p:spPr>
        <p:txBody>
          <a:bodyPr wrap="square" lIns="0" tIns="0" rIns="0" bIns="34268" rtlCol="0">
            <a:spAutoFit/>
          </a:bodyPr>
          <a:lstStyle/>
          <a:p>
            <a:pPr defTabSz="685388" fontAlgn="base"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Graphik"/>
                <a:cs typeface="Arial" charset="0"/>
              </a:rPr>
              <a:t>Flexible workforce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14348D-9781-4ECB-B38B-15814CD18748}"/>
              </a:ext>
            </a:extLst>
          </p:cNvPr>
          <p:cNvGrpSpPr>
            <a:grpSpLocks noChangeAspect="1"/>
          </p:cNvGrpSpPr>
          <p:nvPr/>
        </p:nvGrpSpPr>
        <p:grpSpPr>
          <a:xfrm>
            <a:off x="170928" y="5748837"/>
            <a:ext cx="613935" cy="164788"/>
            <a:chOff x="9638475" y="1219200"/>
            <a:chExt cx="1389888" cy="37306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EDF84F1-CAF1-4549-B2E7-4C3003510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F4EF2C20-B115-4DEF-B7D2-20FB08B81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64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714A-0D58-C046-855D-29A56BCE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9155D-D128-DE40-9FC5-DFE54DFF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1291130"/>
            <a:ext cx="8704185" cy="39188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BUSINESS STRATEGY                   HUMAN CAPITAL and HR STRATEGY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Where to Play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How to Win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1B2CD918-3383-D843-B1E5-23E5A618F171}"/>
              </a:ext>
            </a:extLst>
          </p:cNvPr>
          <p:cNvSpPr/>
          <p:nvPr/>
        </p:nvSpPr>
        <p:spPr>
          <a:xfrm>
            <a:off x="3197655" y="2360065"/>
            <a:ext cx="763525" cy="458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7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12CC-9D3D-AA4F-876A-034F959C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The One Page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23113-230F-9B41-B3EC-0638E4702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55" y="1767918"/>
            <a:ext cx="274869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Mission/Purpose: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Vision: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Objective: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Goals: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Strategies: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Plans: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921EB-8B7E-1044-B41A-6974DCDB7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6835" y="1767918"/>
            <a:ext cx="641361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Why do we exist?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ten year view of what we hope to accomplish.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success looks like in 3 years.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key metrics (TSR, Revenue, Profit, Share, Cash).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business choices we have made.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capabilities and management systems are needed?</a:t>
            </a:r>
          </a:p>
          <a:p>
            <a:pPr marL="0" indent="0">
              <a:buNone/>
            </a:pPr>
            <a:r>
              <a:rPr lang="en-US" dirty="0"/>
              <a:t>Who is accountable?</a:t>
            </a:r>
          </a:p>
          <a:p>
            <a:pPr marL="0" indent="0">
              <a:buNone/>
            </a:pPr>
            <a:r>
              <a:rPr lang="en-US" dirty="0"/>
              <a:t>How will we measure success?</a:t>
            </a:r>
          </a:p>
        </p:txBody>
      </p:sp>
    </p:spTree>
    <p:extLst>
      <p:ext uri="{BB962C8B-B14F-4D97-AF65-F5344CB8AC3E}">
        <p14:creationId xmlns:p14="http://schemas.microsoft.com/office/powerpoint/2010/main" val="59736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BFA6D-640C-C949-958E-CAEC7B6B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119076"/>
            <a:ext cx="8551480" cy="878117"/>
          </a:xfrm>
        </p:spPr>
        <p:txBody>
          <a:bodyPr>
            <a:noAutofit/>
          </a:bodyPr>
          <a:lstStyle/>
          <a:p>
            <a:r>
              <a:rPr lang="en-US" sz="3600" dirty="0"/>
              <a:t>P&amp;G North America Laundry Strategy 1990’s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556AE-DFEB-2C45-8673-80E21B350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66" y="1291130"/>
            <a:ext cx="1527049" cy="470852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/>
              <a:t>Unilever</a:t>
            </a:r>
          </a:p>
          <a:p>
            <a:pPr marL="0" indent="0">
              <a:buNone/>
            </a:pPr>
            <a:r>
              <a:rPr lang="en-US" dirty="0"/>
              <a:t>All #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9E102-9BD1-1448-BCE7-F553EEF7F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3310" y="1291130"/>
            <a:ext cx="5107535" cy="5344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P&amp;G</a:t>
            </a:r>
          </a:p>
          <a:p>
            <a:pPr marL="0" indent="0">
              <a:buNone/>
            </a:pPr>
            <a:r>
              <a:rPr lang="en-US" dirty="0"/>
              <a:t>Bold</a:t>
            </a:r>
          </a:p>
          <a:p>
            <a:pPr marL="0" indent="0">
              <a:buNone/>
            </a:pPr>
            <a:r>
              <a:rPr lang="en-US" dirty="0"/>
              <a:t>Bonus</a:t>
            </a:r>
          </a:p>
          <a:p>
            <a:pPr marL="0" indent="0">
              <a:buNone/>
            </a:pPr>
            <a:r>
              <a:rPr lang="en-US" dirty="0"/>
              <a:t>Cheer</a:t>
            </a:r>
          </a:p>
          <a:p>
            <a:pPr marL="0" indent="0">
              <a:buNone/>
            </a:pPr>
            <a:r>
              <a:rPr lang="en-US" dirty="0"/>
              <a:t>Dash</a:t>
            </a:r>
          </a:p>
          <a:p>
            <a:pPr marL="0" indent="0">
              <a:buNone/>
            </a:pPr>
            <a:r>
              <a:rPr lang="en-US" dirty="0"/>
              <a:t>Dreft</a:t>
            </a:r>
          </a:p>
          <a:p>
            <a:pPr marL="0" indent="0">
              <a:buNone/>
            </a:pPr>
            <a:r>
              <a:rPr lang="en-US" dirty="0"/>
              <a:t>Era</a:t>
            </a:r>
          </a:p>
          <a:p>
            <a:pPr marL="0" indent="0">
              <a:buNone/>
            </a:pPr>
            <a:r>
              <a:rPr lang="en-US" dirty="0"/>
              <a:t>Gain</a:t>
            </a:r>
          </a:p>
          <a:p>
            <a:pPr marL="0" indent="0">
              <a:buNone/>
            </a:pPr>
            <a:r>
              <a:rPr lang="en-US" dirty="0"/>
              <a:t>Ivory Snow </a:t>
            </a:r>
          </a:p>
          <a:p>
            <a:pPr marL="0" indent="0">
              <a:buNone/>
            </a:pPr>
            <a:r>
              <a:rPr lang="en-US" dirty="0"/>
              <a:t>Tide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339BD-9FC9-C148-B1B3-3037ACDDEE8D}"/>
              </a:ext>
            </a:extLst>
          </p:cNvPr>
          <p:cNvSpPr txBox="1"/>
          <p:nvPr/>
        </p:nvSpPr>
        <p:spPr>
          <a:xfrm>
            <a:off x="6979440" y="1334935"/>
            <a:ext cx="2021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Others</a:t>
            </a:r>
          </a:p>
          <a:p>
            <a:r>
              <a:rPr lang="en-US" sz="2800" dirty="0"/>
              <a:t>Arm &amp; Hammer</a:t>
            </a:r>
          </a:p>
          <a:p>
            <a:r>
              <a:rPr lang="en-US" sz="2800" dirty="0"/>
              <a:t>Persil</a:t>
            </a:r>
          </a:p>
          <a:p>
            <a:r>
              <a:rPr lang="en-US" sz="2800" dirty="0"/>
              <a:t>Purex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E8CCD-3050-BD4B-A1E1-8266E042B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398" y="1358921"/>
            <a:ext cx="708695" cy="761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0F849A-6C2F-0644-84DA-D5915B9C9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514" y="5414166"/>
            <a:ext cx="1177444" cy="1030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2F612C-0FCF-B047-90F8-6A9AF5716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767" y="3429143"/>
            <a:ext cx="1117295" cy="1117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2700E1-E8E7-C04E-AF04-C4A68414D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066" y="1589933"/>
            <a:ext cx="733831" cy="8530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628EDF-AB8B-3843-B28E-E49E0ECCF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8179" y="4099189"/>
            <a:ext cx="811885" cy="811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34962C-FD30-244C-A2FC-018E8BE8D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974" y="2037518"/>
            <a:ext cx="1047794" cy="10477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A7098C-8AE5-0946-9D24-0F044721AC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6734" y="2948736"/>
            <a:ext cx="1062138" cy="11518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7B310D-E7D5-AE48-BC1A-CDA6BC77EC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2007" y="4606342"/>
            <a:ext cx="1143960" cy="1143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4FF54E-58D1-C141-97D8-AD745F632D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1701" y="2512770"/>
            <a:ext cx="928364" cy="10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8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714A-0D58-C046-855D-29A56BCE2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222196"/>
            <a:ext cx="8229600" cy="9162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P&amp;G North America Laundry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9155D-D128-DE40-9FC5-DFE54DFF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4581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Drive Tide and Make Cheer #2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tx1"/>
                </a:solidFill>
              </a:rPr>
              <a:t>through Product Superiority and Superior In Store Presence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Implications for HR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tx1"/>
                </a:solidFill>
              </a:rPr>
              <a:t>Strategy Deployment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tx1"/>
                </a:solidFill>
              </a:rPr>
              <a:t>R&amp;D capability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tx1"/>
                </a:solidFill>
              </a:rPr>
              <a:t>Sales capability</a:t>
            </a:r>
          </a:p>
        </p:txBody>
      </p:sp>
    </p:spTree>
    <p:extLst>
      <p:ext uri="{BB962C8B-B14F-4D97-AF65-F5344CB8AC3E}">
        <p14:creationId xmlns:p14="http://schemas.microsoft.com/office/powerpoint/2010/main" val="22030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92C1EC-3B51-44DD-8507-33B07180DF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264" y="4543482"/>
            <a:ext cx="8702292" cy="552509"/>
          </a:xfrm>
        </p:spPr>
        <p:txBody>
          <a:bodyPr>
            <a:normAutofit fontScale="92500"/>
          </a:bodyPr>
          <a:lstStyle/>
          <a:p>
            <a:r>
              <a:rPr lang="en-US" sz="2850" dirty="0"/>
              <a:t>Translating Business Strategy to HR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3B380-C60E-4806-93ED-CE4A4FE2A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Bill Allen, CEO Works</a:t>
            </a:r>
          </a:p>
        </p:txBody>
      </p:sp>
    </p:spTree>
    <p:extLst>
      <p:ext uri="{BB962C8B-B14F-4D97-AF65-F5344CB8AC3E}">
        <p14:creationId xmlns:p14="http://schemas.microsoft.com/office/powerpoint/2010/main" val="10101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53060D-BA37-4ABC-A376-9F8D23DA1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1622" y="3235425"/>
            <a:ext cx="5889308" cy="149944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Two of the most important jobs that a CEO is responsible for are the </a:t>
            </a:r>
            <a:r>
              <a:rPr lang="en-US" spc="225" dirty="0"/>
              <a:t>allocation</a:t>
            </a:r>
            <a:r>
              <a:rPr lang="en-US" dirty="0"/>
              <a:t> of capital and the allocation of talent.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238F0-6756-461A-8019-AE4152AFB5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Frank Blake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FF13D-2CFB-4A59-8CD5-212D9FA7B3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Former Chairman &amp; CEO at The Home Depot</a:t>
            </a:r>
          </a:p>
        </p:txBody>
      </p:sp>
    </p:spTree>
    <p:extLst>
      <p:ext uri="{BB962C8B-B14F-4D97-AF65-F5344CB8AC3E}">
        <p14:creationId xmlns:p14="http://schemas.microsoft.com/office/powerpoint/2010/main" val="414453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23F6AE-BCA2-4DFB-84F0-C453C06BFD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KNOW THE POINTS OF LEVERAGE FOR VALUE CREATION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D16B76-C0ED-4D54-8A24-9526224EE525}"/>
              </a:ext>
            </a:extLst>
          </p:cNvPr>
          <p:cNvGrpSpPr/>
          <p:nvPr/>
        </p:nvGrpSpPr>
        <p:grpSpPr>
          <a:xfrm>
            <a:off x="918486" y="4683096"/>
            <a:ext cx="7300991" cy="680513"/>
            <a:chOff x="1300846" y="5024928"/>
            <a:chExt cx="9504452" cy="9073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C744AD-1214-4015-A16C-0E104B67CABE}"/>
                </a:ext>
              </a:extLst>
            </p:cNvPr>
            <p:cNvSpPr/>
            <p:nvPr/>
          </p:nvSpPr>
          <p:spPr>
            <a:xfrm>
              <a:off x="1300848" y="5024928"/>
              <a:ext cx="9504450" cy="9073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6D6A19F-DBF8-4894-8484-2058B0B2AC26}"/>
                </a:ext>
              </a:extLst>
            </p:cNvPr>
            <p:cNvGrpSpPr/>
            <p:nvPr/>
          </p:nvGrpSpPr>
          <p:grpSpPr>
            <a:xfrm>
              <a:off x="1300846" y="5131983"/>
              <a:ext cx="9504452" cy="717157"/>
              <a:chOff x="-544249" y="5754017"/>
              <a:chExt cx="10569454" cy="71715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673DF9-65B5-41D6-B743-D7FD2DAD2694}"/>
                  </a:ext>
                </a:extLst>
              </p:cNvPr>
              <p:cNvSpPr txBox="1"/>
              <p:nvPr/>
            </p:nvSpPr>
            <p:spPr>
              <a:xfrm>
                <a:off x="-544248" y="5754017"/>
                <a:ext cx="10569451" cy="40010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50" spc="225" dirty="0">
                    <a:solidFill>
                      <a:srgbClr val="C00000"/>
                    </a:solidFill>
                    <a:latin typeface="Helvetica Neue" panose="02000503000000020004"/>
                    <a:cs typeface="Lato Light" panose="020F0402020204030203" pitchFamily="34" charset="0"/>
                  </a:rPr>
                  <a:t>THE ALIGNMENT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0AD266-8348-439E-BD72-D8D651F63A4F}"/>
                  </a:ext>
                </a:extLst>
              </p:cNvPr>
              <p:cNvSpPr txBox="1"/>
              <p:nvPr/>
            </p:nvSpPr>
            <p:spPr>
              <a:xfrm>
                <a:off x="-544249" y="6132620"/>
                <a:ext cx="10569454" cy="33855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105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 panose="02000503000000020004"/>
                    <a:cs typeface="Lato Light" panose="020F0402020204030203" pitchFamily="34" charset="0"/>
                  </a:rPr>
                  <a:t>A cohesive leadership team on who and what will deliver the value agenda.</a:t>
                </a:r>
                <a:endParaRPr lang="en-US" sz="1050" spc="225" dirty="0">
                  <a:latin typeface="Helvetica Neue" panose="02000503000000020004"/>
                  <a:cs typeface="Lato Light" panose="020F0402020204030203" pitchFamily="34" charset="0"/>
                </a:endParaRPr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0CCFC43-083F-40DC-8457-125DCE7431AA}"/>
              </a:ext>
            </a:extLst>
          </p:cNvPr>
          <p:cNvSpPr/>
          <p:nvPr/>
        </p:nvSpPr>
        <p:spPr>
          <a:xfrm>
            <a:off x="918486" y="2424922"/>
            <a:ext cx="2119989" cy="2096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3AF4F4-0587-4ED7-9688-63702A8105B0}"/>
              </a:ext>
            </a:extLst>
          </p:cNvPr>
          <p:cNvSpPr txBox="1"/>
          <p:nvPr/>
        </p:nvSpPr>
        <p:spPr>
          <a:xfrm>
            <a:off x="1031568" y="3142502"/>
            <a:ext cx="1850092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50" spc="225" dirty="0">
                <a:solidFill>
                  <a:srgbClr val="C00000"/>
                </a:solidFill>
                <a:latin typeface="Helvetica Neue" panose="02000503000000020004"/>
                <a:cs typeface="Lato Light" panose="020F0402020204030203" pitchFamily="34" charset="0"/>
              </a:rPr>
              <a:t>BUSINESS STRATEGY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4EE09C-59B1-43D6-8E6F-288783A2966A}"/>
              </a:ext>
            </a:extLst>
          </p:cNvPr>
          <p:cNvSpPr txBox="1"/>
          <p:nvPr/>
        </p:nvSpPr>
        <p:spPr>
          <a:xfrm>
            <a:off x="918486" y="3677791"/>
            <a:ext cx="2119990" cy="5770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5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/>
                <a:cs typeface="Lato Light" panose="020F0402020204030203" pitchFamily="34" charset="0"/>
              </a:rPr>
              <a:t>Define the sources of value, today &amp; tomorrow.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E7825B0-47FA-409D-91F4-65199CE2AAD7}"/>
              </a:ext>
            </a:extLst>
          </p:cNvPr>
          <p:cNvGrpSpPr/>
          <p:nvPr/>
        </p:nvGrpSpPr>
        <p:grpSpPr>
          <a:xfrm>
            <a:off x="1381799" y="1955900"/>
            <a:ext cx="1164810" cy="1164810"/>
            <a:chOff x="1747268" y="1613998"/>
            <a:chExt cx="3989106" cy="398910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AF81E6E-3E0B-4A44-9F8B-EBF29099F40E}"/>
                </a:ext>
              </a:extLst>
            </p:cNvPr>
            <p:cNvSpPr/>
            <p:nvPr/>
          </p:nvSpPr>
          <p:spPr>
            <a:xfrm>
              <a:off x="1747268" y="1613998"/>
              <a:ext cx="3989106" cy="39891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75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175F13D-EF6E-4B45-BE39-30D24F38B4D1}"/>
                </a:ext>
              </a:extLst>
            </p:cNvPr>
            <p:cNvSpPr/>
            <p:nvPr/>
          </p:nvSpPr>
          <p:spPr>
            <a:xfrm>
              <a:off x="2104551" y="1971281"/>
              <a:ext cx="3274540" cy="3274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90D5B83-9C5A-4C27-8C24-F38EA79CBD8E}"/>
              </a:ext>
            </a:extLst>
          </p:cNvPr>
          <p:cNvSpPr/>
          <p:nvPr/>
        </p:nvSpPr>
        <p:spPr>
          <a:xfrm>
            <a:off x="3508987" y="2426843"/>
            <a:ext cx="2119989" cy="20871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996DD-0B13-44B6-8748-63F548DF0BD2}"/>
              </a:ext>
            </a:extLst>
          </p:cNvPr>
          <p:cNvSpPr txBox="1"/>
          <p:nvPr/>
        </p:nvSpPr>
        <p:spPr>
          <a:xfrm>
            <a:off x="3622069" y="3239412"/>
            <a:ext cx="1850093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50" spc="225" dirty="0">
                <a:solidFill>
                  <a:srgbClr val="C00000"/>
                </a:solidFill>
                <a:latin typeface="Helvetica Neue" panose="02000503000000020004"/>
                <a:cs typeface="Lato Light" panose="020F0402020204030203" pitchFamily="34" charset="0"/>
              </a:rPr>
              <a:t>THE WORK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DCEC7D-9405-471B-B333-F9580AB1C30E}"/>
              </a:ext>
            </a:extLst>
          </p:cNvPr>
          <p:cNvSpPr txBox="1"/>
          <p:nvPr/>
        </p:nvSpPr>
        <p:spPr>
          <a:xfrm>
            <a:off x="3508987" y="3661303"/>
            <a:ext cx="2119988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5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/>
                <a:cs typeface="Lato Light" panose="020F0402020204030203" pitchFamily="34" charset="0"/>
              </a:rPr>
              <a:t>What needs to get done, in the most critical areas, to achieve the strategy. 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2239E47-BF23-46D5-A18B-B5C37DB7D264}"/>
              </a:ext>
            </a:extLst>
          </p:cNvPr>
          <p:cNvSpPr/>
          <p:nvPr/>
        </p:nvSpPr>
        <p:spPr>
          <a:xfrm>
            <a:off x="3939499" y="1948936"/>
            <a:ext cx="1164810" cy="11648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75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81226C-1B02-479B-A90F-D52C5B33F47F}"/>
              </a:ext>
            </a:extLst>
          </p:cNvPr>
          <p:cNvSpPr/>
          <p:nvPr/>
        </p:nvSpPr>
        <p:spPr>
          <a:xfrm>
            <a:off x="4043824" y="2053261"/>
            <a:ext cx="956159" cy="95615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75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3482EC7-FEB5-42C8-81C9-9E75E3400E48}"/>
              </a:ext>
            </a:extLst>
          </p:cNvPr>
          <p:cNvSpPr/>
          <p:nvPr/>
        </p:nvSpPr>
        <p:spPr>
          <a:xfrm>
            <a:off x="6099488" y="2435558"/>
            <a:ext cx="2119989" cy="2097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6968F52-8941-40E8-82C1-B3883159C10E}"/>
              </a:ext>
            </a:extLst>
          </p:cNvPr>
          <p:cNvSpPr/>
          <p:nvPr/>
        </p:nvSpPr>
        <p:spPr>
          <a:xfrm>
            <a:off x="6537980" y="1967591"/>
            <a:ext cx="1164810" cy="11648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75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D82C32D-E13F-4F2A-9420-13368977A7A9}"/>
              </a:ext>
            </a:extLst>
          </p:cNvPr>
          <p:cNvSpPr/>
          <p:nvPr/>
        </p:nvSpPr>
        <p:spPr>
          <a:xfrm>
            <a:off x="6642306" y="2071917"/>
            <a:ext cx="956159" cy="95615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75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2A4AA02-1195-4483-A9F3-B9FD302A10FE}"/>
              </a:ext>
            </a:extLst>
          </p:cNvPr>
          <p:cNvSpPr txBox="1"/>
          <p:nvPr/>
        </p:nvSpPr>
        <p:spPr>
          <a:xfrm>
            <a:off x="6212570" y="3258068"/>
            <a:ext cx="1850092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50" spc="225" dirty="0">
                <a:solidFill>
                  <a:srgbClr val="C00000"/>
                </a:solidFill>
                <a:latin typeface="Helvetica Neue" panose="02000503000000020004"/>
                <a:cs typeface="Lato Light" panose="020F0402020204030203" pitchFamily="34" charset="0"/>
              </a:rPr>
              <a:t>THE ROLES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9B4CC4C-E1C9-4DD4-BA92-38B4B2A6DD8B}"/>
              </a:ext>
            </a:extLst>
          </p:cNvPr>
          <p:cNvSpPr txBox="1"/>
          <p:nvPr/>
        </p:nvSpPr>
        <p:spPr>
          <a:xfrm>
            <a:off x="6099488" y="3681495"/>
            <a:ext cx="2119989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05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/>
                <a:cs typeface="Lato Light" panose="020F0402020204030203" pitchFamily="34" charset="0"/>
              </a:rPr>
              <a:t>The roles that have an out-sized impact on delivering the work.</a:t>
            </a:r>
            <a:endParaRPr lang="en-US" sz="1050" spc="225" dirty="0">
              <a:latin typeface="Helvetica Neue" panose="02000503000000020004"/>
              <a:cs typeface="Lato Light" panose="020F0402020204030203" pitchFamily="34" charset="0"/>
            </a:endParaRPr>
          </a:p>
        </p:txBody>
      </p:sp>
      <p:pic>
        <p:nvPicPr>
          <p:cNvPr id="91" name="Picture 90" descr="Bend the Curve">
            <a:extLst>
              <a:ext uri="{FF2B5EF4-FFF2-40B4-BE49-F238E27FC236}">
                <a16:creationId xmlns:a16="http://schemas.microsoft.com/office/drawing/2014/main" id="{8D42FFE3-20BD-4AB9-92A4-08B94E96D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566" y="2196776"/>
            <a:ext cx="630370" cy="630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B4A02C-BDAC-4A8C-A17B-0D77931DE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04" t="23516" r="78242" b="61154"/>
          <a:stretch/>
        </p:blipFill>
        <p:spPr>
          <a:xfrm>
            <a:off x="6772321" y="2285257"/>
            <a:ext cx="715179" cy="534821"/>
          </a:xfrm>
          <a:prstGeom prst="rect">
            <a:avLst/>
          </a:prstGeom>
        </p:spPr>
      </p:pic>
      <p:pic>
        <p:nvPicPr>
          <p:cNvPr id="38" name="Picture 37" descr="JTBD Key Work">
            <a:extLst>
              <a:ext uri="{FF2B5EF4-FFF2-40B4-BE49-F238E27FC236}">
                <a16:creationId xmlns:a16="http://schemas.microsoft.com/office/drawing/2014/main" id="{E6096A62-7D6B-43BA-9777-011B1CB01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679" y="2162522"/>
            <a:ext cx="747171" cy="7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D72DAA-B614-49D0-8213-EAE9DA74FF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BUSINESS STRATEGY &amp; HR EXECUTION RISK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54458DD-3C93-4F4D-911F-E2EBD9E77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7" t="7086" r="9360" b="7774"/>
          <a:stretch/>
        </p:blipFill>
        <p:spPr>
          <a:xfrm>
            <a:off x="1473451" y="1743664"/>
            <a:ext cx="5419186" cy="3955473"/>
          </a:xfrm>
          <a:prstGeom prst="rect">
            <a:avLst/>
          </a:prstGeom>
        </p:spPr>
      </p:pic>
      <p:sp>
        <p:nvSpPr>
          <p:cNvPr id="5" name="Up Arrow 54">
            <a:extLst>
              <a:ext uri="{FF2B5EF4-FFF2-40B4-BE49-F238E27FC236}">
                <a16:creationId xmlns:a16="http://schemas.microsoft.com/office/drawing/2014/main" id="{B7A4D183-FEF8-49B3-A286-EB229AACA24F}"/>
              </a:ext>
            </a:extLst>
          </p:cNvPr>
          <p:cNvSpPr/>
          <p:nvPr/>
        </p:nvSpPr>
        <p:spPr>
          <a:xfrm>
            <a:off x="4988398" y="3396581"/>
            <a:ext cx="614588" cy="1736106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  <a:latin typeface="Helvetica Neue" panose="02000503000000020004"/>
                <a:cs typeface="Lato Light" panose="020F0402020204030203" pitchFamily="34" charset="0"/>
              </a:rPr>
              <a:t>Assess the Talent</a:t>
            </a:r>
          </a:p>
        </p:txBody>
      </p:sp>
      <p:sp>
        <p:nvSpPr>
          <p:cNvPr id="6" name="Up Arrow 56">
            <a:extLst>
              <a:ext uri="{FF2B5EF4-FFF2-40B4-BE49-F238E27FC236}">
                <a16:creationId xmlns:a16="http://schemas.microsoft.com/office/drawing/2014/main" id="{7B06B317-759D-4750-8A20-21DAE6EF08D1}"/>
              </a:ext>
            </a:extLst>
          </p:cNvPr>
          <p:cNvSpPr/>
          <p:nvPr/>
        </p:nvSpPr>
        <p:spPr>
          <a:xfrm>
            <a:off x="4576139" y="3765042"/>
            <a:ext cx="614588" cy="1367645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  <a:latin typeface="Helvetica Neue" panose="02000503000000020004"/>
                <a:cs typeface="Lato Light" panose="020F0402020204030203" pitchFamily="34" charset="0"/>
              </a:rPr>
              <a:t>Identify the Roles</a:t>
            </a:r>
          </a:p>
        </p:txBody>
      </p:sp>
      <p:sp>
        <p:nvSpPr>
          <p:cNvPr id="7" name="Up Arrow 57">
            <a:extLst>
              <a:ext uri="{FF2B5EF4-FFF2-40B4-BE49-F238E27FC236}">
                <a16:creationId xmlns:a16="http://schemas.microsoft.com/office/drawing/2014/main" id="{582AEF52-4F5C-4FFF-9760-9BDBAB92AC65}"/>
              </a:ext>
            </a:extLst>
          </p:cNvPr>
          <p:cNvSpPr/>
          <p:nvPr/>
        </p:nvSpPr>
        <p:spPr>
          <a:xfrm>
            <a:off x="4222351" y="4073653"/>
            <a:ext cx="543713" cy="1059035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  <a:latin typeface="Helvetica Neue" panose="02000503000000020004"/>
                <a:cs typeface="Lato Light" panose="020F0402020204030203" pitchFamily="34" charset="0"/>
              </a:rPr>
              <a:t>Align on the 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DA277-BEBD-4313-AF60-B1FB11FB84EB}"/>
              </a:ext>
            </a:extLst>
          </p:cNvPr>
          <p:cNvSpPr/>
          <p:nvPr/>
        </p:nvSpPr>
        <p:spPr>
          <a:xfrm>
            <a:off x="5705804" y="2441485"/>
            <a:ext cx="232263" cy="304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3C0A71-D6F3-4A95-9649-118963192CD2}"/>
              </a:ext>
            </a:extLst>
          </p:cNvPr>
          <p:cNvSpPr txBox="1"/>
          <p:nvPr/>
        </p:nvSpPr>
        <p:spPr>
          <a:xfrm>
            <a:off x="5712385" y="2741917"/>
            <a:ext cx="18209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225" dirty="0">
                <a:solidFill>
                  <a:srgbClr val="C00000"/>
                </a:solidFill>
                <a:latin typeface="Helvetica Neue" panose="02000503000000020004"/>
              </a:rPr>
              <a:t>Risk-Adjusted Value Expected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6A6AC-CF8A-4688-9729-328670C9E19F}"/>
              </a:ext>
            </a:extLst>
          </p:cNvPr>
          <p:cNvSpPr txBox="1"/>
          <p:nvPr/>
        </p:nvSpPr>
        <p:spPr>
          <a:xfrm>
            <a:off x="5712385" y="2074529"/>
            <a:ext cx="14372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225" dirty="0">
                <a:latin typeface="Helvetica Neue" panose="02000503000000020004"/>
              </a:rPr>
              <a:t>Expected Value</a:t>
            </a:r>
          </a:p>
        </p:txBody>
      </p:sp>
      <p:sp>
        <p:nvSpPr>
          <p:cNvPr id="14" name="Up Arrow 57">
            <a:extLst>
              <a:ext uri="{FF2B5EF4-FFF2-40B4-BE49-F238E27FC236}">
                <a16:creationId xmlns:a16="http://schemas.microsoft.com/office/drawing/2014/main" id="{AE816833-7A13-4C09-923D-AB1F282B6A22}"/>
              </a:ext>
            </a:extLst>
          </p:cNvPr>
          <p:cNvSpPr/>
          <p:nvPr/>
        </p:nvSpPr>
        <p:spPr>
          <a:xfrm>
            <a:off x="3833622" y="4286251"/>
            <a:ext cx="527462" cy="855518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  <a:latin typeface="Helvetica Neue" panose="02000503000000020004"/>
                <a:cs typeface="Lato Light" panose="020F0402020204030203" pitchFamily="34" charset="0"/>
              </a:rPr>
              <a:t>Know the Strategy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6954D07-116F-48D6-AEBC-93B9C2D97851}"/>
              </a:ext>
            </a:extLst>
          </p:cNvPr>
          <p:cNvSpPr/>
          <p:nvPr/>
        </p:nvSpPr>
        <p:spPr>
          <a:xfrm>
            <a:off x="5527548" y="3780373"/>
            <a:ext cx="192804" cy="1294547"/>
          </a:xfrm>
          <a:prstGeom prst="rightBrace">
            <a:avLst>
              <a:gd name="adj1" fmla="val 107881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D1159D-34A6-4D76-AA7A-E2FC13D46586}"/>
              </a:ext>
            </a:extLst>
          </p:cNvPr>
          <p:cNvSpPr txBox="1"/>
          <p:nvPr/>
        </p:nvSpPr>
        <p:spPr>
          <a:xfrm>
            <a:off x="5726378" y="4285211"/>
            <a:ext cx="14372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pc="225" dirty="0">
                <a:latin typeface="Helvetica Neue" panose="02000503000000020004"/>
              </a:rPr>
              <a:t>The Click</a:t>
            </a:r>
          </a:p>
        </p:txBody>
      </p:sp>
      <p:sp>
        <p:nvSpPr>
          <p:cNvPr id="15" name="Callout: Left Arrow 14">
            <a:extLst>
              <a:ext uri="{FF2B5EF4-FFF2-40B4-BE49-F238E27FC236}">
                <a16:creationId xmlns:a16="http://schemas.microsoft.com/office/drawing/2014/main" id="{6E3B8B0F-D87F-425E-81AE-12B1CB595271}"/>
              </a:ext>
            </a:extLst>
          </p:cNvPr>
          <p:cNvSpPr/>
          <p:nvPr/>
        </p:nvSpPr>
        <p:spPr>
          <a:xfrm>
            <a:off x="5712385" y="2459507"/>
            <a:ext cx="2809818" cy="34265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3959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Value at Risk</a:t>
            </a:r>
          </a:p>
        </p:txBody>
      </p:sp>
    </p:spTree>
    <p:extLst>
      <p:ext uri="{BB962C8B-B14F-4D97-AF65-F5344CB8AC3E}">
        <p14:creationId xmlns:p14="http://schemas.microsoft.com/office/powerpoint/2010/main" val="286512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780</Words>
  <Application>Microsoft Office PowerPoint</Application>
  <PresentationFormat>On-screen Show (4:3)</PresentationFormat>
  <Paragraphs>149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Graphik</vt:lpstr>
      <vt:lpstr>Graphik Black</vt:lpstr>
      <vt:lpstr>Graphik Regular</vt:lpstr>
      <vt:lpstr>Helvetica Neue</vt:lpstr>
      <vt:lpstr>Helvetica Neue Light</vt:lpstr>
      <vt:lpstr>Helvetica Neue Medium</vt:lpstr>
      <vt:lpstr>Lato Light</vt:lpstr>
      <vt:lpstr>Office Theme</vt:lpstr>
      <vt:lpstr>PowerPoint Presentation</vt:lpstr>
      <vt:lpstr>PowerPoint Presentation</vt:lpstr>
      <vt:lpstr>The One Page Strategy</vt:lpstr>
      <vt:lpstr>P&amp;G North America Laundry Strategy 1990’s</vt:lpstr>
      <vt:lpstr>P&amp;G North America Laundry Strategy</vt:lpstr>
      <vt:lpstr>PowerPoint Presentation</vt:lpstr>
      <vt:lpstr>PowerPoint Presentation</vt:lpstr>
      <vt:lpstr>PowerPoint Presentation</vt:lpstr>
      <vt:lpstr>PowerPoint Presentation</vt:lpstr>
      <vt:lpstr>Business Strategy              Human Capital and HR Strategy   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Debbie Knaack</cp:lastModifiedBy>
  <cp:revision>81</cp:revision>
  <cp:lastPrinted>2021-09-28T20:40:08Z</cp:lastPrinted>
  <dcterms:created xsi:type="dcterms:W3CDTF">2013-08-21T19:17:07Z</dcterms:created>
  <dcterms:modified xsi:type="dcterms:W3CDTF">2021-10-08T19:46:47Z</dcterms:modified>
</cp:coreProperties>
</file>