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7" r:id="rId2"/>
    <p:sldId id="258" r:id="rId3"/>
    <p:sldId id="256" r:id="rId4"/>
    <p:sldId id="259" r:id="rId5"/>
    <p:sldId id="266" r:id="rId6"/>
    <p:sldId id="261" r:id="rId7"/>
    <p:sldId id="262" r:id="rId8"/>
    <p:sldId id="267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B2E"/>
    <a:srgbClr val="E5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0"/>
    <p:restoredTop sz="95946"/>
  </p:normalViewPr>
  <p:slideViewPr>
    <p:cSldViewPr snapToGrid="0" snapToObjects="1">
      <p:cViewPr varScale="1">
        <p:scale>
          <a:sx n="78" d="100"/>
          <a:sy n="78" d="100"/>
        </p:scale>
        <p:origin x="12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2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7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7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89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68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8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6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9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1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8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9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0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4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8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33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0/02/how-businesses-can-brace-for-catastrophe" TargetMode="External"/><Relationship Id="rId2" Type="http://schemas.openxmlformats.org/officeDocument/2006/relationships/hyperlink" Target="https://www.wlrk.com/docs/NACDBRCAdaptiveGovernanceBoardOversightofDisruptiveRisks_3535500_1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26FA-EF8E-6045-ADE7-8200E8E8F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16005"/>
            <a:ext cx="10337800" cy="1825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Preparing for Unforeseen, Hyper-Disruptive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35F11-564D-2247-836C-84181D915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78172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NAHR CHRO Academy 2021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12, 2021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9CD5FE-4FA9-034F-B606-F646A93BFF7A}"/>
              </a:ext>
            </a:extLst>
          </p:cNvPr>
          <p:cNvSpPr/>
          <p:nvPr/>
        </p:nvSpPr>
        <p:spPr>
          <a:xfrm>
            <a:off x="1371600" y="3811598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Presenters: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D0034-FDA2-9E45-AD52-D8C6B193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03" y="4288584"/>
            <a:ext cx="1557867" cy="116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9BFA8B-AB63-0348-B116-A83782C2F05E}"/>
              </a:ext>
            </a:extLst>
          </p:cNvPr>
          <p:cNvSpPr/>
          <p:nvPr/>
        </p:nvSpPr>
        <p:spPr>
          <a:xfrm>
            <a:off x="4812904" y="5456984"/>
            <a:ext cx="1557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Kimmet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CHRO Manulife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2F5973-C680-584A-BA54-57F981F3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42" t="6799" r="17549" b="46488"/>
          <a:stretch/>
        </p:blipFill>
        <p:spPr>
          <a:xfrm>
            <a:off x="2434913" y="4304743"/>
            <a:ext cx="1557867" cy="1187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785CFB-2AB6-5742-BA0E-F1553AA8B4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00" b="35076"/>
          <a:stretch/>
        </p:blipFill>
        <p:spPr>
          <a:xfrm>
            <a:off x="6965932" y="4304743"/>
            <a:ext cx="1557867" cy="11870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42B21B-A5C6-5540-8A68-8232709565C1}"/>
              </a:ext>
            </a:extLst>
          </p:cNvPr>
          <p:cNvSpPr/>
          <p:nvPr/>
        </p:nvSpPr>
        <p:spPr>
          <a:xfrm>
            <a:off x="6965932" y="5456984"/>
            <a:ext cx="15578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Mary Opperman, CHRO Cornell University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72483-82FC-304C-9392-4BB8CCFF3D9E}"/>
              </a:ext>
            </a:extLst>
          </p:cNvPr>
          <p:cNvSpPr/>
          <p:nvPr/>
        </p:nvSpPr>
        <p:spPr>
          <a:xfrm>
            <a:off x="2434914" y="5491748"/>
            <a:ext cx="165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Lisa Buckingham, (Retired) CHRO Lincoln Financial </a:t>
            </a:r>
          </a:p>
        </p:txBody>
      </p:sp>
    </p:spTree>
    <p:extLst>
      <p:ext uri="{BB962C8B-B14F-4D97-AF65-F5344CB8AC3E}">
        <p14:creationId xmlns:p14="http://schemas.microsoft.com/office/powerpoint/2010/main" val="426174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0B98-FA55-3243-BA5A-91E3AC3C5F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1363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A042-EB30-CA4F-BA88-6D735C351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0770"/>
            <a:ext cx="10820400" cy="4024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goal today is to share lessons learned to help you improve your preparedness … because: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unexpected will happen … and usually, without warning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CHROs play a key role in how their organization responds in these moments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CC89ED5-C2D8-4302-BE90-0C13E61F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385056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321D2-5B7A-CB4C-9FC3-E350627D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9164"/>
            <a:ext cx="10820400" cy="12930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Disruptive Events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96DB6-1981-F547-85A0-27BB04DC45F7}"/>
              </a:ext>
            </a:extLst>
          </p:cNvPr>
          <p:cNvSpPr/>
          <p:nvPr/>
        </p:nvSpPr>
        <p:spPr>
          <a:xfrm>
            <a:off x="0" y="1651213"/>
            <a:ext cx="37163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Justice Protests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Actions (e.g., Afghanistan, Myanmar)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weather/nature events (e.g., tornados, hurricanes, tsunamis, winter storms/power outages, earthquakes, sinkholes, etc.)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Breaches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Loss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CEO/leadership deaths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Workplace safety event (e.g., plant spill/ contamination, employee workplace accident, injury or death)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EHS Disaster (chemical spill, explosion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33182A3-1AD1-5047-AE72-40F1370CB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" t="7358" r="8811"/>
          <a:stretch/>
        </p:blipFill>
        <p:spPr>
          <a:xfrm>
            <a:off x="3546190" y="1762453"/>
            <a:ext cx="4764139" cy="491798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206F876-5C10-7D44-8CDE-A0C0A87C7DAA}"/>
              </a:ext>
            </a:extLst>
          </p:cNvPr>
          <p:cNvSpPr/>
          <p:nvPr/>
        </p:nvSpPr>
        <p:spPr>
          <a:xfrm>
            <a:off x="8344607" y="1597949"/>
            <a:ext cx="384048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Employee losses (accidents, suicide)</a:t>
            </a:r>
          </a:p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Unplanned high profile talent exit</a:t>
            </a:r>
          </a:p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Workplace Active Shooter or Hostage situation</a:t>
            </a:r>
          </a:p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Labor Strike </a:t>
            </a:r>
          </a:p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Board issues (activist shareholder, confidentiality breach, loss or addition of a board member that has profile)</a:t>
            </a:r>
          </a:p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Employee Relations (e.g., pay, working conditions, absence of diversity, anger about company product decision/offering, etc.)</a:t>
            </a:r>
          </a:p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Public Sexual Harassment Claims</a:t>
            </a:r>
          </a:p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Theft </a:t>
            </a:r>
          </a:p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Government action (e.g., “Dawn Raid” or injunction, etc.)</a:t>
            </a:r>
          </a:p>
          <a:p>
            <a:pPr marL="342900" indent="-342900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Product issues (e.g., sourcing, defects, contamination, safety recalls, etc.</a:t>
            </a:r>
          </a:p>
        </p:txBody>
      </p:sp>
    </p:spTree>
    <p:extLst>
      <p:ext uri="{BB962C8B-B14F-4D97-AF65-F5344CB8AC3E}">
        <p14:creationId xmlns:p14="http://schemas.microsoft.com/office/powerpoint/2010/main" val="307196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321D2-5B7A-CB4C-9FC3-E350627D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86819"/>
            <a:ext cx="10820400" cy="12930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Continuity - Preparing for Disruptive Events</a:t>
            </a:r>
          </a:p>
        </p:txBody>
      </p:sp>
      <p:sp>
        <p:nvSpPr>
          <p:cNvPr id="35" name="Chevron 34">
            <a:extLst>
              <a:ext uri="{FF2B5EF4-FFF2-40B4-BE49-F238E27FC236}">
                <a16:creationId xmlns:a16="http://schemas.microsoft.com/office/drawing/2014/main" id="{8F2F8C35-6422-DC44-8096-5EBAF9FD8AA4}"/>
              </a:ext>
            </a:extLst>
          </p:cNvPr>
          <p:cNvSpPr/>
          <p:nvPr/>
        </p:nvSpPr>
        <p:spPr>
          <a:xfrm>
            <a:off x="9206277" y="2300372"/>
            <a:ext cx="584200" cy="1214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hevron 37">
            <a:extLst>
              <a:ext uri="{FF2B5EF4-FFF2-40B4-BE49-F238E27FC236}">
                <a16:creationId xmlns:a16="http://schemas.microsoft.com/office/drawing/2014/main" id="{4D313FD9-51B9-F64B-B653-77F4D9F9202D}"/>
              </a:ext>
            </a:extLst>
          </p:cNvPr>
          <p:cNvSpPr/>
          <p:nvPr/>
        </p:nvSpPr>
        <p:spPr>
          <a:xfrm>
            <a:off x="7030220" y="2300372"/>
            <a:ext cx="584200" cy="1214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BB8FCB4-2260-CB4E-960F-18D3B9EDCB4D}"/>
              </a:ext>
            </a:extLst>
          </p:cNvPr>
          <p:cNvSpPr/>
          <p:nvPr/>
        </p:nvSpPr>
        <p:spPr>
          <a:xfrm>
            <a:off x="9803781" y="1659945"/>
            <a:ext cx="2031139" cy="1867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68383E-B615-5040-B276-9D4AB6CD79B9}"/>
              </a:ext>
            </a:extLst>
          </p:cNvPr>
          <p:cNvSpPr txBox="1"/>
          <p:nvPr/>
        </p:nvSpPr>
        <p:spPr>
          <a:xfrm>
            <a:off x="218889" y="2593746"/>
            <a:ext cx="2081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Business Continuity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14D616-5546-B94B-854E-813881F6FA66}"/>
              </a:ext>
            </a:extLst>
          </p:cNvPr>
          <p:cNvSpPr txBox="1"/>
          <p:nvPr/>
        </p:nvSpPr>
        <p:spPr>
          <a:xfrm>
            <a:off x="2629364" y="2470635"/>
            <a:ext cx="20817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Business Continuity Planning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98C51E-38B9-864A-A9E8-55467ED681E3}"/>
              </a:ext>
            </a:extLst>
          </p:cNvPr>
          <p:cNvSpPr txBox="1"/>
          <p:nvPr/>
        </p:nvSpPr>
        <p:spPr>
          <a:xfrm>
            <a:off x="5200481" y="2347524"/>
            <a:ext cx="20817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Develop and maintain critical internal relationships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15D00C-6560-7541-91D6-BF8D756377CB}"/>
              </a:ext>
            </a:extLst>
          </p:cNvPr>
          <p:cNvSpPr txBox="1"/>
          <p:nvPr/>
        </p:nvSpPr>
        <p:spPr>
          <a:xfrm>
            <a:off x="7450316" y="2716856"/>
            <a:ext cx="20817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Mitigate risks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47BB65-4897-CA4B-9479-723AF30E9843}"/>
              </a:ext>
            </a:extLst>
          </p:cNvPr>
          <p:cNvSpPr txBox="1"/>
          <p:nvPr/>
        </p:nvSpPr>
        <p:spPr>
          <a:xfrm>
            <a:off x="9894056" y="2579819"/>
            <a:ext cx="18972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Understand how to operate if …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6591A63-7178-C048-9E77-8555F29B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148" y="1702591"/>
            <a:ext cx="857064" cy="8570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B5044A-1974-9F46-8505-C61EFB3EC2E7}"/>
              </a:ext>
            </a:extLst>
          </p:cNvPr>
          <p:cNvSpPr/>
          <p:nvPr/>
        </p:nvSpPr>
        <p:spPr>
          <a:xfrm>
            <a:off x="2399425" y="3514434"/>
            <a:ext cx="2668880" cy="331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Wingdings" pitchFamily="2" charset="2"/>
              <a:buChar char="§"/>
            </a:pPr>
            <a:r>
              <a:rPr lang="en-US" sz="1300" dirty="0"/>
              <a:t>Know your plan and your role, along with those of other key peers/stakeholders</a:t>
            </a:r>
          </a:p>
          <a:p>
            <a:pPr marL="122238" indent="-122238">
              <a:buFont typeface="Wingdings" pitchFamily="2" charset="2"/>
              <a:buChar char="§"/>
            </a:pPr>
            <a:r>
              <a:rPr lang="en-US" sz="1300" dirty="0"/>
              <a:t>Develop contingency plans for key more likely events (e.g., unplanned succession or business issue, weather event/disaster relief protocol, employee deaths – note this roster should be targeted to your particular industry and specific company)</a:t>
            </a:r>
          </a:p>
          <a:p>
            <a:pPr marL="122238" indent="-122238">
              <a:buFont typeface="Wingdings" pitchFamily="2" charset="2"/>
              <a:buChar char="§"/>
            </a:pPr>
            <a:r>
              <a:rPr lang="en-US" sz="1300" dirty="0"/>
              <a:t>Regularly review it to keep it current</a:t>
            </a:r>
          </a:p>
          <a:p>
            <a:pPr marL="122238" indent="-122238">
              <a:buFont typeface="Wingdings" pitchFamily="2" charset="2"/>
              <a:buChar char="§"/>
            </a:pPr>
            <a:r>
              <a:rPr lang="en-US" sz="1300" dirty="0"/>
              <a:t>Hold simulations/test yourself and your team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B8EB34-CBB2-0E41-A03F-86C7D991C81D}"/>
              </a:ext>
            </a:extLst>
          </p:cNvPr>
          <p:cNvSpPr/>
          <p:nvPr/>
        </p:nvSpPr>
        <p:spPr>
          <a:xfrm>
            <a:off x="60060" y="3514434"/>
            <a:ext cx="2146543" cy="121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Detailed Game plan or Process prepared and approved in advance, during peace time for each potential event.</a:t>
            </a:r>
          </a:p>
        </p:txBody>
      </p:sp>
      <p:sp>
        <p:nvSpPr>
          <p:cNvPr id="36" name="Chevron 35">
            <a:extLst>
              <a:ext uri="{FF2B5EF4-FFF2-40B4-BE49-F238E27FC236}">
                <a16:creationId xmlns:a16="http://schemas.microsoft.com/office/drawing/2014/main" id="{FB1EB095-AC5A-2C42-A8B0-E0BB5DD2C6D8}"/>
              </a:ext>
            </a:extLst>
          </p:cNvPr>
          <p:cNvSpPr/>
          <p:nvPr/>
        </p:nvSpPr>
        <p:spPr>
          <a:xfrm>
            <a:off x="2077255" y="2300372"/>
            <a:ext cx="584200" cy="1214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hevron 36">
            <a:extLst>
              <a:ext uri="{FF2B5EF4-FFF2-40B4-BE49-F238E27FC236}">
                <a16:creationId xmlns:a16="http://schemas.microsoft.com/office/drawing/2014/main" id="{0C5D1EEB-3103-0D4A-99A4-3034F74A3DAE}"/>
              </a:ext>
            </a:extLst>
          </p:cNvPr>
          <p:cNvSpPr/>
          <p:nvPr/>
        </p:nvSpPr>
        <p:spPr>
          <a:xfrm>
            <a:off x="4783388" y="2300372"/>
            <a:ext cx="584200" cy="1214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2394C5-7DE0-734F-B98F-F9338961826B}"/>
              </a:ext>
            </a:extLst>
          </p:cNvPr>
          <p:cNvSpPr/>
          <p:nvPr/>
        </p:nvSpPr>
        <p:spPr>
          <a:xfrm>
            <a:off x="5131153" y="3514434"/>
            <a:ext cx="2151083" cy="2662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Your C Suite colleagues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Communications and/or Public Affairs Head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Board leadership (e.g., Chair or Lead Director; other </a:t>
            </a:r>
            <a:r>
              <a:rPr lang="en-US" sz="1300" dirty="0" err="1"/>
              <a:t>Cte</a:t>
            </a:r>
            <a:r>
              <a:rPr lang="en-US" sz="1300" dirty="0"/>
              <a:t> chairs)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External stakeholders (varies depending on your company)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B066A4-B145-4F45-A06F-7B58092AA172}"/>
              </a:ext>
            </a:extLst>
          </p:cNvPr>
          <p:cNvSpPr/>
          <p:nvPr/>
        </p:nvSpPr>
        <p:spPr>
          <a:xfrm>
            <a:off x="7507216" y="3514434"/>
            <a:ext cx="1910783" cy="210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How do your leaders travel?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Exit strategies for risky locations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Actively manage Conflicts of Interest and Commitment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Disclosures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Mitigation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A3BFFD-E861-6E43-B23C-8366A76B2DB7}"/>
              </a:ext>
            </a:extLst>
          </p:cNvPr>
          <p:cNvSpPr/>
          <p:nvPr/>
        </p:nvSpPr>
        <p:spPr>
          <a:xfrm>
            <a:off x="9830254" y="3514434"/>
            <a:ext cx="2024855" cy="2230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No systems and/or office access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Issue is not local (know your global levers)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300" dirty="0"/>
              <a:t>Core services are impacted (payroll, benefit continuation, etc.)</a:t>
            </a:r>
          </a:p>
        </p:txBody>
      </p:sp>
    </p:spTree>
    <p:extLst>
      <p:ext uri="{BB962C8B-B14F-4D97-AF65-F5344CB8AC3E}">
        <p14:creationId xmlns:p14="http://schemas.microsoft.com/office/powerpoint/2010/main" val="396592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321D2-5B7A-CB4C-9FC3-E350627D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0388"/>
            <a:ext cx="10820400" cy="12930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87E6C4-F05C-5949-86B0-4789A5FBF6C5}"/>
              </a:ext>
            </a:extLst>
          </p:cNvPr>
          <p:cNvSpPr/>
          <p:nvPr/>
        </p:nvSpPr>
        <p:spPr>
          <a:xfrm>
            <a:off x="543698" y="1886145"/>
            <a:ext cx="2829697" cy="1729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TARP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(Trouble Asset Relief Program)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538326-41CA-074E-9236-9CA9111B4073}"/>
              </a:ext>
            </a:extLst>
          </p:cNvPr>
          <p:cNvSpPr/>
          <p:nvPr/>
        </p:nvSpPr>
        <p:spPr>
          <a:xfrm>
            <a:off x="4491682" y="1877270"/>
            <a:ext cx="2829697" cy="1729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CEO/President Death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2E30DA-DE81-7C48-A0E6-0EC77B09233F}"/>
              </a:ext>
            </a:extLst>
          </p:cNvPr>
          <p:cNvSpPr/>
          <p:nvPr/>
        </p:nvSpPr>
        <p:spPr>
          <a:xfrm>
            <a:off x="8439666" y="1903898"/>
            <a:ext cx="2829697" cy="1729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Natural Disaster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D1A63-BF7A-1341-B847-024C196D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1" y="3897564"/>
            <a:ext cx="3237470" cy="2300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01730-CAD5-B949-8E3F-6304E41F84A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178417" y="3950829"/>
            <a:ext cx="1728113" cy="1268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BDEAE-72C7-FC4B-92FD-A416A8482CA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997373" y="4190527"/>
            <a:ext cx="1891957" cy="2542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53FEE1-C26C-2240-9E41-22E7DC989D6F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129373" y="3950829"/>
            <a:ext cx="3733114" cy="20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321D2-5B7A-CB4C-9FC3-E350627D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5797"/>
            <a:ext cx="10820400" cy="12930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CHRO/HR During a Crisis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68383E-B615-5040-B276-9D4AB6CD79B9}"/>
              </a:ext>
            </a:extLst>
          </p:cNvPr>
          <p:cNvSpPr txBox="1"/>
          <p:nvPr/>
        </p:nvSpPr>
        <p:spPr>
          <a:xfrm>
            <a:off x="4728799" y="1967461"/>
            <a:ext cx="7053469" cy="447814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Calm in the storm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 and wellbeing of employees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Command of the data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are your people?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our risks?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Convener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Communicator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visible, calming, open/authentic, empathetic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voice of the employee is in the room on all key discussions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Hold the necessary conversations, even if difficult/uncomfortable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FBC60-D6DF-8C47-B9C0-EDE832836E8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45581" y="2278647"/>
            <a:ext cx="3916557" cy="36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5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321D2-5B7A-CB4C-9FC3-E350627D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5797"/>
            <a:ext cx="10820400" cy="1293028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2CC12F-2C92-A240-AD82-EC8012C68158}"/>
              </a:ext>
            </a:extLst>
          </p:cNvPr>
          <p:cNvSpPr/>
          <p:nvPr/>
        </p:nvSpPr>
        <p:spPr>
          <a:xfrm>
            <a:off x="189123" y="2057400"/>
            <a:ext cx="2829697" cy="454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Reputation Matters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honest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transparent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resilient – model the way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2E735-AB74-D140-8B97-4DF182B01E6D}"/>
              </a:ext>
            </a:extLst>
          </p:cNvPr>
          <p:cNvSpPr/>
          <p:nvPr/>
        </p:nvSpPr>
        <p:spPr>
          <a:xfrm>
            <a:off x="3198470" y="2057401"/>
            <a:ext cx="2829697" cy="454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Relationships Matter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Stay connected – keep the crisis team together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Clarify how Business Partner is communicating to: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board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workforce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customers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4A196-16FA-9741-9A20-243EE0FC220C}"/>
              </a:ext>
            </a:extLst>
          </p:cNvPr>
          <p:cNvSpPr/>
          <p:nvPr/>
        </p:nvSpPr>
        <p:spPr>
          <a:xfrm>
            <a:off x="6207817" y="2057401"/>
            <a:ext cx="2829697" cy="454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Keep your continuity plan up-to-date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let the urgent push out the need to be sure the plan is updated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tabletop exercises to prepare for different events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34DAD-A76E-014B-A7AF-42959DEF6C04}"/>
              </a:ext>
            </a:extLst>
          </p:cNvPr>
          <p:cNvSpPr/>
          <p:nvPr/>
        </p:nvSpPr>
        <p:spPr>
          <a:xfrm>
            <a:off x="9217163" y="2057401"/>
            <a:ext cx="2829697" cy="454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Take care of yourself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help when you need 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Rely on your team and your colleagues, but do appreciate that you bring a unique perspective and have a key role to play in ensuring how your company responds reflects your values and reinforces your culture</a:t>
            </a:r>
          </a:p>
        </p:txBody>
      </p:sp>
    </p:spTree>
    <p:extLst>
      <p:ext uri="{BB962C8B-B14F-4D97-AF65-F5344CB8AC3E}">
        <p14:creationId xmlns:p14="http://schemas.microsoft.com/office/powerpoint/2010/main" val="228900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321D2-5B7A-CB4C-9FC3-E350627D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in Crisis :  Business Continuity Preparation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1DBF-A773-834B-B370-6D8B998DD56E}"/>
              </a:ext>
            </a:extLst>
          </p:cNvPr>
          <p:cNvSpPr txBox="1"/>
          <p:nvPr/>
        </p:nvSpPr>
        <p:spPr>
          <a:xfrm>
            <a:off x="4188942" y="2178469"/>
            <a:ext cx="7568614" cy="4372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is your biggest business risk in regard to the crisis? 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are your most critical business functions?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everyone aware of priorities/do your teams understand those priorities?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comfortable are you with execution of critical business functions?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percentage of your organization can work from home? Ready now?  If not, what is needed?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Employees/functions not able to work from home—%s, functions, reasoning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Performance of systems, availability of systems, availability of hardware, special requirements onsite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absence gets high, are there any staff augmentation options? 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Would you be able to make dormant/reassign non-critical functions and/or people? e.g. stop certain things, redeploy resources 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you rely on critical third parties and have you contacted them in the context of the crisis?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will you do if there is a major failure?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you have a dependency on a managed service provider?  If so, how are they positioned to handle the crisis?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Have you prioritized your most critical customers?  Who are they?  Who supports them?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are your expectations of your IT partners to meet your business objectives during a time of crisis?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you have any special facilities, communications, HR needs should we enter a time of crisis?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Who are your key leaders that need to be involved in crisis decisions?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comfortable are you that your business continuity plans are ready to be implemented and that they will deliver what you need in a crisis?</a:t>
            </a:r>
          </a:p>
          <a:p>
            <a:pPr marL="342900" indent="-34290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you currently have multi-site capability to support your business needs?  If so, all functions in your business or certain functions?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9CA0E-1C51-A944-92AB-4433721A6523}"/>
              </a:ext>
            </a:extLst>
          </p:cNvPr>
          <p:cNvSpPr txBox="1"/>
          <p:nvPr/>
        </p:nvSpPr>
        <p:spPr>
          <a:xfrm>
            <a:off x="459160" y="2402890"/>
            <a:ext cx="3247867" cy="39241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Reliance on previously prepared plans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leadership involvement and readiness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Assessing organizational readiness—people, process and technology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contingency plans and addressing future “what if” scenarios (e.g., high absence planning and key person dependencies)</a:t>
            </a:r>
          </a:p>
        </p:txBody>
      </p:sp>
    </p:spTree>
    <p:extLst>
      <p:ext uri="{BB962C8B-B14F-4D97-AF65-F5344CB8AC3E}">
        <p14:creationId xmlns:p14="http://schemas.microsoft.com/office/powerpoint/2010/main" val="184173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321D2-5B7A-CB4C-9FC3-E350627D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resource materials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68383E-B615-5040-B276-9D4AB6CD79B9}"/>
              </a:ext>
            </a:extLst>
          </p:cNvPr>
          <p:cNvSpPr txBox="1"/>
          <p:nvPr/>
        </p:nvSpPr>
        <p:spPr>
          <a:xfrm>
            <a:off x="290873" y="2086900"/>
            <a:ext cx="11610254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https://www.wlrk.com/docs/NACDBRCAdaptiveGovernanceBoardOversightofDisruptiveRisks_3535500_1.PDF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https://hbr.org/2020/02/how-businesses-can-brace-for-catastrophe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1380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{16FD02F2-39EC-504D-BCA2-AD289AB2FA39}tf10001079</Template>
  <TotalTime>1425</TotalTime>
  <Words>1048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Vapor Trail</vt:lpstr>
      <vt:lpstr>Preparing for Unforeseen, Hyper-Disruptive Events</vt:lpstr>
      <vt:lpstr>Today’s Agenda</vt:lpstr>
      <vt:lpstr>Disruptive Events</vt:lpstr>
      <vt:lpstr>Business Continuity - Preparing for Disruptive Events</vt:lpstr>
      <vt:lpstr>EXAMPLES</vt:lpstr>
      <vt:lpstr>Role of CHRO/HR During a Crisis</vt:lpstr>
      <vt:lpstr>Key Takeaways</vt:lpstr>
      <vt:lpstr>Leadership in Crisis :  Business Continuity Preparation</vt:lpstr>
      <vt:lpstr>Suggested resource materials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Unforeseen, Hyper-Disruptive Events</dc:title>
  <dc:subject/>
  <dc:creator>Mayaphor</dc:creator>
  <cp:keywords/>
  <dc:description/>
  <cp:lastModifiedBy>Mary George Opperman</cp:lastModifiedBy>
  <cp:revision>47</cp:revision>
  <dcterms:created xsi:type="dcterms:W3CDTF">2021-09-17T00:08:13Z</dcterms:created>
  <dcterms:modified xsi:type="dcterms:W3CDTF">2021-09-22T18:02:05Z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d5db4b-78fb-42ac-8616-2bbd1a698c72_Enabled">
    <vt:lpwstr>true</vt:lpwstr>
  </property>
  <property fmtid="{D5CDD505-2E9C-101B-9397-08002B2CF9AE}" pid="3" name="MSIP_Label_0dd5db4b-78fb-42ac-8616-2bbd1a698c72_SetDate">
    <vt:lpwstr>2021-09-20T14:49:58Z</vt:lpwstr>
  </property>
  <property fmtid="{D5CDD505-2E9C-101B-9397-08002B2CF9AE}" pid="4" name="MSIP_Label_0dd5db4b-78fb-42ac-8616-2bbd1a698c72_Method">
    <vt:lpwstr>Privileged</vt:lpwstr>
  </property>
  <property fmtid="{D5CDD505-2E9C-101B-9397-08002B2CF9AE}" pid="5" name="MSIP_Label_0dd5db4b-78fb-42ac-8616-2bbd1a698c72_Name">
    <vt:lpwstr>EXTERNAL</vt:lpwstr>
  </property>
  <property fmtid="{D5CDD505-2E9C-101B-9397-08002B2CF9AE}" pid="6" name="MSIP_Label_0dd5db4b-78fb-42ac-8616-2bbd1a698c72_SiteId">
    <vt:lpwstr>5d3e2773-e07f-4432-a630-1a0f68a28a05</vt:lpwstr>
  </property>
  <property fmtid="{D5CDD505-2E9C-101B-9397-08002B2CF9AE}" pid="7" name="MSIP_Label_0dd5db4b-78fb-42ac-8616-2bbd1a698c72_ActionId">
    <vt:lpwstr>949aefa4-21a4-4647-ab90-30cd9c086138</vt:lpwstr>
  </property>
  <property fmtid="{D5CDD505-2E9C-101B-9397-08002B2CF9AE}" pid="8" name="MSIP_Label_0dd5db4b-78fb-42ac-8616-2bbd1a698c72_ContentBits">
    <vt:lpwstr>0</vt:lpwstr>
  </property>
</Properties>
</file>