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19"/>
  </p:notesMasterIdLst>
  <p:handoutMasterIdLst>
    <p:handoutMasterId r:id="rId20"/>
  </p:handoutMasterIdLst>
  <p:sldIdLst>
    <p:sldId id="5153" r:id="rId2"/>
    <p:sldId id="5122" r:id="rId3"/>
    <p:sldId id="5064" r:id="rId4"/>
    <p:sldId id="6922" r:id="rId5"/>
    <p:sldId id="6923" r:id="rId6"/>
    <p:sldId id="5107" r:id="rId7"/>
    <p:sldId id="5110" r:id="rId8"/>
    <p:sldId id="6905" r:id="rId9"/>
    <p:sldId id="6906" r:id="rId10"/>
    <p:sldId id="6907" r:id="rId11"/>
    <p:sldId id="6908" r:id="rId12"/>
    <p:sldId id="5073" r:id="rId13"/>
    <p:sldId id="6909" r:id="rId14"/>
    <p:sldId id="6941" r:id="rId15"/>
    <p:sldId id="6916" r:id="rId16"/>
    <p:sldId id="5095" r:id="rId17"/>
    <p:sldId id="31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000"/>
    <a:srgbClr val="FE5000"/>
    <a:srgbClr val="000000"/>
    <a:srgbClr val="CC0000"/>
    <a:srgbClr val="93D1FF"/>
    <a:srgbClr val="005EB8"/>
    <a:srgbClr val="430086"/>
    <a:srgbClr val="B7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7752061-5463-48E6-A297-43E0E91C0267}">
  <a:tblStyle styleId="{0817EA92-75D0-4044-A80A-286907CE0DDB}" styleName="GE Ruled Table">
    <a:wholeTbl>
      <a:tcTxStyle>
        <a:fontRef idx="minor">
          <a:prstClr val="black"/>
        </a:fontRef>
        <a:schemeClr val="accent2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19050" cmpd="sng">
              <a:gradFill>
                <a:gsLst>
                  <a:gs pos="0">
                    <a:schemeClr val="bg1"/>
                  </a:gs>
                  <a:gs pos="25000">
                    <a:srgbClr val="B7E6FF"/>
                  </a:gs>
                  <a:gs pos="100000">
                    <a:schemeClr val="accent3"/>
                  </a:gs>
                </a:gsLst>
                <a:lin ang="0" scaled="0"/>
              </a:gradFill>
            </a:ln>
          </a:top>
          <a:bottom>
            <a:ln w="0" cmpd="sng">
              <a:solidFill>
                <a:schemeClr val="bg1"/>
              </a:solidFill>
            </a:ln>
          </a:bottom>
          <a:insideH>
            <a:ln w="19050" cmpd="sng">
              <a:gradFill>
                <a:gsLst>
                  <a:gs pos="0">
                    <a:schemeClr val="bg1"/>
                  </a:gs>
                  <a:gs pos="25000">
                    <a:srgbClr val="B7E6FF"/>
                  </a:gs>
                  <a:gs pos="100000">
                    <a:schemeClr val="accent3"/>
                  </a:gs>
                </a:gsLst>
                <a:lin ang="0" scaled="0"/>
              </a:gradFill>
            </a:ln>
          </a:insideH>
          <a:insideV>
            <a:ln w="0" cmpd="sng">
              <a:solidFill>
                <a:schemeClr val="bg1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TxStyle b="on">
        <a:fontRef idx="minor">
          <a:prstClr val="black"/>
        </a:fontRef>
        <a:schemeClr val="accent2"/>
      </a:tcTxStyle>
      <a:tcStyle>
        <a:tcBdr>
          <a:top>
            <a:ln w="0" cmpd="sng">
              <a:solidFill>
                <a:schemeClr val="lt1"/>
              </a:solidFill>
            </a:ln>
          </a:top>
          <a:insideH>
            <a:ln w="0" cmpd="sng">
              <a:solidFill>
                <a:schemeClr val="lt1"/>
              </a:solidFill>
            </a:ln>
          </a:insideH>
        </a:tcBdr>
      </a:tcStyle>
    </a:firstCol>
    <a:lastRow>
      <a:tcStyle>
        <a:tcBdr/>
      </a:tcStyle>
    </a:lastRow>
    <a:firstRow>
      <a:tcStyle>
        <a:tcBdr/>
      </a:tcStyle>
    </a:firstRow>
  </a:tblStyle>
  <a:tblStyle styleId="{B7752061-5463-48E6-A297-43E0E91C0267}" styleName="GE Solid Table">
    <a:wholeTbl>
      <a:tcTxStyle>
        <a:fontRef idx="minor">
          <a:prstClr val="black"/>
        </a:fontRef>
        <a:schemeClr val="accent2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9" autoAdjust="0"/>
    <p:restoredTop sz="96357" autoAdjust="0"/>
  </p:normalViewPr>
  <p:slideViewPr>
    <p:cSldViewPr snapToGrid="0" showGuides="1">
      <p:cViewPr varScale="1">
        <p:scale>
          <a:sx n="67" d="100"/>
          <a:sy n="67" d="100"/>
        </p:scale>
        <p:origin x="84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2660" y="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37840" cy="464820"/>
          </a:xfrm>
          <a:prstGeom prst="rect">
            <a:avLst/>
          </a:prstGeom>
        </p:spPr>
        <p:txBody>
          <a:bodyPr vert="horz" lIns="93113" tIns="46556" rIns="93113" bIns="4655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6"/>
            <a:ext cx="3037840" cy="464820"/>
          </a:xfrm>
          <a:prstGeom prst="rect">
            <a:avLst/>
          </a:prstGeom>
        </p:spPr>
        <p:txBody>
          <a:bodyPr vert="horz" lIns="93113" tIns="46556" rIns="93113" bIns="46556" rtlCol="0"/>
          <a:lstStyle>
            <a:lvl1pPr algn="r">
              <a:defRPr sz="1200"/>
            </a:lvl1pPr>
          </a:lstStyle>
          <a:p>
            <a:fld id="{FCBF77B6-06AB-43A3-89A4-8CD1677993D0}" type="datetimeFigureOut">
              <a:rPr lang="en-CA" smtClean="0"/>
              <a:t>2021-10-08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72"/>
            <a:ext cx="3037840" cy="464820"/>
          </a:xfrm>
          <a:prstGeom prst="rect">
            <a:avLst/>
          </a:prstGeom>
        </p:spPr>
        <p:txBody>
          <a:bodyPr vert="horz" lIns="93113" tIns="46556" rIns="93113" bIns="4655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72"/>
            <a:ext cx="3037840" cy="464820"/>
          </a:xfrm>
          <a:prstGeom prst="rect">
            <a:avLst/>
          </a:prstGeom>
        </p:spPr>
        <p:txBody>
          <a:bodyPr vert="horz" lIns="93113" tIns="46556" rIns="93113" bIns="46556" rtlCol="0" anchor="b"/>
          <a:lstStyle>
            <a:lvl1pPr algn="r">
              <a:defRPr sz="1200"/>
            </a:lvl1pPr>
          </a:lstStyle>
          <a:p>
            <a:fld id="{B2762B2D-468D-4837-8CAA-70AF425658B8}" type="slidenum">
              <a:rPr lang="en-CA" smtClean="0"/>
              <a:t>‹#›</a:t>
            </a:fld>
            <a:endParaRPr lang="en-CA"/>
          </a:p>
        </p:txBody>
      </p:sp>
      <p:pic>
        <p:nvPicPr>
          <p:cNvPr id="1026" name="Picture 2" descr="I:\Dockets\1421 SmallStuff GE PPT\Graphics\GE Grey.e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076" y="66304"/>
            <a:ext cx="592250" cy="5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29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37840" cy="464820"/>
          </a:xfrm>
          <a:prstGeom prst="rect">
            <a:avLst/>
          </a:prstGeom>
        </p:spPr>
        <p:txBody>
          <a:bodyPr vert="horz" lIns="93113" tIns="46556" rIns="93113" bIns="4655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6"/>
            <a:ext cx="3037840" cy="464820"/>
          </a:xfrm>
          <a:prstGeom prst="rect">
            <a:avLst/>
          </a:prstGeom>
        </p:spPr>
        <p:txBody>
          <a:bodyPr vert="horz" lIns="93113" tIns="46556" rIns="93113" bIns="46556" rtlCol="0"/>
          <a:lstStyle>
            <a:lvl1pPr algn="r">
              <a:defRPr sz="1200"/>
            </a:lvl1pPr>
          </a:lstStyle>
          <a:p>
            <a:fld id="{9B6804B0-AD37-4623-8498-3C9AE39E25E5}" type="datetimeFigureOut">
              <a:rPr lang="en-CA" smtClean="0"/>
              <a:t>2021-10-08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192838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6" rIns="93113" bIns="4655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6080" y="4415790"/>
            <a:ext cx="6238240" cy="418338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72"/>
            <a:ext cx="3037840" cy="464820"/>
          </a:xfrm>
          <a:prstGeom prst="rect">
            <a:avLst/>
          </a:prstGeom>
        </p:spPr>
        <p:txBody>
          <a:bodyPr vert="horz" lIns="93113" tIns="46556" rIns="93113" bIns="4655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2"/>
            <a:ext cx="3037840" cy="464820"/>
          </a:xfrm>
          <a:prstGeom prst="rect">
            <a:avLst/>
          </a:prstGeom>
        </p:spPr>
        <p:txBody>
          <a:bodyPr vert="horz" lIns="93113" tIns="46556" rIns="93113" bIns="46556" rtlCol="0" anchor="b"/>
          <a:lstStyle>
            <a:lvl1pPr algn="r">
              <a:defRPr sz="1200"/>
            </a:lvl1pPr>
          </a:lstStyle>
          <a:p>
            <a:fld id="{80CDABC8-FD09-47BC-822A-A981D494E0D7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2" descr="I:\Dockets\1421 SmallStuff GE PPT\Graphics\GE Grey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76" y="66304"/>
            <a:ext cx="592250" cy="5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5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93281-5896-4562-82B4-9D5CE57543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770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ABC8-FD09-47BC-822A-A981D494E0D7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7011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ABC8-FD09-47BC-822A-A981D494E0D7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2603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DABC8-FD09-47BC-822A-A981D494E0D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114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DABC8-FD09-47BC-822A-A981D494E0D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128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ABC8-FD09-47BC-822A-A981D494E0D7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274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ABC8-FD09-47BC-822A-A981D494E0D7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484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DABC8-FD09-47BC-822A-A981D494E0D7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pPr marL="0" marR="0" lvl="0" indent="0" algn="r" defTabSz="9129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94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ABC8-FD09-47BC-822A-A981D494E0D7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107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DABC8-FD09-47BC-822A-A981D494E0D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56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ABC8-FD09-47BC-822A-A981D494E0D7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471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ABC8-FD09-47BC-822A-A981D494E0D7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849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ABC8-FD09-47BC-822A-A981D494E0D7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758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ABC8-FD09-47BC-822A-A981D494E0D7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341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8964" y="585216"/>
            <a:ext cx="9137736" cy="155448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Slide Layout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58964" y="2441889"/>
            <a:ext cx="4467288" cy="254013"/>
          </a:xfr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fld id="{2084B6F0-3BFB-42DA-93AE-91476240CA3F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9" name="Freeform 5"/>
          <p:cNvSpPr>
            <a:spLocks noChangeAspect="1" noEditPoints="1"/>
          </p:cNvSpPr>
          <p:nvPr/>
        </p:nvSpPr>
        <p:spPr bwMode="auto">
          <a:xfrm>
            <a:off x="754593" y="475512"/>
            <a:ext cx="914400" cy="914400"/>
          </a:xfrm>
          <a:custGeom>
            <a:avLst/>
            <a:gdLst>
              <a:gd name="T0" fmla="*/ 3869 w 5760"/>
              <a:gd name="T1" fmla="*/ 1545 h 5760"/>
              <a:gd name="T2" fmla="*/ 2018 w 5760"/>
              <a:gd name="T3" fmla="*/ 2250 h 5760"/>
              <a:gd name="T4" fmla="*/ 2018 w 5760"/>
              <a:gd name="T5" fmla="*/ 2250 h 5760"/>
              <a:gd name="T6" fmla="*/ 1556 w 5760"/>
              <a:gd name="T7" fmla="*/ 3934 h 5760"/>
              <a:gd name="T8" fmla="*/ 1755 w 5760"/>
              <a:gd name="T9" fmla="*/ 4133 h 5760"/>
              <a:gd name="T10" fmla="*/ 3470 w 5760"/>
              <a:gd name="T11" fmla="*/ 3455 h 5760"/>
              <a:gd name="T12" fmla="*/ 3861 w 5760"/>
              <a:gd name="T13" fmla="*/ 3710 h 5760"/>
              <a:gd name="T14" fmla="*/ 3933 w 5760"/>
              <a:gd name="T15" fmla="*/ 3255 h 5760"/>
              <a:gd name="T16" fmla="*/ 3734 w 5760"/>
              <a:gd name="T17" fmla="*/ 4133 h 5760"/>
              <a:gd name="T18" fmla="*/ 3694 w 5760"/>
              <a:gd name="T19" fmla="*/ 2712 h 5760"/>
              <a:gd name="T20" fmla="*/ 3905 w 5760"/>
              <a:gd name="T21" fmla="*/ 2466 h 5760"/>
              <a:gd name="T22" fmla="*/ 3574 w 5760"/>
              <a:gd name="T23" fmla="*/ 2354 h 5760"/>
              <a:gd name="T24" fmla="*/ 3853 w 5760"/>
              <a:gd name="T25" fmla="*/ 1324 h 5760"/>
              <a:gd name="T26" fmla="*/ 3295 w 5760"/>
              <a:gd name="T27" fmla="*/ 2298 h 5760"/>
              <a:gd name="T28" fmla="*/ 2685 w 5760"/>
              <a:gd name="T29" fmla="*/ 2469 h 5760"/>
              <a:gd name="T30" fmla="*/ 2816 w 5760"/>
              <a:gd name="T31" fmla="*/ 1987 h 5760"/>
              <a:gd name="T32" fmla="*/ 2170 w 5760"/>
              <a:gd name="T33" fmla="*/ 2593 h 5760"/>
              <a:gd name="T34" fmla="*/ 2712 w 5760"/>
              <a:gd name="T35" fmla="*/ 1580 h 5760"/>
              <a:gd name="T36" fmla="*/ 1779 w 5760"/>
              <a:gd name="T37" fmla="*/ 2274 h 5760"/>
              <a:gd name="T38" fmla="*/ 1643 w 5760"/>
              <a:gd name="T39" fmla="*/ 1795 h 5760"/>
              <a:gd name="T40" fmla="*/ 1388 w 5760"/>
              <a:gd name="T41" fmla="*/ 2066 h 5760"/>
              <a:gd name="T42" fmla="*/ 2122 w 5760"/>
              <a:gd name="T43" fmla="*/ 2792 h 5760"/>
              <a:gd name="T44" fmla="*/ 2417 w 5760"/>
              <a:gd name="T45" fmla="*/ 2832 h 5760"/>
              <a:gd name="T46" fmla="*/ 1292 w 5760"/>
              <a:gd name="T47" fmla="*/ 3917 h 5760"/>
              <a:gd name="T48" fmla="*/ 2537 w 5760"/>
              <a:gd name="T49" fmla="*/ 3678 h 5760"/>
              <a:gd name="T50" fmla="*/ 3374 w 5760"/>
              <a:gd name="T51" fmla="*/ 2489 h 5760"/>
              <a:gd name="T52" fmla="*/ 2888 w 5760"/>
              <a:gd name="T53" fmla="*/ 3502 h 5760"/>
              <a:gd name="T54" fmla="*/ 4484 w 5760"/>
              <a:gd name="T55" fmla="*/ 3646 h 5760"/>
              <a:gd name="T56" fmla="*/ 5321 w 5760"/>
              <a:gd name="T57" fmla="*/ 3701 h 5760"/>
              <a:gd name="T58" fmla="*/ 5297 w 5760"/>
              <a:gd name="T59" fmla="*/ 3694 h 5760"/>
              <a:gd name="T60" fmla="*/ 5066 w 5760"/>
              <a:gd name="T61" fmla="*/ 2513 h 5760"/>
              <a:gd name="T62" fmla="*/ 5138 w 5760"/>
              <a:gd name="T63" fmla="*/ 3415 h 5760"/>
              <a:gd name="T64" fmla="*/ 2880 w 5760"/>
              <a:gd name="T65" fmla="*/ 5449 h 5760"/>
              <a:gd name="T66" fmla="*/ 2063 w 5760"/>
              <a:gd name="T67" fmla="*/ 5306 h 5760"/>
              <a:gd name="T68" fmla="*/ 2689 w 5760"/>
              <a:gd name="T69" fmla="*/ 5393 h 5760"/>
              <a:gd name="T70" fmla="*/ 3047 w 5760"/>
              <a:gd name="T71" fmla="*/ 4875 h 5760"/>
              <a:gd name="T72" fmla="*/ 1771 w 5760"/>
              <a:gd name="T73" fmla="*/ 5042 h 5760"/>
              <a:gd name="T74" fmla="*/ 440 w 5760"/>
              <a:gd name="T75" fmla="*/ 2067 h 5760"/>
              <a:gd name="T76" fmla="*/ 462 w 5760"/>
              <a:gd name="T77" fmla="*/ 2075 h 5760"/>
              <a:gd name="T78" fmla="*/ 694 w 5760"/>
              <a:gd name="T79" fmla="*/ 3247 h 5760"/>
              <a:gd name="T80" fmla="*/ 622 w 5760"/>
              <a:gd name="T81" fmla="*/ 2354 h 5760"/>
              <a:gd name="T82" fmla="*/ 2880 w 5760"/>
              <a:gd name="T83" fmla="*/ 311 h 5760"/>
              <a:gd name="T84" fmla="*/ 3696 w 5760"/>
              <a:gd name="T85" fmla="*/ 461 h 5760"/>
              <a:gd name="T86" fmla="*/ 3071 w 5760"/>
              <a:gd name="T87" fmla="*/ 367 h 5760"/>
              <a:gd name="T88" fmla="*/ 2712 w 5760"/>
              <a:gd name="T89" fmla="*/ 885 h 5760"/>
              <a:gd name="T90" fmla="*/ 3989 w 5760"/>
              <a:gd name="T91" fmla="*/ 726 h 5760"/>
              <a:gd name="T92" fmla="*/ 5321 w 5760"/>
              <a:gd name="T93" fmla="*/ 3701 h 5760"/>
              <a:gd name="T94" fmla="*/ 135 w 5760"/>
              <a:gd name="T95" fmla="*/ 2880 h 5760"/>
              <a:gd name="T96" fmla="*/ 5624 w 5760"/>
              <a:gd name="T97" fmla="*/ 2880 h 5760"/>
              <a:gd name="T98" fmla="*/ 2880 w 5760"/>
              <a:gd name="T99" fmla="*/ 5760 h 5760"/>
              <a:gd name="T100" fmla="*/ 2880 w 5760"/>
              <a:gd name="T101" fmla="*/ 0 h 5760"/>
              <a:gd name="T102" fmla="*/ 2880 w 5760"/>
              <a:gd name="T103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5760">
                <a:moveTo>
                  <a:pt x="3526" y="2130"/>
                </a:moveTo>
                <a:cubicBezTo>
                  <a:pt x="3526" y="1803"/>
                  <a:pt x="3748" y="1485"/>
                  <a:pt x="3869" y="1545"/>
                </a:cubicBezTo>
                <a:cubicBezTo>
                  <a:pt x="4006" y="1614"/>
                  <a:pt x="3766" y="1923"/>
                  <a:pt x="3526" y="2130"/>
                </a:cubicBezTo>
                <a:moveTo>
                  <a:pt x="2018" y="2250"/>
                </a:moveTo>
                <a:cubicBezTo>
                  <a:pt x="2018" y="1987"/>
                  <a:pt x="2278" y="1486"/>
                  <a:pt x="2437" y="1539"/>
                </a:cubicBezTo>
                <a:cubicBezTo>
                  <a:pt x="2625" y="1601"/>
                  <a:pt x="2282" y="2106"/>
                  <a:pt x="2018" y="2250"/>
                </a:cubicBezTo>
                <a:close/>
                <a:moveTo>
                  <a:pt x="1755" y="4133"/>
                </a:moveTo>
                <a:cubicBezTo>
                  <a:pt x="1635" y="4138"/>
                  <a:pt x="1556" y="4062"/>
                  <a:pt x="1556" y="3934"/>
                </a:cubicBezTo>
                <a:cubicBezTo>
                  <a:pt x="1556" y="3591"/>
                  <a:pt x="2031" y="3264"/>
                  <a:pt x="2390" y="3088"/>
                </a:cubicBezTo>
                <a:cubicBezTo>
                  <a:pt x="2327" y="3567"/>
                  <a:pt x="2165" y="4114"/>
                  <a:pt x="1755" y="4133"/>
                </a:cubicBezTo>
                <a:close/>
                <a:moveTo>
                  <a:pt x="3949" y="3016"/>
                </a:moveTo>
                <a:cubicBezTo>
                  <a:pt x="3678" y="3016"/>
                  <a:pt x="3470" y="3215"/>
                  <a:pt x="3470" y="3455"/>
                </a:cubicBezTo>
                <a:cubicBezTo>
                  <a:pt x="3470" y="3654"/>
                  <a:pt x="3590" y="3813"/>
                  <a:pt x="3750" y="3813"/>
                </a:cubicBezTo>
                <a:cubicBezTo>
                  <a:pt x="3806" y="3813"/>
                  <a:pt x="3861" y="3782"/>
                  <a:pt x="3861" y="3710"/>
                </a:cubicBezTo>
                <a:cubicBezTo>
                  <a:pt x="3861" y="3606"/>
                  <a:pt x="3724" y="3581"/>
                  <a:pt x="3734" y="3426"/>
                </a:cubicBezTo>
                <a:cubicBezTo>
                  <a:pt x="3741" y="3323"/>
                  <a:pt x="3837" y="3255"/>
                  <a:pt x="3933" y="3255"/>
                </a:cubicBezTo>
                <a:cubicBezTo>
                  <a:pt x="4124" y="3255"/>
                  <a:pt x="4214" y="3440"/>
                  <a:pt x="4214" y="3632"/>
                </a:cubicBezTo>
                <a:cubicBezTo>
                  <a:pt x="4206" y="3927"/>
                  <a:pt x="3989" y="4133"/>
                  <a:pt x="3734" y="4133"/>
                </a:cubicBezTo>
                <a:cubicBezTo>
                  <a:pt x="3398" y="4133"/>
                  <a:pt x="3183" y="3813"/>
                  <a:pt x="3183" y="3470"/>
                </a:cubicBezTo>
                <a:cubicBezTo>
                  <a:pt x="3183" y="2960"/>
                  <a:pt x="3518" y="2760"/>
                  <a:pt x="3694" y="2712"/>
                </a:cubicBezTo>
                <a:cubicBezTo>
                  <a:pt x="3696" y="2712"/>
                  <a:pt x="4153" y="2794"/>
                  <a:pt x="4138" y="2592"/>
                </a:cubicBezTo>
                <a:cubicBezTo>
                  <a:pt x="4132" y="2504"/>
                  <a:pt x="4000" y="2470"/>
                  <a:pt x="3905" y="2466"/>
                </a:cubicBezTo>
                <a:cubicBezTo>
                  <a:pt x="3799" y="2462"/>
                  <a:pt x="3692" y="2500"/>
                  <a:pt x="3692" y="2500"/>
                </a:cubicBezTo>
                <a:cubicBezTo>
                  <a:pt x="3636" y="2472"/>
                  <a:pt x="3598" y="2417"/>
                  <a:pt x="3574" y="2354"/>
                </a:cubicBezTo>
                <a:cubicBezTo>
                  <a:pt x="3901" y="2106"/>
                  <a:pt x="4133" y="1867"/>
                  <a:pt x="4133" y="1596"/>
                </a:cubicBezTo>
                <a:cubicBezTo>
                  <a:pt x="4133" y="1452"/>
                  <a:pt x="4037" y="1324"/>
                  <a:pt x="3853" y="1324"/>
                </a:cubicBezTo>
                <a:cubicBezTo>
                  <a:pt x="3526" y="1324"/>
                  <a:pt x="3279" y="1739"/>
                  <a:pt x="3279" y="2114"/>
                </a:cubicBezTo>
                <a:cubicBezTo>
                  <a:pt x="3279" y="2178"/>
                  <a:pt x="3279" y="2242"/>
                  <a:pt x="3295" y="2298"/>
                </a:cubicBezTo>
                <a:cubicBezTo>
                  <a:pt x="3087" y="2449"/>
                  <a:pt x="2933" y="2543"/>
                  <a:pt x="2654" y="2711"/>
                </a:cubicBezTo>
                <a:cubicBezTo>
                  <a:pt x="2654" y="2676"/>
                  <a:pt x="2661" y="2586"/>
                  <a:pt x="2685" y="2469"/>
                </a:cubicBezTo>
                <a:cubicBezTo>
                  <a:pt x="2780" y="2365"/>
                  <a:pt x="2912" y="2210"/>
                  <a:pt x="2912" y="2090"/>
                </a:cubicBezTo>
                <a:cubicBezTo>
                  <a:pt x="2912" y="2034"/>
                  <a:pt x="2880" y="1987"/>
                  <a:pt x="2816" y="1987"/>
                </a:cubicBezTo>
                <a:cubicBezTo>
                  <a:pt x="2657" y="1987"/>
                  <a:pt x="2537" y="2226"/>
                  <a:pt x="2505" y="2393"/>
                </a:cubicBezTo>
                <a:cubicBezTo>
                  <a:pt x="2433" y="2481"/>
                  <a:pt x="2290" y="2593"/>
                  <a:pt x="2170" y="2593"/>
                </a:cubicBezTo>
                <a:cubicBezTo>
                  <a:pt x="2074" y="2593"/>
                  <a:pt x="2042" y="2505"/>
                  <a:pt x="2034" y="2473"/>
                </a:cubicBezTo>
                <a:cubicBezTo>
                  <a:pt x="2338" y="2369"/>
                  <a:pt x="2712" y="1955"/>
                  <a:pt x="2712" y="1580"/>
                </a:cubicBezTo>
                <a:cubicBezTo>
                  <a:pt x="2712" y="1500"/>
                  <a:pt x="2681" y="1324"/>
                  <a:pt x="2441" y="1324"/>
                </a:cubicBezTo>
                <a:cubicBezTo>
                  <a:pt x="2082" y="1324"/>
                  <a:pt x="1779" y="1859"/>
                  <a:pt x="1779" y="2274"/>
                </a:cubicBezTo>
                <a:cubicBezTo>
                  <a:pt x="1651" y="2274"/>
                  <a:pt x="1604" y="2138"/>
                  <a:pt x="1604" y="2034"/>
                </a:cubicBezTo>
                <a:cubicBezTo>
                  <a:pt x="1604" y="1931"/>
                  <a:pt x="1643" y="1827"/>
                  <a:pt x="1643" y="1795"/>
                </a:cubicBezTo>
                <a:cubicBezTo>
                  <a:pt x="1643" y="1763"/>
                  <a:pt x="1627" y="1723"/>
                  <a:pt x="1580" y="1723"/>
                </a:cubicBezTo>
                <a:cubicBezTo>
                  <a:pt x="1460" y="1723"/>
                  <a:pt x="1388" y="1883"/>
                  <a:pt x="1388" y="2066"/>
                </a:cubicBezTo>
                <a:cubicBezTo>
                  <a:pt x="1396" y="2322"/>
                  <a:pt x="1564" y="2481"/>
                  <a:pt x="1787" y="2497"/>
                </a:cubicBezTo>
                <a:cubicBezTo>
                  <a:pt x="1819" y="2649"/>
                  <a:pt x="1955" y="2792"/>
                  <a:pt x="2122" y="2792"/>
                </a:cubicBezTo>
                <a:cubicBezTo>
                  <a:pt x="2226" y="2792"/>
                  <a:pt x="2353" y="2760"/>
                  <a:pt x="2441" y="2681"/>
                </a:cubicBezTo>
                <a:cubicBezTo>
                  <a:pt x="2433" y="2737"/>
                  <a:pt x="2425" y="2784"/>
                  <a:pt x="2417" y="2832"/>
                </a:cubicBezTo>
                <a:cubicBezTo>
                  <a:pt x="2066" y="3016"/>
                  <a:pt x="1811" y="3143"/>
                  <a:pt x="1580" y="3351"/>
                </a:cubicBezTo>
                <a:cubicBezTo>
                  <a:pt x="1396" y="3518"/>
                  <a:pt x="1292" y="3742"/>
                  <a:pt x="1292" y="3917"/>
                </a:cubicBezTo>
                <a:cubicBezTo>
                  <a:pt x="1292" y="4157"/>
                  <a:pt x="1444" y="4380"/>
                  <a:pt x="1755" y="4380"/>
                </a:cubicBezTo>
                <a:cubicBezTo>
                  <a:pt x="2122" y="4380"/>
                  <a:pt x="2401" y="4085"/>
                  <a:pt x="2537" y="3678"/>
                </a:cubicBezTo>
                <a:cubicBezTo>
                  <a:pt x="2601" y="3486"/>
                  <a:pt x="2626" y="3208"/>
                  <a:pt x="2642" y="2952"/>
                </a:cubicBezTo>
                <a:cubicBezTo>
                  <a:pt x="3009" y="2745"/>
                  <a:pt x="3183" y="2625"/>
                  <a:pt x="3374" y="2489"/>
                </a:cubicBezTo>
                <a:cubicBezTo>
                  <a:pt x="3398" y="2529"/>
                  <a:pt x="3423" y="2561"/>
                  <a:pt x="3454" y="2585"/>
                </a:cubicBezTo>
                <a:cubicBezTo>
                  <a:pt x="3287" y="2673"/>
                  <a:pt x="2888" y="2920"/>
                  <a:pt x="2888" y="3502"/>
                </a:cubicBezTo>
                <a:cubicBezTo>
                  <a:pt x="2888" y="3917"/>
                  <a:pt x="3167" y="4380"/>
                  <a:pt x="3718" y="4380"/>
                </a:cubicBezTo>
                <a:cubicBezTo>
                  <a:pt x="4172" y="4380"/>
                  <a:pt x="4484" y="4005"/>
                  <a:pt x="4484" y="3646"/>
                </a:cubicBezTo>
                <a:cubicBezTo>
                  <a:pt x="4484" y="3319"/>
                  <a:pt x="4300" y="3016"/>
                  <a:pt x="3949" y="3016"/>
                </a:cubicBezTo>
                <a:close/>
                <a:moveTo>
                  <a:pt x="5321" y="3701"/>
                </a:moveTo>
                <a:cubicBezTo>
                  <a:pt x="5319" y="3703"/>
                  <a:pt x="5315" y="3707"/>
                  <a:pt x="5306" y="3704"/>
                </a:cubicBezTo>
                <a:cubicBezTo>
                  <a:pt x="5299" y="3702"/>
                  <a:pt x="5297" y="3698"/>
                  <a:pt x="5297" y="3694"/>
                </a:cubicBezTo>
                <a:cubicBezTo>
                  <a:pt x="5298" y="3689"/>
                  <a:pt x="5394" y="3405"/>
                  <a:pt x="5393" y="3080"/>
                </a:cubicBezTo>
                <a:cubicBezTo>
                  <a:pt x="5392" y="2728"/>
                  <a:pt x="5249" y="2513"/>
                  <a:pt x="5066" y="2513"/>
                </a:cubicBezTo>
                <a:cubicBezTo>
                  <a:pt x="4954" y="2513"/>
                  <a:pt x="4874" y="2593"/>
                  <a:pt x="4874" y="2712"/>
                </a:cubicBezTo>
                <a:cubicBezTo>
                  <a:pt x="4874" y="2928"/>
                  <a:pt x="5138" y="2944"/>
                  <a:pt x="5138" y="3415"/>
                </a:cubicBezTo>
                <a:cubicBezTo>
                  <a:pt x="5138" y="3606"/>
                  <a:pt x="5098" y="3789"/>
                  <a:pt x="5034" y="3989"/>
                </a:cubicBezTo>
                <a:cubicBezTo>
                  <a:pt x="4739" y="4986"/>
                  <a:pt x="3797" y="5449"/>
                  <a:pt x="2880" y="5449"/>
                </a:cubicBezTo>
                <a:cubicBezTo>
                  <a:pt x="2457" y="5449"/>
                  <a:pt x="2157" y="5362"/>
                  <a:pt x="2067" y="5322"/>
                </a:cubicBezTo>
                <a:cubicBezTo>
                  <a:pt x="2063" y="5320"/>
                  <a:pt x="2061" y="5313"/>
                  <a:pt x="2063" y="5306"/>
                </a:cubicBezTo>
                <a:cubicBezTo>
                  <a:pt x="2065" y="5300"/>
                  <a:pt x="2072" y="5296"/>
                  <a:pt x="2075" y="5298"/>
                </a:cubicBezTo>
                <a:cubicBezTo>
                  <a:pt x="2111" y="5312"/>
                  <a:pt x="2369" y="5393"/>
                  <a:pt x="2689" y="5393"/>
                </a:cubicBezTo>
                <a:cubicBezTo>
                  <a:pt x="3040" y="5393"/>
                  <a:pt x="3247" y="5250"/>
                  <a:pt x="3247" y="5074"/>
                </a:cubicBezTo>
                <a:cubicBezTo>
                  <a:pt x="3247" y="4962"/>
                  <a:pt x="3159" y="4875"/>
                  <a:pt x="3047" y="4875"/>
                </a:cubicBezTo>
                <a:cubicBezTo>
                  <a:pt x="2832" y="4875"/>
                  <a:pt x="2816" y="5146"/>
                  <a:pt x="2353" y="5146"/>
                </a:cubicBezTo>
                <a:cubicBezTo>
                  <a:pt x="2154" y="5146"/>
                  <a:pt x="1979" y="5106"/>
                  <a:pt x="1771" y="5042"/>
                </a:cubicBezTo>
                <a:cubicBezTo>
                  <a:pt x="782" y="4739"/>
                  <a:pt x="310" y="3805"/>
                  <a:pt x="311" y="2880"/>
                </a:cubicBezTo>
                <a:cubicBezTo>
                  <a:pt x="311" y="2429"/>
                  <a:pt x="438" y="2070"/>
                  <a:pt x="440" y="2067"/>
                </a:cubicBezTo>
                <a:cubicBezTo>
                  <a:pt x="441" y="2065"/>
                  <a:pt x="447" y="2062"/>
                  <a:pt x="454" y="2065"/>
                </a:cubicBezTo>
                <a:cubicBezTo>
                  <a:pt x="461" y="2067"/>
                  <a:pt x="463" y="2073"/>
                  <a:pt x="462" y="2075"/>
                </a:cubicBezTo>
                <a:cubicBezTo>
                  <a:pt x="451" y="2112"/>
                  <a:pt x="367" y="2370"/>
                  <a:pt x="367" y="2688"/>
                </a:cubicBezTo>
                <a:cubicBezTo>
                  <a:pt x="367" y="3040"/>
                  <a:pt x="511" y="3247"/>
                  <a:pt x="694" y="3247"/>
                </a:cubicBezTo>
                <a:cubicBezTo>
                  <a:pt x="798" y="3247"/>
                  <a:pt x="885" y="3167"/>
                  <a:pt x="885" y="3056"/>
                </a:cubicBezTo>
                <a:cubicBezTo>
                  <a:pt x="885" y="2840"/>
                  <a:pt x="622" y="2816"/>
                  <a:pt x="622" y="2354"/>
                </a:cubicBezTo>
                <a:cubicBezTo>
                  <a:pt x="622" y="2154"/>
                  <a:pt x="662" y="1978"/>
                  <a:pt x="726" y="1771"/>
                </a:cubicBezTo>
                <a:cubicBezTo>
                  <a:pt x="1029" y="782"/>
                  <a:pt x="1963" y="318"/>
                  <a:pt x="2880" y="311"/>
                </a:cubicBezTo>
                <a:cubicBezTo>
                  <a:pt x="3306" y="308"/>
                  <a:pt x="3680" y="435"/>
                  <a:pt x="3694" y="447"/>
                </a:cubicBezTo>
                <a:cubicBezTo>
                  <a:pt x="3696" y="449"/>
                  <a:pt x="3699" y="455"/>
                  <a:pt x="3696" y="461"/>
                </a:cubicBezTo>
                <a:cubicBezTo>
                  <a:pt x="3693" y="468"/>
                  <a:pt x="3688" y="469"/>
                  <a:pt x="3686" y="469"/>
                </a:cubicBezTo>
                <a:cubicBezTo>
                  <a:pt x="3681" y="468"/>
                  <a:pt x="3439" y="367"/>
                  <a:pt x="3071" y="367"/>
                </a:cubicBezTo>
                <a:cubicBezTo>
                  <a:pt x="2728" y="367"/>
                  <a:pt x="2513" y="510"/>
                  <a:pt x="2513" y="694"/>
                </a:cubicBezTo>
                <a:cubicBezTo>
                  <a:pt x="2513" y="798"/>
                  <a:pt x="2593" y="885"/>
                  <a:pt x="2712" y="885"/>
                </a:cubicBezTo>
                <a:cubicBezTo>
                  <a:pt x="2928" y="885"/>
                  <a:pt x="2944" y="622"/>
                  <a:pt x="3406" y="622"/>
                </a:cubicBezTo>
                <a:cubicBezTo>
                  <a:pt x="3606" y="622"/>
                  <a:pt x="3781" y="662"/>
                  <a:pt x="3989" y="726"/>
                </a:cubicBezTo>
                <a:cubicBezTo>
                  <a:pt x="4986" y="1029"/>
                  <a:pt x="5440" y="1971"/>
                  <a:pt x="5449" y="2880"/>
                </a:cubicBezTo>
                <a:cubicBezTo>
                  <a:pt x="5453" y="3346"/>
                  <a:pt x="5322" y="3699"/>
                  <a:pt x="5321" y="3701"/>
                </a:cubicBezTo>
                <a:close/>
                <a:moveTo>
                  <a:pt x="2880" y="136"/>
                </a:moveTo>
                <a:cubicBezTo>
                  <a:pt x="1364" y="136"/>
                  <a:pt x="135" y="1364"/>
                  <a:pt x="135" y="2880"/>
                </a:cubicBezTo>
                <a:cubicBezTo>
                  <a:pt x="135" y="4396"/>
                  <a:pt x="1364" y="5624"/>
                  <a:pt x="2880" y="5624"/>
                </a:cubicBezTo>
                <a:cubicBezTo>
                  <a:pt x="4396" y="5624"/>
                  <a:pt x="5624" y="4396"/>
                  <a:pt x="5624" y="2880"/>
                </a:cubicBezTo>
                <a:cubicBezTo>
                  <a:pt x="5624" y="1372"/>
                  <a:pt x="4396" y="136"/>
                  <a:pt x="2880" y="136"/>
                </a:cubicBezTo>
                <a:close/>
                <a:moveTo>
                  <a:pt x="2880" y="5760"/>
                </a:moveTo>
                <a:cubicBezTo>
                  <a:pt x="1292" y="5760"/>
                  <a:pt x="0" y="4476"/>
                  <a:pt x="0" y="2880"/>
                </a:cubicBezTo>
                <a:cubicBezTo>
                  <a:pt x="0" y="1292"/>
                  <a:pt x="1292" y="0"/>
                  <a:pt x="2880" y="0"/>
                </a:cubicBezTo>
                <a:cubicBezTo>
                  <a:pt x="4467" y="0"/>
                  <a:pt x="5760" y="1292"/>
                  <a:pt x="5760" y="2880"/>
                </a:cubicBezTo>
                <a:cubicBezTo>
                  <a:pt x="5760" y="4476"/>
                  <a:pt x="4467" y="5760"/>
                  <a:pt x="2880" y="5760"/>
                </a:cubicBezTo>
                <a:close/>
              </a:path>
            </a:pathLst>
          </a:custGeom>
          <a:solidFill>
            <a:srgbClr val="005C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8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299" y="1487851"/>
            <a:ext cx="3377601" cy="3657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05334" y="1487851"/>
            <a:ext cx="3382004" cy="3657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Subtitle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95299" y="2070820"/>
            <a:ext cx="3377601" cy="4012346"/>
          </a:xfrm>
        </p:spPr>
        <p:txBody>
          <a:bodyPr/>
          <a:lstStyle>
            <a:lvl1pPr>
              <a:defRPr sz="2400"/>
            </a:lvl1pPr>
            <a:lvl2pPr marL="210312">
              <a:defRPr sz="2000"/>
            </a:lvl2pPr>
            <a:lvl3pPr marL="429768" indent="-173736">
              <a:defRPr sz="1600"/>
            </a:lvl3pPr>
            <a:lvl4pPr marL="603504" indent="-128016">
              <a:defRPr sz="1400"/>
            </a:lvl4pPr>
            <a:lvl5pPr marL="793750" indent="-17303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314696" y="1487851"/>
            <a:ext cx="3382004" cy="3657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Subtitle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495300" y="1918336"/>
            <a:ext cx="338328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4405334" y="1918336"/>
            <a:ext cx="338328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8314696" y="1918336"/>
            <a:ext cx="338328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95300" y="509833"/>
            <a:ext cx="1120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1" name="Content Placeholder 14"/>
          <p:cNvSpPr>
            <a:spLocks noGrp="1"/>
          </p:cNvSpPr>
          <p:nvPr>
            <p:ph sz="quarter" idx="18"/>
          </p:nvPr>
        </p:nvSpPr>
        <p:spPr>
          <a:xfrm>
            <a:off x="4405334" y="2070820"/>
            <a:ext cx="3377601" cy="4012346"/>
          </a:xfrm>
        </p:spPr>
        <p:txBody>
          <a:bodyPr/>
          <a:lstStyle>
            <a:lvl1pPr>
              <a:defRPr sz="2400"/>
            </a:lvl1pPr>
            <a:lvl2pPr marL="210312">
              <a:defRPr sz="2000"/>
            </a:lvl2pPr>
            <a:lvl3pPr marL="429768" indent="-173736">
              <a:defRPr sz="1600"/>
            </a:lvl3pPr>
            <a:lvl4pPr marL="603504" indent="-128016">
              <a:defRPr sz="1400"/>
            </a:lvl4pPr>
            <a:lvl5pPr marL="793750" indent="-17303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9"/>
          </p:nvPr>
        </p:nvSpPr>
        <p:spPr>
          <a:xfrm>
            <a:off x="8314696" y="2070820"/>
            <a:ext cx="3377601" cy="4012346"/>
          </a:xfrm>
        </p:spPr>
        <p:txBody>
          <a:bodyPr/>
          <a:lstStyle>
            <a:lvl1pPr>
              <a:defRPr sz="2400"/>
            </a:lvl1pPr>
            <a:lvl2pPr marL="210312">
              <a:defRPr sz="2000"/>
            </a:lvl2pPr>
            <a:lvl3pPr marL="429768" indent="-173736">
              <a:defRPr sz="1600"/>
            </a:lvl3pPr>
            <a:lvl4pPr marL="603504" indent="-128016">
              <a:defRPr sz="1400"/>
            </a:lvl4pPr>
            <a:lvl5pPr marL="793750" indent="-17303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C01BD7F-2950-43B9-8D37-9726FE8B3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3BFCC0CF-5462-4972-9AEC-343ACFD15874}" type="datetime6">
              <a:rPr lang="en-US" smtClean="0"/>
              <a:pPr/>
              <a:t>October 21</a:t>
            </a:fld>
            <a:r>
              <a:rPr lang="en-US" dirty="0"/>
              <a:t>20</a:t>
            </a:r>
            <a:endParaRPr lang="en-CA" dirty="0"/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5A73D31C-75B9-4206-AF4F-034799A6B9F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Top Seat</a:t>
            </a:r>
          </a:p>
        </p:txBody>
      </p:sp>
    </p:spTree>
    <p:extLst>
      <p:ext uri="{BB962C8B-B14F-4D97-AF65-F5344CB8AC3E}">
        <p14:creationId xmlns:p14="http://schemas.microsoft.com/office/powerpoint/2010/main" val="143986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300" y="1629578"/>
            <a:ext cx="2518906" cy="20467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400" b="1" dirty="0" smtClean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96995" y="1629578"/>
            <a:ext cx="2496313" cy="20467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400" b="1" dirty="0" smtClean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95300" y="2044127"/>
            <a:ext cx="2496312" cy="395901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 marL="429768" indent="-173736">
              <a:defRPr lang="en-US" sz="1600" dirty="0" smtClean="0"/>
            </a:lvl3pPr>
            <a:lvl4pPr marL="603504" indent="-128016">
              <a:defRPr lang="en-US" sz="1400" dirty="0" smtClean="0"/>
            </a:lvl4pPr>
            <a:lvl5pPr marL="795528" indent="-128016">
              <a:defRPr lang="en-CA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298692" y="1629578"/>
            <a:ext cx="2496312" cy="20467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400" b="1" dirty="0" smtClean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9200388" y="1629578"/>
            <a:ext cx="2496312" cy="20467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400" b="1" dirty="0" smtClean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3390900" y="1908811"/>
            <a:ext cx="25146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6286500" y="1908811"/>
            <a:ext cx="25146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9182100" y="1908811"/>
            <a:ext cx="25146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495300" y="1908811"/>
            <a:ext cx="25146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509833"/>
            <a:ext cx="1120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0"/>
          </p:nvPr>
        </p:nvSpPr>
        <p:spPr>
          <a:xfrm>
            <a:off x="3396995" y="2044127"/>
            <a:ext cx="2496312" cy="395901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 marL="429768" indent="-173736">
              <a:defRPr lang="en-US" sz="1600" dirty="0" smtClean="0"/>
            </a:lvl3pPr>
            <a:lvl4pPr marL="603504" indent="-128016">
              <a:defRPr lang="en-US" sz="1400" dirty="0" smtClean="0"/>
            </a:lvl4pPr>
            <a:lvl5pPr marL="795528" indent="-128016">
              <a:defRPr lang="en-CA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7" name="Content Placeholder 14"/>
          <p:cNvSpPr>
            <a:spLocks noGrp="1"/>
          </p:cNvSpPr>
          <p:nvPr>
            <p:ph sz="quarter" idx="21"/>
          </p:nvPr>
        </p:nvSpPr>
        <p:spPr>
          <a:xfrm>
            <a:off x="6298692" y="2044127"/>
            <a:ext cx="2496312" cy="395901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 marL="429768" indent="-173736">
              <a:defRPr lang="en-US" sz="1600" dirty="0" smtClean="0"/>
            </a:lvl3pPr>
            <a:lvl4pPr marL="603504" indent="-128016">
              <a:defRPr lang="en-US" sz="1400" dirty="0" smtClean="0"/>
            </a:lvl4pPr>
            <a:lvl5pPr marL="795528" indent="-128016">
              <a:defRPr lang="en-CA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8" name="Content Placeholder 14"/>
          <p:cNvSpPr>
            <a:spLocks noGrp="1"/>
          </p:cNvSpPr>
          <p:nvPr>
            <p:ph sz="quarter" idx="22"/>
          </p:nvPr>
        </p:nvSpPr>
        <p:spPr>
          <a:xfrm>
            <a:off x="9200388" y="2044127"/>
            <a:ext cx="2496312" cy="395901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 marL="429768" indent="-173736">
              <a:defRPr lang="en-US" sz="1600" dirty="0" smtClean="0"/>
            </a:lvl3pPr>
            <a:lvl4pPr marL="603504" indent="-128016">
              <a:defRPr lang="en-US" sz="1400" dirty="0" smtClean="0"/>
            </a:lvl4pPr>
            <a:lvl5pPr marL="795528" indent="-128016">
              <a:defRPr lang="en-CA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46EE325-6D1D-405F-AF9E-27FA40995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3BFCC0CF-5462-4972-9AEC-343ACFD15874}" type="datetime6">
              <a:rPr lang="en-US" smtClean="0"/>
              <a:pPr/>
              <a:t>October 21</a:t>
            </a:fld>
            <a:r>
              <a:rPr lang="en-US" dirty="0"/>
              <a:t>20</a:t>
            </a:r>
            <a:endParaRPr lang="en-CA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72CDDEE3-F650-460D-B31F-5C49C4BF7FB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Top Seat</a:t>
            </a:r>
          </a:p>
        </p:txBody>
      </p:sp>
    </p:spTree>
    <p:extLst>
      <p:ext uri="{BB962C8B-B14F-4D97-AF65-F5344CB8AC3E}">
        <p14:creationId xmlns:p14="http://schemas.microsoft.com/office/powerpoint/2010/main" val="368267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300" y="1629861"/>
            <a:ext cx="1929384" cy="20467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400" b="1" dirty="0" smtClean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813304" y="1629861"/>
            <a:ext cx="1929384" cy="20467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400" b="1" dirty="0" smtClean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95300" y="2014983"/>
            <a:ext cx="1929384" cy="410244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dirty="0" smtClean="0"/>
            </a:lvl1pPr>
            <a:lvl2pPr marL="146304" indent="-118872">
              <a:defRPr lang="en-US" sz="1400" dirty="0" smtClean="0"/>
            </a:lvl2pPr>
            <a:lvl3pPr marL="338328" indent="-137160">
              <a:defRPr lang="en-US" sz="1200" dirty="0" smtClean="0"/>
            </a:lvl3pPr>
            <a:lvl4pPr marL="461963" indent="-115888">
              <a:defRPr lang="en-US" sz="1200" dirty="0" smtClean="0"/>
            </a:lvl4pPr>
            <a:lvl5pPr marL="625475" indent="-115888">
              <a:defRPr lang="en-CA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31308" y="1629861"/>
            <a:ext cx="1929384" cy="20467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400" b="1" dirty="0" smtClean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7449312" y="1629861"/>
            <a:ext cx="1929384" cy="20467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400" b="1" dirty="0" smtClean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813304" y="1908811"/>
            <a:ext cx="192024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5131308" y="1908811"/>
            <a:ext cx="192024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7449312" y="1908811"/>
            <a:ext cx="192024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495300" y="1908811"/>
            <a:ext cx="192024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9767316" y="1629861"/>
            <a:ext cx="1929384" cy="20467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400" b="1" dirty="0" smtClean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9767316" y="1908811"/>
            <a:ext cx="192024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95300" y="509833"/>
            <a:ext cx="11201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Five Content Layout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5" name="Content Placeholder 14"/>
          <p:cNvSpPr>
            <a:spLocks noGrp="1"/>
          </p:cNvSpPr>
          <p:nvPr>
            <p:ph sz="quarter" idx="23"/>
          </p:nvPr>
        </p:nvSpPr>
        <p:spPr>
          <a:xfrm>
            <a:off x="2813304" y="2014983"/>
            <a:ext cx="1929384" cy="410244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dirty="0" smtClean="0"/>
            </a:lvl1pPr>
            <a:lvl2pPr marL="146304" indent="-118872">
              <a:defRPr lang="en-US" sz="1400" dirty="0" smtClean="0"/>
            </a:lvl2pPr>
            <a:lvl3pPr marL="338328" indent="-137160">
              <a:defRPr lang="en-US" sz="1200" dirty="0" smtClean="0"/>
            </a:lvl3pPr>
            <a:lvl4pPr marL="461963" indent="-115888">
              <a:defRPr lang="en-US" sz="1200" dirty="0" smtClean="0"/>
            </a:lvl4pPr>
            <a:lvl5pPr marL="625475" indent="-115888">
              <a:defRPr lang="en-CA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9" name="Content Placeholder 14"/>
          <p:cNvSpPr>
            <a:spLocks noGrp="1"/>
          </p:cNvSpPr>
          <p:nvPr>
            <p:ph sz="quarter" idx="24"/>
          </p:nvPr>
        </p:nvSpPr>
        <p:spPr>
          <a:xfrm>
            <a:off x="5131308" y="2014983"/>
            <a:ext cx="1929384" cy="410244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dirty="0" smtClean="0"/>
            </a:lvl1pPr>
            <a:lvl2pPr marL="146304" indent="-118872">
              <a:defRPr lang="en-US" sz="1400" dirty="0" smtClean="0"/>
            </a:lvl2pPr>
            <a:lvl3pPr marL="338328" indent="-137160">
              <a:defRPr lang="en-US" sz="1200" dirty="0" smtClean="0"/>
            </a:lvl3pPr>
            <a:lvl4pPr marL="461963" indent="-115888">
              <a:defRPr lang="en-US" sz="1200" dirty="0" smtClean="0"/>
            </a:lvl4pPr>
            <a:lvl5pPr marL="625475" indent="-115888">
              <a:defRPr lang="en-CA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0" name="Content Placeholder 14"/>
          <p:cNvSpPr>
            <a:spLocks noGrp="1"/>
          </p:cNvSpPr>
          <p:nvPr>
            <p:ph sz="quarter" idx="25"/>
          </p:nvPr>
        </p:nvSpPr>
        <p:spPr>
          <a:xfrm>
            <a:off x="7449312" y="2014983"/>
            <a:ext cx="1929384" cy="410244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dirty="0" smtClean="0"/>
            </a:lvl1pPr>
            <a:lvl2pPr marL="146304" indent="-118872">
              <a:defRPr lang="en-US" sz="1400" dirty="0" smtClean="0"/>
            </a:lvl2pPr>
            <a:lvl3pPr marL="338328" indent="-137160">
              <a:defRPr lang="en-US" sz="1200" dirty="0" smtClean="0"/>
            </a:lvl3pPr>
            <a:lvl4pPr marL="461963" indent="-115888">
              <a:defRPr lang="en-US" sz="1200" dirty="0" smtClean="0"/>
            </a:lvl4pPr>
            <a:lvl5pPr marL="625475" indent="-115888">
              <a:defRPr lang="en-CA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1" name="Content Placeholder 14"/>
          <p:cNvSpPr>
            <a:spLocks noGrp="1"/>
          </p:cNvSpPr>
          <p:nvPr>
            <p:ph sz="quarter" idx="26"/>
          </p:nvPr>
        </p:nvSpPr>
        <p:spPr>
          <a:xfrm>
            <a:off x="9767316" y="2014983"/>
            <a:ext cx="1929384" cy="410244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dirty="0" smtClean="0"/>
            </a:lvl1pPr>
            <a:lvl2pPr marL="146304" indent="-118872">
              <a:defRPr lang="en-US" sz="1400" dirty="0" smtClean="0"/>
            </a:lvl2pPr>
            <a:lvl3pPr marL="338328" indent="-137160">
              <a:defRPr lang="en-US" sz="1200" dirty="0" smtClean="0"/>
            </a:lvl3pPr>
            <a:lvl4pPr marL="461963" indent="-115888">
              <a:defRPr lang="en-US" sz="1200" dirty="0" smtClean="0"/>
            </a:lvl4pPr>
            <a:lvl5pPr marL="625475" indent="-115888">
              <a:defRPr lang="en-CA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C416FC71-0A87-417A-A7DF-53CC66B53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3BFCC0CF-5462-4972-9AEC-343ACFD15874}" type="datetime6">
              <a:rPr lang="en-US" smtClean="0"/>
              <a:pPr/>
              <a:t>October 21</a:t>
            </a:fld>
            <a:r>
              <a:rPr lang="en-US" dirty="0"/>
              <a:t>20</a:t>
            </a:r>
            <a:endParaRPr lang="en-CA" dirty="0"/>
          </a:p>
        </p:txBody>
      </p:sp>
      <p:sp>
        <p:nvSpPr>
          <p:cNvPr id="28" name="Footer Placeholder 7">
            <a:extLst>
              <a:ext uri="{FF2B5EF4-FFF2-40B4-BE49-F238E27FC236}">
                <a16:creationId xmlns:a16="http://schemas.microsoft.com/office/drawing/2014/main" id="{B3C12A7E-E4C7-4D89-A170-A493D567EAA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Top Seat</a:t>
            </a:r>
          </a:p>
        </p:txBody>
      </p:sp>
    </p:spTree>
    <p:extLst>
      <p:ext uri="{BB962C8B-B14F-4D97-AF65-F5344CB8AC3E}">
        <p14:creationId xmlns:p14="http://schemas.microsoft.com/office/powerpoint/2010/main" val="108568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3166"/>
            <a:ext cx="11201400" cy="4319584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 marL="237744" indent="-182880">
              <a:defRPr sz="2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6B011F-4922-4384-B5C2-CF8CA8CF5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3BFCC0CF-5462-4972-9AEC-343ACFD15874}" type="datetime6">
              <a:rPr lang="en-US" smtClean="0"/>
              <a:pPr/>
              <a:t>October 21</a:t>
            </a:fld>
            <a:r>
              <a:rPr lang="en-US" dirty="0"/>
              <a:t>20</a:t>
            </a:r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4D7A41-CB52-4032-820B-437840F8F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Top Seat</a:t>
            </a:r>
          </a:p>
        </p:txBody>
      </p:sp>
    </p:spTree>
    <p:extLst>
      <p:ext uri="{BB962C8B-B14F-4D97-AF65-F5344CB8AC3E}">
        <p14:creationId xmlns:p14="http://schemas.microsoft.com/office/powerpoint/2010/main" val="3809249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ext Heavy 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70236"/>
            <a:ext cx="11201400" cy="4310062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en-US" sz="2200" dirty="0" smtClean="0">
                <a:solidFill>
                  <a:schemeClr val="accent3"/>
                </a:solidFill>
              </a:defRPr>
            </a:lvl1pPr>
            <a:lvl2pPr marL="219456" indent="-164592">
              <a:defRPr lang="en-US" sz="2000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10063"/>
            <a:ext cx="11201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3666A"/>
                </a:solidFill>
              </a:rPr>
              <a:t>Title and Content Text Heavy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14F04EC-EA5D-4CFD-88F2-9D9D0E69B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3BFCC0CF-5462-4972-9AEC-343ACFD15874}" type="datetime6">
              <a:rPr lang="en-US" smtClean="0"/>
              <a:pPr/>
              <a:t>October 21</a:t>
            </a:fld>
            <a:r>
              <a:rPr lang="en-US" dirty="0"/>
              <a:t>20</a:t>
            </a:r>
            <a:endParaRPr lang="en-CA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A5025CA-F9D2-4E24-9D86-E8FD42ED6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Top Seat</a:t>
            </a:r>
          </a:p>
        </p:txBody>
      </p:sp>
    </p:spTree>
    <p:extLst>
      <p:ext uri="{BB962C8B-B14F-4D97-AF65-F5344CB8AC3E}">
        <p14:creationId xmlns:p14="http://schemas.microsoft.com/office/powerpoint/2010/main" val="212545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50166"/>
            <a:ext cx="11227308" cy="1645920"/>
          </a:xfrm>
        </p:spPr>
        <p:txBody>
          <a:bodyPr/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en-US" dirty="0"/>
              <a:t>Big Title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327510"/>
            <a:ext cx="11227308" cy="3749040"/>
          </a:xfrm>
        </p:spPr>
        <p:txBody>
          <a:bodyPr/>
          <a:lstStyle>
            <a:lvl1pPr>
              <a:defRPr sz="3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684B53-3CF0-423C-B845-A5CB61930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3BFCC0CF-5462-4972-9AEC-343ACFD15874}" type="datetime6">
              <a:rPr lang="en-US" smtClean="0"/>
              <a:pPr/>
              <a:t>October 21</a:t>
            </a:fld>
            <a:r>
              <a:rPr lang="en-US" dirty="0"/>
              <a:t>20</a:t>
            </a:r>
            <a:endParaRPr lang="en-CA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424D620D-3028-4EB4-B674-F53F40CE1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Top Seat</a:t>
            </a:r>
          </a:p>
        </p:txBody>
      </p:sp>
    </p:spTree>
    <p:extLst>
      <p:ext uri="{BB962C8B-B14F-4D97-AF65-F5344CB8AC3E}">
        <p14:creationId xmlns:p14="http://schemas.microsoft.com/office/powerpoint/2010/main" val="903877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95300" y="458076"/>
            <a:ext cx="5655243" cy="5614416"/>
          </a:xfrm>
        </p:spPr>
        <p:txBody>
          <a:bodyPr anchor="t" anchorCtr="0"/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Two Statements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6478290" y="458076"/>
            <a:ext cx="5222378" cy="561441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Additional statement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E72FC21-8F96-4687-8C4C-C36B9B5CF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3BFCC0CF-5462-4972-9AEC-343ACFD15874}" type="datetime6">
              <a:rPr lang="en-US" smtClean="0"/>
              <a:pPr/>
              <a:t>October 21</a:t>
            </a:fld>
            <a:r>
              <a:rPr lang="en-US" dirty="0"/>
              <a:t>20</a:t>
            </a:r>
            <a:endParaRPr lang="en-CA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461F078D-98EC-4A8A-B6F2-4D1A40281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Top Seat</a:t>
            </a:r>
          </a:p>
        </p:txBody>
      </p:sp>
    </p:spTree>
    <p:extLst>
      <p:ext uri="{BB962C8B-B14F-4D97-AF65-F5344CB8AC3E}">
        <p14:creationId xmlns:p14="http://schemas.microsoft.com/office/powerpoint/2010/main" val="1653335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1415" y="1930688"/>
            <a:ext cx="5245285" cy="4165312"/>
          </a:xfrm>
        </p:spPr>
        <p:txBody>
          <a:bodyPr vert="horz" lIns="0" tIns="0" rIns="0" bIns="0" rtlCol="0">
            <a:noAutofit/>
          </a:bodyPr>
          <a:lstStyle>
            <a:lvl1pPr>
              <a:defRPr lang="en-US" sz="2800" dirty="0" smtClean="0">
                <a:solidFill>
                  <a:schemeClr val="accent3"/>
                </a:solidFill>
              </a:defRPr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 marL="658368" indent="-146304">
              <a:defRPr lang="en-US" sz="1600" dirty="0" smtClean="0"/>
            </a:lvl4pPr>
          </a:lstStyle>
          <a:p>
            <a:pPr lvl="0">
              <a:spcBef>
                <a:spcPts val="1000"/>
              </a:spcBef>
            </a:pPr>
            <a:r>
              <a:rPr lang="en-US"/>
              <a:t>Click to edit Master text styles</a:t>
            </a:r>
          </a:p>
          <a:p>
            <a:pPr lvl="1">
              <a:spcBef>
                <a:spcPts val="1000"/>
              </a:spcBef>
            </a:pPr>
            <a:r>
              <a:rPr lang="en-US"/>
              <a:t>Second level</a:t>
            </a:r>
          </a:p>
          <a:p>
            <a:pPr lvl="2">
              <a:spcBef>
                <a:spcPts val="1000"/>
              </a:spcBef>
            </a:pPr>
            <a:r>
              <a:rPr lang="en-US"/>
              <a:t>Third level</a:t>
            </a:r>
          </a:p>
          <a:p>
            <a:pPr lvl="3">
              <a:spcBef>
                <a:spcPts val="1000"/>
              </a:spcBef>
            </a:pPr>
            <a:r>
              <a:rPr lang="en-US"/>
              <a:t>Fourth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95300" y="1930688"/>
            <a:ext cx="5220727" cy="414958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94170" y="1621671"/>
            <a:ext cx="5221858" cy="23391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600" b="1" dirty="0" smtClean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Half Text – Half Image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25AEFFF-C5B0-40C7-AD3E-E0B7AD778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3BFCC0CF-5462-4972-9AEC-343ACFD15874}" type="datetime6">
              <a:rPr lang="en-US" smtClean="0"/>
              <a:pPr/>
              <a:t>October 21</a:t>
            </a:fld>
            <a:r>
              <a:rPr lang="en-US" dirty="0"/>
              <a:t>20</a:t>
            </a:r>
            <a:endParaRPr lang="en-CA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0327B977-F3F8-48F3-865B-D7AB465D6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Top Seat</a:t>
            </a:r>
          </a:p>
        </p:txBody>
      </p:sp>
    </p:spTree>
    <p:extLst>
      <p:ext uri="{BB962C8B-B14F-4D97-AF65-F5344CB8AC3E}">
        <p14:creationId xmlns:p14="http://schemas.microsoft.com/office/powerpoint/2010/main" val="575276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95300" y="1929382"/>
            <a:ext cx="11201400" cy="41666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2381" y="2362364"/>
            <a:ext cx="10781414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en-US" dirty="0"/>
              <a:t>Click to add text over image. White or gray only. 32pt flexible positioning. Delete if not needed.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9BC0867-24AF-47AE-B14D-77C5BBF716A2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HR Unplugged: 2020    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95300" y="510063"/>
            <a:ext cx="11201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 w/ Title and Footer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95300" y="1621673"/>
            <a:ext cx="4966221" cy="23391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600" b="1" dirty="0" smtClean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102739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10063"/>
            <a:ext cx="11201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Quadrant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6174068" y="1666276"/>
            <a:ext cx="5522632" cy="2084832"/>
          </a:xfrm>
          <a:solidFill>
            <a:schemeClr val="accent3"/>
          </a:solidFill>
        </p:spPr>
        <p:txBody>
          <a:bodyPr lIns="182880" tIns="137160" rIns="182880"/>
          <a:lstStyle>
            <a:lvl1pPr marL="176213" indent="-176213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76213" indent="-176213">
              <a:lnSpc>
                <a:spcPct val="95000"/>
              </a:lnSpc>
              <a:spcBef>
                <a:spcPts val="1000"/>
              </a:spcBef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5300" y="3932342"/>
            <a:ext cx="5495093" cy="2084832"/>
          </a:xfrm>
          <a:solidFill>
            <a:schemeClr val="accent3"/>
          </a:solidFill>
        </p:spPr>
        <p:txBody>
          <a:bodyPr lIns="182880" tIns="137160" rIns="182880"/>
          <a:lstStyle>
            <a:lvl1pPr marL="176213" indent="-176213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76213" indent="-176213">
              <a:lnSpc>
                <a:spcPct val="95000"/>
              </a:lnSpc>
              <a:spcBef>
                <a:spcPts val="1000"/>
              </a:spcBef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6174068" y="3932342"/>
            <a:ext cx="5522632" cy="2084832"/>
          </a:xfrm>
          <a:solidFill>
            <a:schemeClr val="accent3"/>
          </a:solidFill>
        </p:spPr>
        <p:txBody>
          <a:bodyPr lIns="182880" tIns="137160" rIns="182880"/>
          <a:lstStyle>
            <a:lvl1pPr marL="176213" indent="-176213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76213" indent="-176213">
              <a:lnSpc>
                <a:spcPct val="95000"/>
              </a:lnSpc>
              <a:spcBef>
                <a:spcPts val="1000"/>
              </a:spcBef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495300" y="1666276"/>
            <a:ext cx="5495093" cy="2084832"/>
          </a:xfrm>
          <a:solidFill>
            <a:schemeClr val="accent3"/>
          </a:solidFill>
        </p:spPr>
        <p:txBody>
          <a:bodyPr lIns="182880" tIns="137160" rIns="182880"/>
          <a:lstStyle>
            <a:lvl1pPr marL="176213" indent="-176213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76213" indent="-176213">
              <a:lnSpc>
                <a:spcPct val="95000"/>
              </a:lnSpc>
              <a:spcBef>
                <a:spcPts val="1000"/>
              </a:spcBef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F2175B57-F484-4F21-87D2-3EA314B0B9B9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HR Unplugged: 2020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9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60320" y="585216"/>
            <a:ext cx="9136380" cy="155448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CA" sz="4800" dirty="0"/>
            </a:lvl1pPr>
          </a:lstStyle>
          <a:p>
            <a:pPr lvl="0"/>
            <a:r>
              <a:rPr lang="en-US" dirty="0"/>
              <a:t>Title Slide 2 Layout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0320" y="2436879"/>
            <a:ext cx="3979927" cy="25401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400" b="1" smtClean="0"/>
            </a:lvl1pPr>
          </a:lstStyle>
          <a:p>
            <a:fld id="{D9C73637-60B1-4AF4-BE08-5CC394BB6669}" type="datetime6">
              <a:rPr lang="en-US" smtClean="0"/>
              <a:t>October 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60320" y="3018594"/>
            <a:ext cx="3826412" cy="1754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lvl="0">
              <a:lnSpc>
                <a:spcPct val="110000"/>
              </a:lnSpc>
              <a:spcBef>
                <a:spcPts val="400"/>
              </a:spcBef>
              <a:defRPr sz="800">
                <a:solidFill>
                  <a:schemeClr val="accent2"/>
                </a:solidFill>
              </a:defRPr>
            </a:lvl1pPr>
            <a:lvl2pPr marL="55563" marR="0" lvl="1" indent="-5556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kern="600" spc="-10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Placeholder confidentiality disclosure. Edit or delete from layout master if not needed. Use additional lines if additional confidentiality disclosure information is required.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est.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739139" y="3018594"/>
            <a:ext cx="484632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lvl="0">
              <a:lnSpc>
                <a:spcPct val="110000"/>
              </a:lnSpc>
              <a:spcBef>
                <a:spcPts val="400"/>
              </a:spcBef>
              <a:defRPr sz="800">
                <a:solidFill>
                  <a:schemeClr val="accent2"/>
                </a:solidFill>
              </a:defRPr>
            </a:lvl1pPr>
            <a:lvl2pPr marL="55563" marR="0" lvl="1" indent="-5556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kern="600" spc="-10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Placeholder confidentiality disclosure. Edit or delete from layout master if not needed. Use additional lines if additional confidentiality disclosure information is required. </a:t>
            </a:r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consetetur</a:t>
            </a:r>
            <a:r>
              <a:rPr lang="en-CA" dirty="0"/>
              <a:t> </a:t>
            </a:r>
            <a:r>
              <a:rPr lang="en-CA" dirty="0" err="1"/>
              <a:t>sadipscing</a:t>
            </a:r>
            <a:r>
              <a:rPr lang="en-CA" dirty="0"/>
              <a:t> </a:t>
            </a:r>
            <a:r>
              <a:rPr lang="en-CA" dirty="0" err="1"/>
              <a:t>elitr</a:t>
            </a:r>
            <a:r>
              <a:rPr lang="en-CA" dirty="0"/>
              <a:t>, </a:t>
            </a:r>
            <a:r>
              <a:rPr lang="en-CA" dirty="0" err="1"/>
              <a:t>sed</a:t>
            </a:r>
            <a:r>
              <a:rPr lang="en-CA" dirty="0"/>
              <a:t> </a:t>
            </a:r>
            <a:r>
              <a:rPr lang="en-CA" dirty="0" err="1"/>
              <a:t>diam</a:t>
            </a:r>
            <a:r>
              <a:rPr lang="en-CA" dirty="0"/>
              <a:t> </a:t>
            </a:r>
            <a:r>
              <a:rPr lang="en-CA" dirty="0" err="1"/>
              <a:t>nonumy</a:t>
            </a:r>
            <a:r>
              <a:rPr lang="en-CA" dirty="0"/>
              <a:t> </a:t>
            </a:r>
            <a:r>
              <a:rPr lang="en-CA" dirty="0" err="1"/>
              <a:t>eirmod</a:t>
            </a:r>
            <a:r>
              <a:rPr lang="en-CA" dirty="0"/>
              <a:t> </a:t>
            </a:r>
            <a:r>
              <a:rPr lang="en-CA" dirty="0" err="1"/>
              <a:t>tempor</a:t>
            </a:r>
            <a:r>
              <a:rPr lang="en-CA" dirty="0"/>
              <a:t> </a:t>
            </a:r>
            <a:r>
              <a:rPr lang="en-CA" dirty="0" err="1"/>
              <a:t>invidunt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labore</a:t>
            </a:r>
            <a:r>
              <a:rPr lang="en-CA" dirty="0"/>
              <a:t> et </a:t>
            </a:r>
            <a:r>
              <a:rPr lang="en-CA" dirty="0" err="1"/>
              <a:t>dolore</a:t>
            </a:r>
            <a:r>
              <a:rPr lang="en-CA" dirty="0"/>
              <a:t> magna </a:t>
            </a:r>
            <a:r>
              <a:rPr lang="en-CA" dirty="0" err="1"/>
              <a:t>aliquyam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, </a:t>
            </a:r>
            <a:r>
              <a:rPr lang="en-CA" dirty="0" err="1"/>
              <a:t>sed</a:t>
            </a:r>
            <a:r>
              <a:rPr lang="en-CA" dirty="0"/>
              <a:t> </a:t>
            </a:r>
            <a:r>
              <a:rPr lang="en-CA" dirty="0" err="1"/>
              <a:t>diam</a:t>
            </a:r>
            <a:r>
              <a:rPr lang="en-CA" dirty="0"/>
              <a:t> </a:t>
            </a:r>
            <a:r>
              <a:rPr lang="en-CA" dirty="0" err="1"/>
              <a:t>voluptua</a:t>
            </a:r>
            <a:r>
              <a:rPr lang="en-CA" dirty="0"/>
              <a:t>. At </a:t>
            </a:r>
            <a:r>
              <a:rPr lang="en-CA" dirty="0" err="1"/>
              <a:t>vero</a:t>
            </a:r>
            <a:r>
              <a:rPr lang="en-CA" dirty="0"/>
              <a:t> </a:t>
            </a:r>
            <a:r>
              <a:rPr lang="en-CA" dirty="0" err="1"/>
              <a:t>eos</a:t>
            </a:r>
            <a:r>
              <a:rPr lang="en-CA" dirty="0"/>
              <a:t> et </a:t>
            </a:r>
            <a:r>
              <a:rPr lang="en-CA" dirty="0" err="1"/>
              <a:t>accusam</a:t>
            </a:r>
            <a:r>
              <a:rPr lang="en-CA" dirty="0"/>
              <a:t> et </a:t>
            </a:r>
            <a:r>
              <a:rPr lang="en-CA" dirty="0" err="1"/>
              <a:t>justo</a:t>
            </a:r>
            <a:r>
              <a:rPr lang="en-CA" dirty="0"/>
              <a:t> duo </a:t>
            </a:r>
            <a:r>
              <a:rPr lang="en-CA" dirty="0" err="1"/>
              <a:t>dolores</a:t>
            </a:r>
            <a:r>
              <a:rPr lang="en-CA" dirty="0"/>
              <a:t> et </a:t>
            </a:r>
            <a:r>
              <a:rPr lang="en-CA" dirty="0" err="1"/>
              <a:t>ea</a:t>
            </a:r>
            <a:r>
              <a:rPr lang="en-CA" dirty="0"/>
              <a:t> </a:t>
            </a:r>
            <a:r>
              <a:rPr lang="en-CA" dirty="0" err="1"/>
              <a:t>rebum</a:t>
            </a:r>
            <a:r>
              <a:rPr lang="en-CA" dirty="0"/>
              <a:t>. Stet </a:t>
            </a:r>
            <a:r>
              <a:rPr lang="en-CA" dirty="0" err="1"/>
              <a:t>clita</a:t>
            </a:r>
            <a:r>
              <a:rPr lang="en-CA" dirty="0"/>
              <a:t> </a:t>
            </a:r>
            <a:r>
              <a:rPr lang="en-CA" dirty="0" err="1"/>
              <a:t>kasd</a:t>
            </a:r>
            <a:r>
              <a:rPr lang="en-CA" dirty="0"/>
              <a:t> </a:t>
            </a:r>
            <a:r>
              <a:rPr lang="en-CA" dirty="0" err="1"/>
              <a:t>gubergren</a:t>
            </a:r>
            <a:r>
              <a:rPr lang="en-CA" dirty="0"/>
              <a:t>, no sea </a:t>
            </a:r>
            <a:r>
              <a:rPr lang="en-CA" dirty="0" err="1"/>
              <a:t>takimata</a:t>
            </a:r>
            <a:r>
              <a:rPr lang="en-CA" dirty="0"/>
              <a:t> </a:t>
            </a:r>
            <a:r>
              <a:rPr lang="en-CA" dirty="0" err="1"/>
              <a:t>sanctus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Lorem ipsum dolor sit </a:t>
            </a:r>
            <a:r>
              <a:rPr lang="en-CA" dirty="0" err="1"/>
              <a:t>amet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consetetur</a:t>
            </a:r>
            <a:r>
              <a:rPr lang="en-CA" dirty="0"/>
              <a:t> </a:t>
            </a:r>
            <a:r>
              <a:rPr lang="en-CA" dirty="0" err="1"/>
              <a:t>sadipscing</a:t>
            </a:r>
            <a:r>
              <a:rPr lang="en-CA" dirty="0"/>
              <a:t> </a:t>
            </a:r>
            <a:r>
              <a:rPr lang="en-CA" dirty="0" err="1"/>
              <a:t>elitr</a:t>
            </a:r>
            <a:r>
              <a:rPr lang="en-CA" dirty="0"/>
              <a:t>,  </a:t>
            </a:r>
            <a:r>
              <a:rPr lang="en-CA" dirty="0" err="1"/>
              <a:t>sed</a:t>
            </a:r>
            <a:r>
              <a:rPr lang="en-CA" dirty="0"/>
              <a:t> </a:t>
            </a:r>
            <a:r>
              <a:rPr lang="en-CA" dirty="0" err="1"/>
              <a:t>diam</a:t>
            </a:r>
            <a:r>
              <a:rPr lang="en-CA" dirty="0"/>
              <a:t> </a:t>
            </a:r>
            <a:r>
              <a:rPr lang="en-CA" dirty="0" err="1"/>
              <a:t>nonumy</a:t>
            </a:r>
            <a:r>
              <a:rPr lang="en-CA" dirty="0"/>
              <a:t> </a:t>
            </a:r>
            <a:r>
              <a:rPr lang="en-CA" dirty="0" err="1"/>
              <a:t>eirmod</a:t>
            </a:r>
            <a:r>
              <a:rPr lang="en-CA" dirty="0"/>
              <a:t> </a:t>
            </a:r>
            <a:r>
              <a:rPr lang="en-CA" dirty="0" err="1"/>
              <a:t>tempor</a:t>
            </a:r>
            <a:r>
              <a:rPr lang="en-CA" dirty="0"/>
              <a:t> </a:t>
            </a:r>
            <a:r>
              <a:rPr lang="en-CA" dirty="0" err="1"/>
              <a:t>invidunt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labore</a:t>
            </a:r>
            <a:r>
              <a:rPr lang="en-CA" dirty="0"/>
              <a:t> et </a:t>
            </a:r>
            <a:r>
              <a:rPr lang="en-CA" dirty="0" err="1"/>
              <a:t>dolore</a:t>
            </a:r>
            <a:r>
              <a:rPr lang="en-CA" dirty="0"/>
              <a:t> magna </a:t>
            </a:r>
            <a:r>
              <a:rPr lang="en-CA" dirty="0" err="1"/>
              <a:t>aliquyam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, </a:t>
            </a:r>
            <a:r>
              <a:rPr lang="en-CA" dirty="0" err="1"/>
              <a:t>sed</a:t>
            </a:r>
            <a:r>
              <a:rPr lang="en-CA" dirty="0"/>
              <a:t> </a:t>
            </a:r>
            <a:r>
              <a:rPr lang="en-CA" dirty="0" err="1"/>
              <a:t>diam</a:t>
            </a:r>
            <a:r>
              <a:rPr lang="en-CA" dirty="0"/>
              <a:t> </a:t>
            </a:r>
            <a:r>
              <a:rPr lang="en-CA" dirty="0" err="1"/>
              <a:t>voluptua</a:t>
            </a:r>
            <a:r>
              <a:rPr lang="en-CA" dirty="0"/>
              <a:t>. At </a:t>
            </a:r>
            <a:r>
              <a:rPr lang="en-CA" dirty="0" err="1"/>
              <a:t>vero</a:t>
            </a:r>
            <a:r>
              <a:rPr lang="en-CA" dirty="0"/>
              <a:t> </a:t>
            </a:r>
            <a:r>
              <a:rPr lang="en-CA" dirty="0" err="1"/>
              <a:t>eos</a:t>
            </a:r>
            <a:r>
              <a:rPr lang="en-CA" dirty="0"/>
              <a:t> et </a:t>
            </a:r>
            <a:r>
              <a:rPr lang="en-CA" dirty="0" err="1"/>
              <a:t>accusam</a:t>
            </a:r>
            <a:r>
              <a:rPr lang="en-CA" dirty="0"/>
              <a:t> et </a:t>
            </a:r>
            <a:r>
              <a:rPr lang="en-CA" dirty="0" err="1"/>
              <a:t>justo</a:t>
            </a:r>
            <a:r>
              <a:rPr lang="en-CA" dirty="0"/>
              <a:t> duo </a:t>
            </a:r>
            <a:r>
              <a:rPr lang="en-CA" dirty="0" err="1"/>
              <a:t>dolores</a:t>
            </a:r>
            <a:r>
              <a:rPr lang="en-CA" dirty="0"/>
              <a:t> et </a:t>
            </a:r>
            <a:r>
              <a:rPr lang="en-CA" dirty="0" err="1"/>
              <a:t>ea</a:t>
            </a:r>
            <a:r>
              <a:rPr lang="en-CA" dirty="0"/>
              <a:t> </a:t>
            </a:r>
            <a:r>
              <a:rPr lang="en-CA" dirty="0" err="1"/>
              <a:t>rebum</a:t>
            </a:r>
            <a:r>
              <a:rPr lang="en-CA" dirty="0"/>
              <a:t>. Stet </a:t>
            </a:r>
            <a:r>
              <a:rPr lang="en-CA" dirty="0" err="1"/>
              <a:t>clita</a:t>
            </a:r>
            <a:r>
              <a:rPr lang="en-CA" dirty="0"/>
              <a:t> </a:t>
            </a:r>
            <a:r>
              <a:rPr lang="en-CA" dirty="0" err="1"/>
              <a:t>kasd</a:t>
            </a:r>
            <a:r>
              <a:rPr lang="en-CA" dirty="0"/>
              <a:t> </a:t>
            </a:r>
            <a:r>
              <a:rPr lang="en-CA" dirty="0" err="1"/>
              <a:t>gubergren</a:t>
            </a:r>
            <a:r>
              <a:rPr lang="en-CA" dirty="0"/>
              <a:t>, </a:t>
            </a:r>
            <a:r>
              <a:rPr lang="en-CA" dirty="0" err="1"/>
              <a:t>sed</a:t>
            </a:r>
            <a:r>
              <a:rPr lang="en-CA" dirty="0"/>
              <a:t> </a:t>
            </a:r>
            <a:r>
              <a:rPr lang="en-CA" dirty="0" err="1"/>
              <a:t>diam</a:t>
            </a:r>
            <a:r>
              <a:rPr lang="en-CA" dirty="0"/>
              <a:t> </a:t>
            </a:r>
            <a:r>
              <a:rPr lang="en-CA" dirty="0" err="1"/>
              <a:t>nonumy</a:t>
            </a:r>
            <a:r>
              <a:rPr lang="en-CA" dirty="0"/>
              <a:t> </a:t>
            </a:r>
            <a:r>
              <a:rPr lang="en-CA" dirty="0" err="1"/>
              <a:t>eirmod</a:t>
            </a:r>
            <a:r>
              <a:rPr lang="en-CA" dirty="0"/>
              <a:t> </a:t>
            </a:r>
            <a:r>
              <a:rPr lang="en-CA" dirty="0" err="1"/>
              <a:t>tempor</a:t>
            </a:r>
            <a:r>
              <a:rPr lang="en-CA" dirty="0"/>
              <a:t> </a:t>
            </a:r>
            <a:r>
              <a:rPr lang="en-CA" dirty="0" err="1"/>
              <a:t>invidunt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labore</a:t>
            </a:r>
            <a:r>
              <a:rPr lang="en-CA" dirty="0"/>
              <a:t> et </a:t>
            </a:r>
            <a:r>
              <a:rPr lang="en-CA" dirty="0" err="1"/>
              <a:t>dolore</a:t>
            </a:r>
            <a:r>
              <a:rPr lang="en-CA" dirty="0"/>
              <a:t> magna </a:t>
            </a:r>
            <a:r>
              <a:rPr lang="en-CA" dirty="0" err="1"/>
              <a:t>aliquyam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, </a:t>
            </a:r>
            <a:r>
              <a:rPr lang="en-CA" dirty="0" err="1"/>
              <a:t>sed</a:t>
            </a:r>
            <a:r>
              <a:rPr lang="en-CA" dirty="0"/>
              <a:t> </a:t>
            </a:r>
            <a:r>
              <a:rPr lang="en-CA" dirty="0" err="1"/>
              <a:t>diam</a:t>
            </a:r>
            <a:r>
              <a:rPr lang="en-CA" dirty="0"/>
              <a:t> </a:t>
            </a:r>
            <a:r>
              <a:rPr lang="en-CA" dirty="0" err="1"/>
              <a:t>voluptua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At </a:t>
            </a:r>
            <a:r>
              <a:rPr lang="en-CA" dirty="0" err="1"/>
              <a:t>vero</a:t>
            </a:r>
            <a:r>
              <a:rPr lang="en-CA" dirty="0"/>
              <a:t> </a:t>
            </a:r>
            <a:r>
              <a:rPr lang="en-CA" dirty="0" err="1"/>
              <a:t>eos</a:t>
            </a:r>
            <a:r>
              <a:rPr lang="en-CA" dirty="0"/>
              <a:t> et </a:t>
            </a:r>
            <a:r>
              <a:rPr lang="en-CA" dirty="0" err="1"/>
              <a:t>accusam</a:t>
            </a:r>
            <a:r>
              <a:rPr lang="en-CA" dirty="0"/>
              <a:t> et </a:t>
            </a:r>
            <a:r>
              <a:rPr lang="en-CA" dirty="0" err="1"/>
              <a:t>justo</a:t>
            </a:r>
            <a:r>
              <a:rPr lang="en-CA" dirty="0"/>
              <a:t> Stet </a:t>
            </a:r>
            <a:r>
              <a:rPr lang="en-CA" dirty="0" err="1"/>
              <a:t>clita</a:t>
            </a:r>
            <a:r>
              <a:rPr lang="en-CA" dirty="0"/>
              <a:t> </a:t>
            </a:r>
            <a:r>
              <a:rPr lang="en-CA" dirty="0" err="1"/>
              <a:t>kasd</a:t>
            </a:r>
            <a:r>
              <a:rPr lang="en-CA" dirty="0"/>
              <a:t> </a:t>
            </a:r>
            <a:r>
              <a:rPr lang="en-CA" dirty="0" err="1"/>
              <a:t>gubergren</a:t>
            </a:r>
            <a:r>
              <a:rPr lang="en-CA" dirty="0"/>
              <a:t>, no sea </a:t>
            </a:r>
            <a:r>
              <a:rPr lang="en-CA" dirty="0" err="1"/>
              <a:t>takimata</a:t>
            </a:r>
            <a:r>
              <a:rPr lang="en-CA" dirty="0"/>
              <a:t> </a:t>
            </a:r>
            <a:r>
              <a:rPr lang="en-CA" dirty="0" err="1"/>
              <a:t>sanctus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lorem ipsum dolor sit </a:t>
            </a:r>
            <a:r>
              <a:rPr lang="en-CA" dirty="0" err="1"/>
              <a:t>amet</a:t>
            </a:r>
            <a:r>
              <a:rPr lang="en-CA" dirty="0"/>
              <a:t>. </a:t>
            </a:r>
          </a:p>
          <a:p>
            <a:pPr lvl="1"/>
            <a:r>
              <a:rPr lang="en-CA" dirty="0"/>
              <a:t>Duo </a:t>
            </a:r>
            <a:r>
              <a:rPr lang="en-CA" dirty="0" err="1"/>
              <a:t>dolores</a:t>
            </a:r>
            <a:r>
              <a:rPr lang="en-CA" dirty="0"/>
              <a:t> et </a:t>
            </a:r>
            <a:r>
              <a:rPr lang="en-CA" dirty="0" err="1"/>
              <a:t>ea</a:t>
            </a:r>
            <a:r>
              <a:rPr lang="en-CA" dirty="0"/>
              <a:t> </a:t>
            </a:r>
            <a:r>
              <a:rPr lang="en-CA" dirty="0" err="1"/>
              <a:t>rebum</a:t>
            </a:r>
            <a:r>
              <a:rPr lang="en-CA" dirty="0"/>
              <a:t>. Stet </a:t>
            </a:r>
            <a:r>
              <a:rPr lang="en-CA" dirty="0" err="1"/>
              <a:t>clita</a:t>
            </a:r>
            <a:r>
              <a:rPr lang="en-CA" dirty="0"/>
              <a:t> </a:t>
            </a:r>
            <a:r>
              <a:rPr lang="en-CA" dirty="0" err="1"/>
              <a:t>kasd</a:t>
            </a:r>
            <a:r>
              <a:rPr lang="en-CA" dirty="0"/>
              <a:t> </a:t>
            </a:r>
            <a:r>
              <a:rPr lang="en-CA" dirty="0" err="1"/>
              <a:t>gubergren</a:t>
            </a:r>
            <a:r>
              <a:rPr lang="en-CA" dirty="0"/>
              <a:t>, no sea </a:t>
            </a:r>
            <a:r>
              <a:rPr lang="en-CA" dirty="0" err="1"/>
              <a:t>takimata</a:t>
            </a:r>
            <a:r>
              <a:rPr lang="en-CA" dirty="0"/>
              <a:t> </a:t>
            </a:r>
            <a:r>
              <a:rPr lang="en-CA" dirty="0" err="1"/>
              <a:t>sanctus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lorem ipsum dolor sit </a:t>
            </a:r>
            <a:r>
              <a:rPr lang="en-CA" dirty="0" err="1"/>
              <a:t>amet</a:t>
            </a:r>
            <a:r>
              <a:rPr lang="en-CA" dirty="0"/>
              <a:t>.</a:t>
            </a:r>
          </a:p>
          <a:p>
            <a:pPr lvl="1"/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wisi</a:t>
            </a:r>
            <a:r>
              <a:rPr lang="en-CA" dirty="0"/>
              <a:t> </a:t>
            </a:r>
            <a:r>
              <a:rPr lang="en-CA" dirty="0" err="1"/>
              <a:t>enim</a:t>
            </a:r>
            <a:r>
              <a:rPr lang="en-CA" dirty="0"/>
              <a:t> ad minim </a:t>
            </a:r>
            <a:r>
              <a:rPr lang="en-CA" dirty="0" err="1"/>
              <a:t>veniam</a:t>
            </a:r>
            <a:r>
              <a:rPr lang="en-CA" dirty="0"/>
              <a:t>, </a:t>
            </a:r>
            <a:r>
              <a:rPr lang="en-CA" dirty="0" err="1"/>
              <a:t>quis</a:t>
            </a:r>
            <a:r>
              <a:rPr lang="en-CA" dirty="0"/>
              <a:t> </a:t>
            </a:r>
            <a:r>
              <a:rPr lang="en-CA" dirty="0" err="1"/>
              <a:t>nostrud</a:t>
            </a:r>
            <a:r>
              <a:rPr lang="en-CA" dirty="0"/>
              <a:t> </a:t>
            </a:r>
            <a:r>
              <a:rPr lang="en-CA" dirty="0" err="1"/>
              <a:t>exerci</a:t>
            </a:r>
            <a:r>
              <a:rPr lang="en-CA" dirty="0"/>
              <a:t> </a:t>
            </a:r>
            <a:r>
              <a:rPr lang="en-CA" dirty="0" err="1"/>
              <a:t>tation</a:t>
            </a:r>
            <a:r>
              <a:rPr lang="en-CA" dirty="0"/>
              <a:t> </a:t>
            </a:r>
            <a:r>
              <a:rPr lang="en-CA" dirty="0" err="1"/>
              <a:t>ullamcorper</a:t>
            </a:r>
            <a:r>
              <a:rPr lang="en-CA" dirty="0"/>
              <a:t> </a:t>
            </a:r>
            <a:r>
              <a:rPr lang="en-CA" dirty="0" err="1"/>
              <a:t>suscipit</a:t>
            </a:r>
            <a:r>
              <a:rPr lang="en-CA" dirty="0"/>
              <a:t> </a:t>
            </a:r>
            <a:r>
              <a:rPr lang="en-CA" dirty="0" err="1"/>
              <a:t>lobortis</a:t>
            </a:r>
            <a:r>
              <a:rPr lang="en-CA" dirty="0"/>
              <a:t> </a:t>
            </a:r>
            <a:r>
              <a:rPr lang="en-CA" dirty="0" err="1"/>
              <a:t>nisl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aliquip</a:t>
            </a:r>
            <a:r>
              <a:rPr lang="en-CA" dirty="0"/>
              <a:t> ex </a:t>
            </a:r>
            <a:r>
              <a:rPr lang="en-CA" dirty="0" err="1"/>
              <a:t>ea</a:t>
            </a:r>
            <a:r>
              <a:rPr lang="en-CA" dirty="0"/>
              <a:t> </a:t>
            </a:r>
            <a:r>
              <a:rPr lang="en-CA" dirty="0" err="1"/>
              <a:t>comm</a:t>
            </a:r>
            <a:br>
              <a:rPr lang="en-CA" dirty="0"/>
            </a:br>
            <a:r>
              <a:rPr lang="en-CA" dirty="0" err="1"/>
              <a:t>odo</a:t>
            </a:r>
            <a:r>
              <a:rPr lang="en-CA" dirty="0"/>
              <a:t> </a:t>
            </a:r>
            <a:r>
              <a:rPr lang="en-CA" dirty="0" err="1"/>
              <a:t>consequat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consetetur</a:t>
            </a:r>
            <a:r>
              <a:rPr lang="en-CA" dirty="0"/>
              <a:t> </a:t>
            </a:r>
            <a:r>
              <a:rPr lang="en-CA" dirty="0" err="1"/>
              <a:t>sadipscing</a:t>
            </a:r>
            <a:r>
              <a:rPr lang="en-CA" dirty="0"/>
              <a:t> </a:t>
            </a:r>
            <a:r>
              <a:rPr lang="en-CA" dirty="0" err="1"/>
              <a:t>elitr</a:t>
            </a:r>
            <a:r>
              <a:rPr lang="en-CA" dirty="0"/>
              <a:t>,  </a:t>
            </a:r>
            <a:r>
              <a:rPr lang="en-CA" dirty="0" err="1"/>
              <a:t>sed</a:t>
            </a:r>
            <a:r>
              <a:rPr lang="en-CA" dirty="0"/>
              <a:t> </a:t>
            </a:r>
            <a:r>
              <a:rPr lang="en-CA" dirty="0" err="1"/>
              <a:t>diam</a:t>
            </a:r>
            <a:r>
              <a:rPr lang="en-CA" dirty="0"/>
              <a:t> </a:t>
            </a:r>
            <a:r>
              <a:rPr lang="en-CA" dirty="0" err="1"/>
              <a:t>nonumy</a:t>
            </a:r>
            <a:r>
              <a:rPr lang="en-CA" dirty="0"/>
              <a:t> </a:t>
            </a:r>
            <a:r>
              <a:rPr lang="en-CA" dirty="0" err="1"/>
              <a:t>eirmod</a:t>
            </a:r>
            <a:r>
              <a:rPr lang="en-CA" dirty="0"/>
              <a:t> </a:t>
            </a:r>
            <a:r>
              <a:rPr lang="en-CA" dirty="0" err="1"/>
              <a:t>tempor</a:t>
            </a:r>
            <a:r>
              <a:rPr lang="en-CA" dirty="0"/>
              <a:t> </a:t>
            </a:r>
            <a:r>
              <a:rPr lang="en-CA" dirty="0" err="1"/>
              <a:t>invidunt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labore</a:t>
            </a:r>
            <a:r>
              <a:rPr lang="en-CA" dirty="0"/>
              <a:t> et </a:t>
            </a:r>
            <a:r>
              <a:rPr lang="en-CA" dirty="0" err="1"/>
              <a:t>dolore</a:t>
            </a:r>
            <a:r>
              <a:rPr lang="en-CA" dirty="0"/>
              <a:t> magna </a:t>
            </a:r>
            <a:r>
              <a:rPr lang="en-CA" dirty="0" err="1"/>
              <a:t>aliquyam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, </a:t>
            </a:r>
            <a:r>
              <a:rPr lang="en-CA" dirty="0" err="1"/>
              <a:t>sed</a:t>
            </a:r>
            <a:r>
              <a:rPr lang="en-CA" dirty="0"/>
              <a:t> </a:t>
            </a:r>
            <a:r>
              <a:rPr lang="en-CA" dirty="0" err="1"/>
              <a:t>diam</a:t>
            </a:r>
            <a:r>
              <a:rPr lang="en-CA" dirty="0"/>
              <a:t> </a:t>
            </a:r>
            <a:r>
              <a:rPr lang="en-CA" dirty="0" err="1"/>
              <a:t>voluptua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Duis </a:t>
            </a:r>
            <a:r>
              <a:rPr lang="en-CA" dirty="0" err="1"/>
              <a:t>autem</a:t>
            </a:r>
            <a:r>
              <a:rPr lang="en-CA" dirty="0"/>
              <a:t> </a:t>
            </a:r>
            <a:r>
              <a:rPr lang="en-CA" dirty="0" err="1"/>
              <a:t>vel</a:t>
            </a:r>
            <a:r>
              <a:rPr lang="en-CA" dirty="0"/>
              <a:t> </a:t>
            </a:r>
            <a:r>
              <a:rPr lang="en-CA" dirty="0" err="1"/>
              <a:t>eum</a:t>
            </a:r>
            <a:r>
              <a:rPr lang="en-CA" dirty="0"/>
              <a:t> </a:t>
            </a:r>
            <a:r>
              <a:rPr lang="en-CA" dirty="0" err="1"/>
              <a:t>iriure</a:t>
            </a:r>
            <a:r>
              <a:rPr lang="en-CA" dirty="0"/>
              <a:t> dolor in </a:t>
            </a:r>
            <a:r>
              <a:rPr lang="en-CA" dirty="0" err="1"/>
              <a:t>hendrerit</a:t>
            </a:r>
            <a:r>
              <a:rPr lang="en-CA" dirty="0"/>
              <a:t> in </a:t>
            </a:r>
            <a:r>
              <a:rPr lang="en-CA" dirty="0" err="1"/>
              <a:t>vulputate</a:t>
            </a:r>
            <a:r>
              <a:rPr lang="en-CA" dirty="0"/>
              <a:t> </a:t>
            </a:r>
            <a:r>
              <a:rPr lang="en-CA" dirty="0" err="1"/>
              <a:t>velit</a:t>
            </a:r>
            <a:r>
              <a:rPr lang="en-CA" dirty="0"/>
              <a:t> </a:t>
            </a:r>
            <a:r>
              <a:rPr lang="en-CA" dirty="0" err="1"/>
              <a:t>esse</a:t>
            </a:r>
            <a:r>
              <a:rPr lang="en-CA" dirty="0"/>
              <a:t> </a:t>
            </a:r>
            <a:r>
              <a:rPr lang="en-CA" dirty="0" err="1"/>
              <a:t>molestie</a:t>
            </a:r>
            <a:r>
              <a:rPr lang="en-CA" dirty="0"/>
              <a:t> </a:t>
            </a:r>
            <a:r>
              <a:rPr lang="en-CA" dirty="0" err="1"/>
              <a:t>consequat</a:t>
            </a:r>
            <a:r>
              <a:rPr lang="en-CA" dirty="0"/>
              <a:t>, </a:t>
            </a:r>
            <a:r>
              <a:rPr lang="en-CA" dirty="0" err="1"/>
              <a:t>vel</a:t>
            </a:r>
            <a:r>
              <a:rPr lang="en-CA" dirty="0"/>
              <a:t> </a:t>
            </a:r>
            <a:r>
              <a:rPr lang="en-CA" dirty="0" err="1"/>
              <a:t>illum</a:t>
            </a:r>
            <a:r>
              <a:rPr lang="en-CA" dirty="0"/>
              <a:t> </a:t>
            </a:r>
            <a:r>
              <a:rPr lang="en-CA" dirty="0" err="1"/>
              <a:t>dolore</a:t>
            </a:r>
            <a:r>
              <a:rPr lang="en-CA" dirty="0"/>
              <a:t> </a:t>
            </a:r>
            <a:r>
              <a:rPr lang="en-CA" dirty="0" err="1"/>
              <a:t>eu</a:t>
            </a:r>
            <a:r>
              <a:rPr lang="en-CA" dirty="0"/>
              <a:t> </a:t>
            </a:r>
            <a:r>
              <a:rPr lang="en-CA" dirty="0" err="1"/>
              <a:t>feugiat</a:t>
            </a:r>
            <a:r>
              <a:rPr lang="en-CA" dirty="0"/>
              <a:t> </a:t>
            </a:r>
            <a:r>
              <a:rPr lang="en-CA" dirty="0" err="1"/>
              <a:t>nulla</a:t>
            </a:r>
            <a:r>
              <a:rPr lang="en-CA" dirty="0"/>
              <a:t> </a:t>
            </a:r>
            <a:r>
              <a:rPr lang="en-CA" dirty="0" err="1"/>
              <a:t>facilisis</a:t>
            </a:r>
            <a:r>
              <a:rPr lang="en-CA" dirty="0"/>
              <a:t> at </a:t>
            </a:r>
            <a:r>
              <a:rPr lang="en-CA" dirty="0" err="1"/>
              <a:t>ver</a:t>
            </a:r>
            <a:r>
              <a:rPr lang="en-CA" dirty="0"/>
              <a:t> </a:t>
            </a:r>
            <a:r>
              <a:rPr lang="en-CA" dirty="0" err="1"/>
              <a:t>duis</a:t>
            </a:r>
            <a:r>
              <a:rPr lang="en-CA" dirty="0"/>
              <a:t> </a:t>
            </a:r>
            <a:r>
              <a:rPr lang="en-CA" dirty="0" err="1"/>
              <a:t>dolore</a:t>
            </a:r>
            <a:r>
              <a:rPr lang="en-CA" dirty="0"/>
              <a:t> </a:t>
            </a:r>
            <a:r>
              <a:rPr lang="en-CA" dirty="0" err="1"/>
              <a:t>te</a:t>
            </a:r>
            <a:r>
              <a:rPr lang="en-CA" dirty="0"/>
              <a:t> </a:t>
            </a:r>
            <a:r>
              <a:rPr lang="en-CA" dirty="0" err="1"/>
              <a:t>feugait</a:t>
            </a:r>
            <a:r>
              <a:rPr lang="en-CA" dirty="0"/>
              <a:t> </a:t>
            </a:r>
            <a:r>
              <a:rPr lang="en-CA" dirty="0" err="1"/>
              <a:t>nulla</a:t>
            </a:r>
            <a:r>
              <a:rPr lang="en-CA" dirty="0"/>
              <a:t> </a:t>
            </a:r>
            <a:r>
              <a:rPr lang="en-CA" dirty="0" err="1"/>
              <a:t>facilisi</a:t>
            </a:r>
            <a:r>
              <a:rPr lang="en-CA" dirty="0"/>
              <a:t>.</a:t>
            </a:r>
          </a:p>
          <a:p>
            <a:pPr lvl="1"/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wisi</a:t>
            </a:r>
            <a:r>
              <a:rPr lang="en-CA" dirty="0"/>
              <a:t> </a:t>
            </a:r>
            <a:r>
              <a:rPr lang="en-CA" dirty="0" err="1"/>
              <a:t>enim</a:t>
            </a:r>
            <a:r>
              <a:rPr lang="en-CA" dirty="0"/>
              <a:t> ad minim </a:t>
            </a:r>
            <a:r>
              <a:rPr lang="en-CA" dirty="0" err="1"/>
              <a:t>veniam</a:t>
            </a:r>
            <a:r>
              <a:rPr lang="en-CA" dirty="0"/>
              <a:t>, </a:t>
            </a:r>
            <a:r>
              <a:rPr lang="en-CA" dirty="0" err="1"/>
              <a:t>quis</a:t>
            </a:r>
            <a:r>
              <a:rPr lang="en-CA" dirty="0"/>
              <a:t> </a:t>
            </a:r>
            <a:r>
              <a:rPr lang="en-CA" dirty="0" err="1"/>
              <a:t>nostrud</a:t>
            </a:r>
            <a:r>
              <a:rPr lang="en-CA" dirty="0"/>
              <a:t> </a:t>
            </a:r>
            <a:r>
              <a:rPr lang="en-CA" dirty="0" err="1"/>
              <a:t>exerci</a:t>
            </a:r>
            <a:r>
              <a:rPr lang="en-CA" dirty="0"/>
              <a:t> </a:t>
            </a:r>
            <a:r>
              <a:rPr lang="en-CA" dirty="0" err="1"/>
              <a:t>tation</a:t>
            </a:r>
            <a:r>
              <a:rPr lang="en-CA" dirty="0"/>
              <a:t> </a:t>
            </a:r>
            <a:r>
              <a:rPr lang="en-CA" dirty="0" err="1"/>
              <a:t>ullamcorper</a:t>
            </a:r>
            <a:r>
              <a:rPr lang="en-CA" dirty="0"/>
              <a:t> </a:t>
            </a:r>
            <a:r>
              <a:rPr lang="en-CA" dirty="0" err="1"/>
              <a:t>suscipit</a:t>
            </a:r>
            <a:r>
              <a:rPr lang="en-CA" dirty="0"/>
              <a:t> </a:t>
            </a:r>
            <a:r>
              <a:rPr lang="en-CA" dirty="0" err="1"/>
              <a:t>lobortis</a:t>
            </a:r>
            <a:r>
              <a:rPr lang="en-CA" dirty="0"/>
              <a:t> </a:t>
            </a:r>
            <a:r>
              <a:rPr lang="en-CA" dirty="0" err="1"/>
              <a:t>nisl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aliquip</a:t>
            </a:r>
            <a:r>
              <a:rPr lang="en-CA" dirty="0"/>
              <a:t> ex </a:t>
            </a:r>
            <a:r>
              <a:rPr lang="en-CA" dirty="0" err="1"/>
              <a:t>ea</a:t>
            </a:r>
            <a:r>
              <a:rPr lang="en-CA" dirty="0"/>
              <a:t> </a:t>
            </a:r>
            <a:br>
              <a:rPr lang="en-CA" dirty="0"/>
            </a:br>
            <a:r>
              <a:rPr lang="en-CA" dirty="0" err="1"/>
              <a:t>commodo</a:t>
            </a:r>
            <a:r>
              <a:rPr lang="en-CA" dirty="0"/>
              <a:t> </a:t>
            </a:r>
            <a:r>
              <a:rPr lang="en-CA" dirty="0" err="1"/>
              <a:t>consequat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At </a:t>
            </a:r>
            <a:r>
              <a:rPr lang="en-CA" dirty="0" err="1"/>
              <a:t>vero</a:t>
            </a:r>
            <a:r>
              <a:rPr lang="en-CA" dirty="0"/>
              <a:t> </a:t>
            </a:r>
            <a:r>
              <a:rPr lang="en-CA" dirty="0" err="1"/>
              <a:t>eos</a:t>
            </a:r>
            <a:r>
              <a:rPr lang="en-CA" dirty="0"/>
              <a:t> et </a:t>
            </a:r>
            <a:r>
              <a:rPr lang="en-CA" dirty="0" err="1"/>
              <a:t>accusam</a:t>
            </a:r>
            <a:r>
              <a:rPr lang="en-CA" dirty="0"/>
              <a:t> et </a:t>
            </a:r>
            <a:r>
              <a:rPr lang="en-CA" dirty="0" err="1"/>
              <a:t>justo</a:t>
            </a:r>
            <a:r>
              <a:rPr lang="en-CA" dirty="0"/>
              <a:t> duo </a:t>
            </a:r>
            <a:r>
              <a:rPr lang="en-CA" dirty="0" err="1"/>
              <a:t>dolores</a:t>
            </a:r>
            <a:r>
              <a:rPr lang="en-CA" dirty="0"/>
              <a:t> et </a:t>
            </a:r>
            <a:r>
              <a:rPr lang="en-CA" dirty="0" err="1"/>
              <a:t>ea</a:t>
            </a:r>
            <a:r>
              <a:rPr lang="en-CA" dirty="0"/>
              <a:t> </a:t>
            </a:r>
            <a:r>
              <a:rPr lang="en-CA" dirty="0" err="1"/>
              <a:t>rebum</a:t>
            </a:r>
            <a:r>
              <a:rPr lang="en-CA" dirty="0"/>
              <a:t>. Stet </a:t>
            </a:r>
            <a:r>
              <a:rPr lang="en-CA" dirty="0" err="1"/>
              <a:t>clita</a:t>
            </a:r>
            <a:r>
              <a:rPr lang="en-CA" dirty="0"/>
              <a:t> </a:t>
            </a:r>
            <a:r>
              <a:rPr lang="en-CA" dirty="0" err="1"/>
              <a:t>kasd</a:t>
            </a:r>
            <a:r>
              <a:rPr lang="en-CA" dirty="0"/>
              <a:t> </a:t>
            </a:r>
            <a:r>
              <a:rPr lang="en-CA" dirty="0" err="1"/>
              <a:t>gubergren</a:t>
            </a:r>
            <a:r>
              <a:rPr lang="en-CA" dirty="0"/>
              <a:t>, no sea </a:t>
            </a:r>
            <a:r>
              <a:rPr lang="en-CA" dirty="0" err="1"/>
              <a:t>takimata</a:t>
            </a:r>
            <a:r>
              <a:rPr lang="en-CA" dirty="0"/>
              <a:t> </a:t>
            </a:r>
            <a:r>
              <a:rPr lang="en-CA" dirty="0" err="1"/>
              <a:t>sanctus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Lorem ipsum dolor sit </a:t>
            </a:r>
            <a:r>
              <a:rPr lang="en-CA" dirty="0" err="1"/>
              <a:t>amet</a:t>
            </a:r>
            <a:r>
              <a:rPr lang="en-CA" dirty="0"/>
              <a:t>.</a:t>
            </a:r>
          </a:p>
        </p:txBody>
      </p: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365125" y="365125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Freeform 5"/>
          <p:cNvSpPr>
            <a:spLocks noChangeAspect="1" noEditPoints="1"/>
          </p:cNvSpPr>
          <p:nvPr/>
        </p:nvSpPr>
        <p:spPr bwMode="auto">
          <a:xfrm>
            <a:off x="754593" y="475512"/>
            <a:ext cx="914400" cy="914400"/>
          </a:xfrm>
          <a:custGeom>
            <a:avLst/>
            <a:gdLst>
              <a:gd name="T0" fmla="*/ 3869 w 5760"/>
              <a:gd name="T1" fmla="*/ 1545 h 5760"/>
              <a:gd name="T2" fmla="*/ 2018 w 5760"/>
              <a:gd name="T3" fmla="*/ 2250 h 5760"/>
              <a:gd name="T4" fmla="*/ 2018 w 5760"/>
              <a:gd name="T5" fmla="*/ 2250 h 5760"/>
              <a:gd name="T6" fmla="*/ 1556 w 5760"/>
              <a:gd name="T7" fmla="*/ 3934 h 5760"/>
              <a:gd name="T8" fmla="*/ 1755 w 5760"/>
              <a:gd name="T9" fmla="*/ 4133 h 5760"/>
              <a:gd name="T10" fmla="*/ 3470 w 5760"/>
              <a:gd name="T11" fmla="*/ 3455 h 5760"/>
              <a:gd name="T12" fmla="*/ 3861 w 5760"/>
              <a:gd name="T13" fmla="*/ 3710 h 5760"/>
              <a:gd name="T14" fmla="*/ 3933 w 5760"/>
              <a:gd name="T15" fmla="*/ 3255 h 5760"/>
              <a:gd name="T16" fmla="*/ 3734 w 5760"/>
              <a:gd name="T17" fmla="*/ 4133 h 5760"/>
              <a:gd name="T18" fmla="*/ 3694 w 5760"/>
              <a:gd name="T19" fmla="*/ 2712 h 5760"/>
              <a:gd name="T20" fmla="*/ 3905 w 5760"/>
              <a:gd name="T21" fmla="*/ 2466 h 5760"/>
              <a:gd name="T22" fmla="*/ 3574 w 5760"/>
              <a:gd name="T23" fmla="*/ 2354 h 5760"/>
              <a:gd name="T24" fmla="*/ 3853 w 5760"/>
              <a:gd name="T25" fmla="*/ 1324 h 5760"/>
              <a:gd name="T26" fmla="*/ 3295 w 5760"/>
              <a:gd name="T27" fmla="*/ 2298 h 5760"/>
              <a:gd name="T28" fmla="*/ 2685 w 5760"/>
              <a:gd name="T29" fmla="*/ 2469 h 5760"/>
              <a:gd name="T30" fmla="*/ 2816 w 5760"/>
              <a:gd name="T31" fmla="*/ 1987 h 5760"/>
              <a:gd name="T32" fmla="*/ 2170 w 5760"/>
              <a:gd name="T33" fmla="*/ 2593 h 5760"/>
              <a:gd name="T34" fmla="*/ 2712 w 5760"/>
              <a:gd name="T35" fmla="*/ 1580 h 5760"/>
              <a:gd name="T36" fmla="*/ 1779 w 5760"/>
              <a:gd name="T37" fmla="*/ 2274 h 5760"/>
              <a:gd name="T38" fmla="*/ 1643 w 5760"/>
              <a:gd name="T39" fmla="*/ 1795 h 5760"/>
              <a:gd name="T40" fmla="*/ 1388 w 5760"/>
              <a:gd name="T41" fmla="*/ 2066 h 5760"/>
              <a:gd name="T42" fmla="*/ 2122 w 5760"/>
              <a:gd name="T43" fmla="*/ 2792 h 5760"/>
              <a:gd name="T44" fmla="*/ 2417 w 5760"/>
              <a:gd name="T45" fmla="*/ 2832 h 5760"/>
              <a:gd name="T46" fmla="*/ 1292 w 5760"/>
              <a:gd name="T47" fmla="*/ 3917 h 5760"/>
              <a:gd name="T48" fmla="*/ 2537 w 5760"/>
              <a:gd name="T49" fmla="*/ 3678 h 5760"/>
              <a:gd name="T50" fmla="*/ 3374 w 5760"/>
              <a:gd name="T51" fmla="*/ 2489 h 5760"/>
              <a:gd name="T52" fmla="*/ 2888 w 5760"/>
              <a:gd name="T53" fmla="*/ 3502 h 5760"/>
              <a:gd name="T54" fmla="*/ 4484 w 5760"/>
              <a:gd name="T55" fmla="*/ 3646 h 5760"/>
              <a:gd name="T56" fmla="*/ 5321 w 5760"/>
              <a:gd name="T57" fmla="*/ 3701 h 5760"/>
              <a:gd name="T58" fmla="*/ 5297 w 5760"/>
              <a:gd name="T59" fmla="*/ 3694 h 5760"/>
              <a:gd name="T60" fmla="*/ 5066 w 5760"/>
              <a:gd name="T61" fmla="*/ 2513 h 5760"/>
              <a:gd name="T62" fmla="*/ 5138 w 5760"/>
              <a:gd name="T63" fmla="*/ 3415 h 5760"/>
              <a:gd name="T64" fmla="*/ 2880 w 5760"/>
              <a:gd name="T65" fmla="*/ 5449 h 5760"/>
              <a:gd name="T66" fmla="*/ 2063 w 5760"/>
              <a:gd name="T67" fmla="*/ 5306 h 5760"/>
              <a:gd name="T68" fmla="*/ 2689 w 5760"/>
              <a:gd name="T69" fmla="*/ 5393 h 5760"/>
              <a:gd name="T70" fmla="*/ 3047 w 5760"/>
              <a:gd name="T71" fmla="*/ 4875 h 5760"/>
              <a:gd name="T72" fmla="*/ 1771 w 5760"/>
              <a:gd name="T73" fmla="*/ 5042 h 5760"/>
              <a:gd name="T74" fmla="*/ 440 w 5760"/>
              <a:gd name="T75" fmla="*/ 2067 h 5760"/>
              <a:gd name="T76" fmla="*/ 462 w 5760"/>
              <a:gd name="T77" fmla="*/ 2075 h 5760"/>
              <a:gd name="T78" fmla="*/ 694 w 5760"/>
              <a:gd name="T79" fmla="*/ 3247 h 5760"/>
              <a:gd name="T80" fmla="*/ 622 w 5760"/>
              <a:gd name="T81" fmla="*/ 2354 h 5760"/>
              <a:gd name="T82" fmla="*/ 2880 w 5760"/>
              <a:gd name="T83" fmla="*/ 311 h 5760"/>
              <a:gd name="T84" fmla="*/ 3696 w 5760"/>
              <a:gd name="T85" fmla="*/ 461 h 5760"/>
              <a:gd name="T86" fmla="*/ 3071 w 5760"/>
              <a:gd name="T87" fmla="*/ 367 h 5760"/>
              <a:gd name="T88" fmla="*/ 2712 w 5760"/>
              <a:gd name="T89" fmla="*/ 885 h 5760"/>
              <a:gd name="T90" fmla="*/ 3989 w 5760"/>
              <a:gd name="T91" fmla="*/ 726 h 5760"/>
              <a:gd name="T92" fmla="*/ 5321 w 5760"/>
              <a:gd name="T93" fmla="*/ 3701 h 5760"/>
              <a:gd name="T94" fmla="*/ 135 w 5760"/>
              <a:gd name="T95" fmla="*/ 2880 h 5760"/>
              <a:gd name="T96" fmla="*/ 5624 w 5760"/>
              <a:gd name="T97" fmla="*/ 2880 h 5760"/>
              <a:gd name="T98" fmla="*/ 2880 w 5760"/>
              <a:gd name="T99" fmla="*/ 5760 h 5760"/>
              <a:gd name="T100" fmla="*/ 2880 w 5760"/>
              <a:gd name="T101" fmla="*/ 0 h 5760"/>
              <a:gd name="T102" fmla="*/ 2880 w 5760"/>
              <a:gd name="T103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5760">
                <a:moveTo>
                  <a:pt x="3526" y="2130"/>
                </a:moveTo>
                <a:cubicBezTo>
                  <a:pt x="3526" y="1803"/>
                  <a:pt x="3748" y="1485"/>
                  <a:pt x="3869" y="1545"/>
                </a:cubicBezTo>
                <a:cubicBezTo>
                  <a:pt x="4006" y="1614"/>
                  <a:pt x="3766" y="1923"/>
                  <a:pt x="3526" y="2130"/>
                </a:cubicBezTo>
                <a:moveTo>
                  <a:pt x="2018" y="2250"/>
                </a:moveTo>
                <a:cubicBezTo>
                  <a:pt x="2018" y="1987"/>
                  <a:pt x="2278" y="1486"/>
                  <a:pt x="2437" y="1539"/>
                </a:cubicBezTo>
                <a:cubicBezTo>
                  <a:pt x="2625" y="1601"/>
                  <a:pt x="2282" y="2106"/>
                  <a:pt x="2018" y="2250"/>
                </a:cubicBezTo>
                <a:close/>
                <a:moveTo>
                  <a:pt x="1755" y="4133"/>
                </a:moveTo>
                <a:cubicBezTo>
                  <a:pt x="1635" y="4138"/>
                  <a:pt x="1556" y="4062"/>
                  <a:pt x="1556" y="3934"/>
                </a:cubicBezTo>
                <a:cubicBezTo>
                  <a:pt x="1556" y="3591"/>
                  <a:pt x="2031" y="3264"/>
                  <a:pt x="2390" y="3088"/>
                </a:cubicBezTo>
                <a:cubicBezTo>
                  <a:pt x="2327" y="3567"/>
                  <a:pt x="2165" y="4114"/>
                  <a:pt x="1755" y="4133"/>
                </a:cubicBezTo>
                <a:close/>
                <a:moveTo>
                  <a:pt x="3949" y="3016"/>
                </a:moveTo>
                <a:cubicBezTo>
                  <a:pt x="3678" y="3016"/>
                  <a:pt x="3470" y="3215"/>
                  <a:pt x="3470" y="3455"/>
                </a:cubicBezTo>
                <a:cubicBezTo>
                  <a:pt x="3470" y="3654"/>
                  <a:pt x="3590" y="3813"/>
                  <a:pt x="3750" y="3813"/>
                </a:cubicBezTo>
                <a:cubicBezTo>
                  <a:pt x="3806" y="3813"/>
                  <a:pt x="3861" y="3782"/>
                  <a:pt x="3861" y="3710"/>
                </a:cubicBezTo>
                <a:cubicBezTo>
                  <a:pt x="3861" y="3606"/>
                  <a:pt x="3724" y="3581"/>
                  <a:pt x="3734" y="3426"/>
                </a:cubicBezTo>
                <a:cubicBezTo>
                  <a:pt x="3741" y="3323"/>
                  <a:pt x="3837" y="3255"/>
                  <a:pt x="3933" y="3255"/>
                </a:cubicBezTo>
                <a:cubicBezTo>
                  <a:pt x="4124" y="3255"/>
                  <a:pt x="4214" y="3440"/>
                  <a:pt x="4214" y="3632"/>
                </a:cubicBezTo>
                <a:cubicBezTo>
                  <a:pt x="4206" y="3927"/>
                  <a:pt x="3989" y="4133"/>
                  <a:pt x="3734" y="4133"/>
                </a:cubicBezTo>
                <a:cubicBezTo>
                  <a:pt x="3398" y="4133"/>
                  <a:pt x="3183" y="3813"/>
                  <a:pt x="3183" y="3470"/>
                </a:cubicBezTo>
                <a:cubicBezTo>
                  <a:pt x="3183" y="2960"/>
                  <a:pt x="3518" y="2760"/>
                  <a:pt x="3694" y="2712"/>
                </a:cubicBezTo>
                <a:cubicBezTo>
                  <a:pt x="3696" y="2712"/>
                  <a:pt x="4153" y="2794"/>
                  <a:pt x="4138" y="2592"/>
                </a:cubicBezTo>
                <a:cubicBezTo>
                  <a:pt x="4132" y="2504"/>
                  <a:pt x="4000" y="2470"/>
                  <a:pt x="3905" y="2466"/>
                </a:cubicBezTo>
                <a:cubicBezTo>
                  <a:pt x="3799" y="2462"/>
                  <a:pt x="3692" y="2500"/>
                  <a:pt x="3692" y="2500"/>
                </a:cubicBezTo>
                <a:cubicBezTo>
                  <a:pt x="3636" y="2472"/>
                  <a:pt x="3598" y="2417"/>
                  <a:pt x="3574" y="2354"/>
                </a:cubicBezTo>
                <a:cubicBezTo>
                  <a:pt x="3901" y="2106"/>
                  <a:pt x="4133" y="1867"/>
                  <a:pt x="4133" y="1596"/>
                </a:cubicBezTo>
                <a:cubicBezTo>
                  <a:pt x="4133" y="1452"/>
                  <a:pt x="4037" y="1324"/>
                  <a:pt x="3853" y="1324"/>
                </a:cubicBezTo>
                <a:cubicBezTo>
                  <a:pt x="3526" y="1324"/>
                  <a:pt x="3279" y="1739"/>
                  <a:pt x="3279" y="2114"/>
                </a:cubicBezTo>
                <a:cubicBezTo>
                  <a:pt x="3279" y="2178"/>
                  <a:pt x="3279" y="2242"/>
                  <a:pt x="3295" y="2298"/>
                </a:cubicBezTo>
                <a:cubicBezTo>
                  <a:pt x="3087" y="2449"/>
                  <a:pt x="2933" y="2543"/>
                  <a:pt x="2654" y="2711"/>
                </a:cubicBezTo>
                <a:cubicBezTo>
                  <a:pt x="2654" y="2676"/>
                  <a:pt x="2661" y="2586"/>
                  <a:pt x="2685" y="2469"/>
                </a:cubicBezTo>
                <a:cubicBezTo>
                  <a:pt x="2780" y="2365"/>
                  <a:pt x="2912" y="2210"/>
                  <a:pt x="2912" y="2090"/>
                </a:cubicBezTo>
                <a:cubicBezTo>
                  <a:pt x="2912" y="2034"/>
                  <a:pt x="2880" y="1987"/>
                  <a:pt x="2816" y="1987"/>
                </a:cubicBezTo>
                <a:cubicBezTo>
                  <a:pt x="2657" y="1987"/>
                  <a:pt x="2537" y="2226"/>
                  <a:pt x="2505" y="2393"/>
                </a:cubicBezTo>
                <a:cubicBezTo>
                  <a:pt x="2433" y="2481"/>
                  <a:pt x="2290" y="2593"/>
                  <a:pt x="2170" y="2593"/>
                </a:cubicBezTo>
                <a:cubicBezTo>
                  <a:pt x="2074" y="2593"/>
                  <a:pt x="2042" y="2505"/>
                  <a:pt x="2034" y="2473"/>
                </a:cubicBezTo>
                <a:cubicBezTo>
                  <a:pt x="2338" y="2369"/>
                  <a:pt x="2712" y="1955"/>
                  <a:pt x="2712" y="1580"/>
                </a:cubicBezTo>
                <a:cubicBezTo>
                  <a:pt x="2712" y="1500"/>
                  <a:pt x="2681" y="1324"/>
                  <a:pt x="2441" y="1324"/>
                </a:cubicBezTo>
                <a:cubicBezTo>
                  <a:pt x="2082" y="1324"/>
                  <a:pt x="1779" y="1859"/>
                  <a:pt x="1779" y="2274"/>
                </a:cubicBezTo>
                <a:cubicBezTo>
                  <a:pt x="1651" y="2274"/>
                  <a:pt x="1604" y="2138"/>
                  <a:pt x="1604" y="2034"/>
                </a:cubicBezTo>
                <a:cubicBezTo>
                  <a:pt x="1604" y="1931"/>
                  <a:pt x="1643" y="1827"/>
                  <a:pt x="1643" y="1795"/>
                </a:cubicBezTo>
                <a:cubicBezTo>
                  <a:pt x="1643" y="1763"/>
                  <a:pt x="1627" y="1723"/>
                  <a:pt x="1580" y="1723"/>
                </a:cubicBezTo>
                <a:cubicBezTo>
                  <a:pt x="1460" y="1723"/>
                  <a:pt x="1388" y="1883"/>
                  <a:pt x="1388" y="2066"/>
                </a:cubicBezTo>
                <a:cubicBezTo>
                  <a:pt x="1396" y="2322"/>
                  <a:pt x="1564" y="2481"/>
                  <a:pt x="1787" y="2497"/>
                </a:cubicBezTo>
                <a:cubicBezTo>
                  <a:pt x="1819" y="2649"/>
                  <a:pt x="1955" y="2792"/>
                  <a:pt x="2122" y="2792"/>
                </a:cubicBezTo>
                <a:cubicBezTo>
                  <a:pt x="2226" y="2792"/>
                  <a:pt x="2353" y="2760"/>
                  <a:pt x="2441" y="2681"/>
                </a:cubicBezTo>
                <a:cubicBezTo>
                  <a:pt x="2433" y="2737"/>
                  <a:pt x="2425" y="2784"/>
                  <a:pt x="2417" y="2832"/>
                </a:cubicBezTo>
                <a:cubicBezTo>
                  <a:pt x="2066" y="3016"/>
                  <a:pt x="1811" y="3143"/>
                  <a:pt x="1580" y="3351"/>
                </a:cubicBezTo>
                <a:cubicBezTo>
                  <a:pt x="1396" y="3518"/>
                  <a:pt x="1292" y="3742"/>
                  <a:pt x="1292" y="3917"/>
                </a:cubicBezTo>
                <a:cubicBezTo>
                  <a:pt x="1292" y="4157"/>
                  <a:pt x="1444" y="4380"/>
                  <a:pt x="1755" y="4380"/>
                </a:cubicBezTo>
                <a:cubicBezTo>
                  <a:pt x="2122" y="4380"/>
                  <a:pt x="2401" y="4085"/>
                  <a:pt x="2537" y="3678"/>
                </a:cubicBezTo>
                <a:cubicBezTo>
                  <a:pt x="2601" y="3486"/>
                  <a:pt x="2626" y="3208"/>
                  <a:pt x="2642" y="2952"/>
                </a:cubicBezTo>
                <a:cubicBezTo>
                  <a:pt x="3009" y="2745"/>
                  <a:pt x="3183" y="2625"/>
                  <a:pt x="3374" y="2489"/>
                </a:cubicBezTo>
                <a:cubicBezTo>
                  <a:pt x="3398" y="2529"/>
                  <a:pt x="3423" y="2561"/>
                  <a:pt x="3454" y="2585"/>
                </a:cubicBezTo>
                <a:cubicBezTo>
                  <a:pt x="3287" y="2673"/>
                  <a:pt x="2888" y="2920"/>
                  <a:pt x="2888" y="3502"/>
                </a:cubicBezTo>
                <a:cubicBezTo>
                  <a:pt x="2888" y="3917"/>
                  <a:pt x="3167" y="4380"/>
                  <a:pt x="3718" y="4380"/>
                </a:cubicBezTo>
                <a:cubicBezTo>
                  <a:pt x="4172" y="4380"/>
                  <a:pt x="4484" y="4005"/>
                  <a:pt x="4484" y="3646"/>
                </a:cubicBezTo>
                <a:cubicBezTo>
                  <a:pt x="4484" y="3319"/>
                  <a:pt x="4300" y="3016"/>
                  <a:pt x="3949" y="3016"/>
                </a:cubicBezTo>
                <a:close/>
                <a:moveTo>
                  <a:pt x="5321" y="3701"/>
                </a:moveTo>
                <a:cubicBezTo>
                  <a:pt x="5319" y="3703"/>
                  <a:pt x="5315" y="3707"/>
                  <a:pt x="5306" y="3704"/>
                </a:cubicBezTo>
                <a:cubicBezTo>
                  <a:pt x="5299" y="3702"/>
                  <a:pt x="5297" y="3698"/>
                  <a:pt x="5297" y="3694"/>
                </a:cubicBezTo>
                <a:cubicBezTo>
                  <a:pt x="5298" y="3689"/>
                  <a:pt x="5394" y="3405"/>
                  <a:pt x="5393" y="3080"/>
                </a:cubicBezTo>
                <a:cubicBezTo>
                  <a:pt x="5392" y="2728"/>
                  <a:pt x="5249" y="2513"/>
                  <a:pt x="5066" y="2513"/>
                </a:cubicBezTo>
                <a:cubicBezTo>
                  <a:pt x="4954" y="2513"/>
                  <a:pt x="4874" y="2593"/>
                  <a:pt x="4874" y="2712"/>
                </a:cubicBezTo>
                <a:cubicBezTo>
                  <a:pt x="4874" y="2928"/>
                  <a:pt x="5138" y="2944"/>
                  <a:pt x="5138" y="3415"/>
                </a:cubicBezTo>
                <a:cubicBezTo>
                  <a:pt x="5138" y="3606"/>
                  <a:pt x="5098" y="3789"/>
                  <a:pt x="5034" y="3989"/>
                </a:cubicBezTo>
                <a:cubicBezTo>
                  <a:pt x="4739" y="4986"/>
                  <a:pt x="3797" y="5449"/>
                  <a:pt x="2880" y="5449"/>
                </a:cubicBezTo>
                <a:cubicBezTo>
                  <a:pt x="2457" y="5449"/>
                  <a:pt x="2157" y="5362"/>
                  <a:pt x="2067" y="5322"/>
                </a:cubicBezTo>
                <a:cubicBezTo>
                  <a:pt x="2063" y="5320"/>
                  <a:pt x="2061" y="5313"/>
                  <a:pt x="2063" y="5306"/>
                </a:cubicBezTo>
                <a:cubicBezTo>
                  <a:pt x="2065" y="5300"/>
                  <a:pt x="2072" y="5296"/>
                  <a:pt x="2075" y="5298"/>
                </a:cubicBezTo>
                <a:cubicBezTo>
                  <a:pt x="2111" y="5312"/>
                  <a:pt x="2369" y="5393"/>
                  <a:pt x="2689" y="5393"/>
                </a:cubicBezTo>
                <a:cubicBezTo>
                  <a:pt x="3040" y="5393"/>
                  <a:pt x="3247" y="5250"/>
                  <a:pt x="3247" y="5074"/>
                </a:cubicBezTo>
                <a:cubicBezTo>
                  <a:pt x="3247" y="4962"/>
                  <a:pt x="3159" y="4875"/>
                  <a:pt x="3047" y="4875"/>
                </a:cubicBezTo>
                <a:cubicBezTo>
                  <a:pt x="2832" y="4875"/>
                  <a:pt x="2816" y="5146"/>
                  <a:pt x="2353" y="5146"/>
                </a:cubicBezTo>
                <a:cubicBezTo>
                  <a:pt x="2154" y="5146"/>
                  <a:pt x="1979" y="5106"/>
                  <a:pt x="1771" y="5042"/>
                </a:cubicBezTo>
                <a:cubicBezTo>
                  <a:pt x="782" y="4739"/>
                  <a:pt x="310" y="3805"/>
                  <a:pt x="311" y="2880"/>
                </a:cubicBezTo>
                <a:cubicBezTo>
                  <a:pt x="311" y="2429"/>
                  <a:pt x="438" y="2070"/>
                  <a:pt x="440" y="2067"/>
                </a:cubicBezTo>
                <a:cubicBezTo>
                  <a:pt x="441" y="2065"/>
                  <a:pt x="447" y="2062"/>
                  <a:pt x="454" y="2065"/>
                </a:cubicBezTo>
                <a:cubicBezTo>
                  <a:pt x="461" y="2067"/>
                  <a:pt x="463" y="2073"/>
                  <a:pt x="462" y="2075"/>
                </a:cubicBezTo>
                <a:cubicBezTo>
                  <a:pt x="451" y="2112"/>
                  <a:pt x="367" y="2370"/>
                  <a:pt x="367" y="2688"/>
                </a:cubicBezTo>
                <a:cubicBezTo>
                  <a:pt x="367" y="3040"/>
                  <a:pt x="511" y="3247"/>
                  <a:pt x="694" y="3247"/>
                </a:cubicBezTo>
                <a:cubicBezTo>
                  <a:pt x="798" y="3247"/>
                  <a:pt x="885" y="3167"/>
                  <a:pt x="885" y="3056"/>
                </a:cubicBezTo>
                <a:cubicBezTo>
                  <a:pt x="885" y="2840"/>
                  <a:pt x="622" y="2816"/>
                  <a:pt x="622" y="2354"/>
                </a:cubicBezTo>
                <a:cubicBezTo>
                  <a:pt x="622" y="2154"/>
                  <a:pt x="662" y="1978"/>
                  <a:pt x="726" y="1771"/>
                </a:cubicBezTo>
                <a:cubicBezTo>
                  <a:pt x="1029" y="782"/>
                  <a:pt x="1963" y="318"/>
                  <a:pt x="2880" y="311"/>
                </a:cubicBezTo>
                <a:cubicBezTo>
                  <a:pt x="3306" y="308"/>
                  <a:pt x="3680" y="435"/>
                  <a:pt x="3694" y="447"/>
                </a:cubicBezTo>
                <a:cubicBezTo>
                  <a:pt x="3696" y="449"/>
                  <a:pt x="3699" y="455"/>
                  <a:pt x="3696" y="461"/>
                </a:cubicBezTo>
                <a:cubicBezTo>
                  <a:pt x="3693" y="468"/>
                  <a:pt x="3688" y="469"/>
                  <a:pt x="3686" y="469"/>
                </a:cubicBezTo>
                <a:cubicBezTo>
                  <a:pt x="3681" y="468"/>
                  <a:pt x="3439" y="367"/>
                  <a:pt x="3071" y="367"/>
                </a:cubicBezTo>
                <a:cubicBezTo>
                  <a:pt x="2728" y="367"/>
                  <a:pt x="2513" y="510"/>
                  <a:pt x="2513" y="694"/>
                </a:cubicBezTo>
                <a:cubicBezTo>
                  <a:pt x="2513" y="798"/>
                  <a:pt x="2593" y="885"/>
                  <a:pt x="2712" y="885"/>
                </a:cubicBezTo>
                <a:cubicBezTo>
                  <a:pt x="2928" y="885"/>
                  <a:pt x="2944" y="622"/>
                  <a:pt x="3406" y="622"/>
                </a:cubicBezTo>
                <a:cubicBezTo>
                  <a:pt x="3606" y="622"/>
                  <a:pt x="3781" y="662"/>
                  <a:pt x="3989" y="726"/>
                </a:cubicBezTo>
                <a:cubicBezTo>
                  <a:pt x="4986" y="1029"/>
                  <a:pt x="5440" y="1971"/>
                  <a:pt x="5449" y="2880"/>
                </a:cubicBezTo>
                <a:cubicBezTo>
                  <a:pt x="5453" y="3346"/>
                  <a:pt x="5322" y="3699"/>
                  <a:pt x="5321" y="3701"/>
                </a:cubicBezTo>
                <a:close/>
                <a:moveTo>
                  <a:pt x="2880" y="136"/>
                </a:moveTo>
                <a:cubicBezTo>
                  <a:pt x="1364" y="136"/>
                  <a:pt x="135" y="1364"/>
                  <a:pt x="135" y="2880"/>
                </a:cubicBezTo>
                <a:cubicBezTo>
                  <a:pt x="135" y="4396"/>
                  <a:pt x="1364" y="5624"/>
                  <a:pt x="2880" y="5624"/>
                </a:cubicBezTo>
                <a:cubicBezTo>
                  <a:pt x="4396" y="5624"/>
                  <a:pt x="5624" y="4396"/>
                  <a:pt x="5624" y="2880"/>
                </a:cubicBezTo>
                <a:cubicBezTo>
                  <a:pt x="5624" y="1372"/>
                  <a:pt x="4396" y="136"/>
                  <a:pt x="2880" y="136"/>
                </a:cubicBezTo>
                <a:close/>
                <a:moveTo>
                  <a:pt x="2880" y="5760"/>
                </a:moveTo>
                <a:cubicBezTo>
                  <a:pt x="1292" y="5760"/>
                  <a:pt x="0" y="4476"/>
                  <a:pt x="0" y="2880"/>
                </a:cubicBezTo>
                <a:cubicBezTo>
                  <a:pt x="0" y="1292"/>
                  <a:pt x="1292" y="0"/>
                  <a:pt x="2880" y="0"/>
                </a:cubicBezTo>
                <a:cubicBezTo>
                  <a:pt x="4467" y="0"/>
                  <a:pt x="5760" y="1292"/>
                  <a:pt x="5760" y="2880"/>
                </a:cubicBezTo>
                <a:cubicBezTo>
                  <a:pt x="5760" y="4476"/>
                  <a:pt x="4467" y="5760"/>
                  <a:pt x="2880" y="5760"/>
                </a:cubicBezTo>
                <a:close/>
              </a:path>
            </a:pathLst>
          </a:custGeom>
          <a:solidFill>
            <a:srgbClr val="005C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28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10063"/>
            <a:ext cx="11201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Vertical Quadrant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66174"/>
            <a:ext cx="2688488" cy="4429825"/>
          </a:xfrm>
          <a:solidFill>
            <a:schemeClr val="accent3"/>
          </a:solidFill>
        </p:spPr>
        <p:txBody>
          <a:bodyPr lIns="182880" tIns="137160" rIns="182880"/>
          <a:lstStyle>
            <a:lvl1pPr marL="1588" indent="0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defRPr lang="en-US" sz="18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95000"/>
              </a:lnSpc>
              <a:spcBef>
                <a:spcPts val="1000"/>
              </a:spcBef>
              <a:buNone/>
              <a:defRPr lang="en-US" sz="14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3332937" y="1666174"/>
            <a:ext cx="2688488" cy="4429825"/>
          </a:xfrm>
          <a:solidFill>
            <a:schemeClr val="accent3"/>
          </a:solidFill>
        </p:spPr>
        <p:txBody>
          <a:bodyPr lIns="182880" tIns="137160" rIns="182880"/>
          <a:lstStyle>
            <a:lvl1pPr marL="1588" indent="0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defRPr lang="en-US" sz="18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95000"/>
              </a:lnSpc>
              <a:spcBef>
                <a:spcPts val="1000"/>
              </a:spcBef>
              <a:buNone/>
              <a:defRPr lang="en-US" sz="14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6170574" y="1666174"/>
            <a:ext cx="2688488" cy="4429825"/>
          </a:xfrm>
          <a:solidFill>
            <a:schemeClr val="accent3"/>
          </a:solidFill>
        </p:spPr>
        <p:txBody>
          <a:bodyPr lIns="182880" tIns="137160" rIns="182880"/>
          <a:lstStyle>
            <a:lvl1pPr marL="1588" indent="0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defRPr lang="en-US" sz="18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95000"/>
              </a:lnSpc>
              <a:spcBef>
                <a:spcPts val="1000"/>
              </a:spcBef>
              <a:buNone/>
              <a:defRPr lang="en-US" sz="14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9008212" y="1666174"/>
            <a:ext cx="2688488" cy="4429825"/>
          </a:xfrm>
          <a:solidFill>
            <a:schemeClr val="accent3"/>
          </a:solidFill>
        </p:spPr>
        <p:txBody>
          <a:bodyPr lIns="182880" tIns="137160" rIns="182880"/>
          <a:lstStyle>
            <a:lvl1pPr marL="1588" indent="0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defRPr lang="en-US" sz="18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95000"/>
              </a:lnSpc>
              <a:spcBef>
                <a:spcPts val="1000"/>
              </a:spcBef>
              <a:buNone/>
              <a:defRPr lang="en-US" sz="14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1BE818E3-15E8-4B76-A39E-67CA7E4504C1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HR Unplugged: 2020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34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300" y="1665293"/>
            <a:ext cx="5398744" cy="411480"/>
          </a:xfrm>
          <a:solidFill>
            <a:schemeClr val="accent3"/>
          </a:solidFill>
        </p:spPr>
        <p:txBody>
          <a:bodyPr lIns="0" rIns="0" bIns="0" anchor="ctr"/>
          <a:lstStyle>
            <a:lvl1pPr marL="173038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58" y="2201006"/>
            <a:ext cx="4892646" cy="1536192"/>
          </a:xfrm>
        </p:spPr>
        <p:txBody>
          <a:bodyPr vert="horz" lIns="0" tIns="0" rIns="0" bIns="0" rtlCol="0">
            <a:noAutofit/>
          </a:bodyPr>
          <a:lstStyle>
            <a:lvl1pPr marL="0" indent="0">
              <a:defRPr lang="en-US" sz="1800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2297" y="1665293"/>
            <a:ext cx="5398744" cy="411480"/>
          </a:xfrm>
          <a:solidFill>
            <a:schemeClr val="accent3"/>
          </a:solidFill>
        </p:spPr>
        <p:txBody>
          <a:bodyPr lIns="0" rIns="0" bIns="0" anchor="ctr"/>
          <a:lstStyle>
            <a:lvl1pPr marL="182563" indent="0">
              <a:spcBef>
                <a:spcPts val="0"/>
              </a:spcBef>
              <a:buNone/>
              <a:tabLst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9669" y="2201006"/>
            <a:ext cx="5019592" cy="153619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3928921"/>
            <a:ext cx="5398744" cy="411480"/>
          </a:xfrm>
          <a:solidFill>
            <a:schemeClr val="accent3"/>
          </a:solidFill>
        </p:spPr>
        <p:txBody>
          <a:bodyPr lIns="0" rIns="0" bIns="0" anchor="ctr"/>
          <a:lstStyle>
            <a:lvl1pPr marL="173038" indent="0">
              <a:spcBef>
                <a:spcPts val="0"/>
              </a:spcBef>
              <a:buNone/>
              <a:tabLst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659758" y="4464634"/>
            <a:ext cx="4892644" cy="1536192"/>
          </a:xfrm>
        </p:spPr>
        <p:txBody>
          <a:bodyPr vert="horz" lIns="0" tIns="0" rIns="0" bIns="0" rtlCol="0">
            <a:noAutofit/>
          </a:bodyPr>
          <a:lstStyle>
            <a:lvl1pPr marL="0" indent="0">
              <a:defRPr lang="en-US" sz="1800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312297" y="3928921"/>
            <a:ext cx="5398744" cy="411480"/>
          </a:xfrm>
          <a:solidFill>
            <a:schemeClr val="accent3"/>
          </a:solidFill>
        </p:spPr>
        <p:txBody>
          <a:bodyPr lIns="0" rIns="0" bIns="0" anchor="ctr"/>
          <a:lstStyle>
            <a:lvl1pPr marL="180975" indent="0">
              <a:spcBef>
                <a:spcPts val="0"/>
              </a:spcBef>
              <a:buNone/>
              <a:tabLst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6489669" y="4464634"/>
            <a:ext cx="5019594" cy="153619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495300" y="510063"/>
            <a:ext cx="11201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Quadrant 2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0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6C9D2EE1-05FC-467B-B94F-3504F6C79A8E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1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HR Unplugged: 2020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18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le Placeholder 12"/>
          <p:cNvSpPr>
            <a:spLocks noGrp="1"/>
          </p:cNvSpPr>
          <p:nvPr>
            <p:ph type="tbl" sz="quarter" idx="13"/>
          </p:nvPr>
        </p:nvSpPr>
        <p:spPr>
          <a:xfrm>
            <a:off x="495300" y="1665478"/>
            <a:ext cx="11201400" cy="4368882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984B23-4ED0-463D-833A-E90549D1F087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HR Unplugged: 2020    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Table Layout</a:t>
            </a:r>
          </a:p>
        </p:txBody>
      </p:sp>
    </p:spTree>
    <p:extLst>
      <p:ext uri="{BB962C8B-B14F-4D97-AF65-F5344CB8AC3E}">
        <p14:creationId xmlns:p14="http://schemas.microsoft.com/office/powerpoint/2010/main" val="2343350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0063"/>
            <a:ext cx="1120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95299" y="1983545"/>
            <a:ext cx="11360369" cy="40965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95300" y="1610018"/>
            <a:ext cx="4937760" cy="24622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A3869BA-8EF6-4378-BC43-552E09114027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HR Unplugged: 2020     |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4808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300" y="1728788"/>
            <a:ext cx="11201400" cy="43389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ED9A-5B09-4942-9A42-B515B10FB409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HR Unplugged: 2020  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10063"/>
            <a:ext cx="11201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with Caption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0615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F998-B32A-4BD9-9CC3-72D9531F816B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HR Unplugged: 2020     |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694267" y="1659467"/>
            <a:ext cx="10786533" cy="118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10063"/>
            <a:ext cx="11201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352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0679-3DD2-4556-9758-414B3280890F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HR Unplugged: 2020     |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694267" y="1659467"/>
            <a:ext cx="10786533" cy="118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1E48B1-88A3-4283-B65C-EADA79FAFF1D}"/>
              </a:ext>
            </a:extLst>
          </p:cNvPr>
          <p:cNvSpPr/>
          <p:nvPr userDrawn="1"/>
        </p:nvSpPr>
        <p:spPr bwMode="white">
          <a:xfrm>
            <a:off x="694267" y="1659467"/>
            <a:ext cx="10786533" cy="118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84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nogr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 noEditPoints="1"/>
          </p:cNvSpPr>
          <p:nvPr/>
        </p:nvSpPr>
        <p:spPr bwMode="gray">
          <a:xfrm>
            <a:off x="4757541" y="2110155"/>
            <a:ext cx="2651760" cy="2651760"/>
          </a:xfrm>
          <a:custGeom>
            <a:avLst/>
            <a:gdLst>
              <a:gd name="T0" fmla="*/ 3869 w 5760"/>
              <a:gd name="T1" fmla="*/ 1545 h 5760"/>
              <a:gd name="T2" fmla="*/ 2018 w 5760"/>
              <a:gd name="T3" fmla="*/ 2250 h 5760"/>
              <a:gd name="T4" fmla="*/ 2018 w 5760"/>
              <a:gd name="T5" fmla="*/ 2250 h 5760"/>
              <a:gd name="T6" fmla="*/ 1556 w 5760"/>
              <a:gd name="T7" fmla="*/ 3934 h 5760"/>
              <a:gd name="T8" fmla="*/ 1755 w 5760"/>
              <a:gd name="T9" fmla="*/ 4133 h 5760"/>
              <a:gd name="T10" fmla="*/ 3470 w 5760"/>
              <a:gd name="T11" fmla="*/ 3455 h 5760"/>
              <a:gd name="T12" fmla="*/ 3861 w 5760"/>
              <a:gd name="T13" fmla="*/ 3710 h 5760"/>
              <a:gd name="T14" fmla="*/ 3933 w 5760"/>
              <a:gd name="T15" fmla="*/ 3255 h 5760"/>
              <a:gd name="T16" fmla="*/ 3734 w 5760"/>
              <a:gd name="T17" fmla="*/ 4133 h 5760"/>
              <a:gd name="T18" fmla="*/ 3694 w 5760"/>
              <a:gd name="T19" fmla="*/ 2712 h 5760"/>
              <a:gd name="T20" fmla="*/ 3905 w 5760"/>
              <a:gd name="T21" fmla="*/ 2466 h 5760"/>
              <a:gd name="T22" fmla="*/ 3574 w 5760"/>
              <a:gd name="T23" fmla="*/ 2354 h 5760"/>
              <a:gd name="T24" fmla="*/ 3853 w 5760"/>
              <a:gd name="T25" fmla="*/ 1324 h 5760"/>
              <a:gd name="T26" fmla="*/ 3295 w 5760"/>
              <a:gd name="T27" fmla="*/ 2298 h 5760"/>
              <a:gd name="T28" fmla="*/ 2685 w 5760"/>
              <a:gd name="T29" fmla="*/ 2469 h 5760"/>
              <a:gd name="T30" fmla="*/ 2816 w 5760"/>
              <a:gd name="T31" fmla="*/ 1987 h 5760"/>
              <a:gd name="T32" fmla="*/ 2170 w 5760"/>
              <a:gd name="T33" fmla="*/ 2593 h 5760"/>
              <a:gd name="T34" fmla="*/ 2712 w 5760"/>
              <a:gd name="T35" fmla="*/ 1580 h 5760"/>
              <a:gd name="T36" fmla="*/ 1779 w 5760"/>
              <a:gd name="T37" fmla="*/ 2274 h 5760"/>
              <a:gd name="T38" fmla="*/ 1643 w 5760"/>
              <a:gd name="T39" fmla="*/ 1795 h 5760"/>
              <a:gd name="T40" fmla="*/ 1388 w 5760"/>
              <a:gd name="T41" fmla="*/ 2066 h 5760"/>
              <a:gd name="T42" fmla="*/ 2122 w 5760"/>
              <a:gd name="T43" fmla="*/ 2792 h 5760"/>
              <a:gd name="T44" fmla="*/ 2417 w 5760"/>
              <a:gd name="T45" fmla="*/ 2832 h 5760"/>
              <a:gd name="T46" fmla="*/ 1292 w 5760"/>
              <a:gd name="T47" fmla="*/ 3917 h 5760"/>
              <a:gd name="T48" fmla="*/ 2537 w 5760"/>
              <a:gd name="T49" fmla="*/ 3678 h 5760"/>
              <a:gd name="T50" fmla="*/ 3374 w 5760"/>
              <a:gd name="T51" fmla="*/ 2489 h 5760"/>
              <a:gd name="T52" fmla="*/ 2888 w 5760"/>
              <a:gd name="T53" fmla="*/ 3502 h 5760"/>
              <a:gd name="T54" fmla="*/ 4484 w 5760"/>
              <a:gd name="T55" fmla="*/ 3646 h 5760"/>
              <a:gd name="T56" fmla="*/ 5321 w 5760"/>
              <a:gd name="T57" fmla="*/ 3701 h 5760"/>
              <a:gd name="T58" fmla="*/ 5297 w 5760"/>
              <a:gd name="T59" fmla="*/ 3694 h 5760"/>
              <a:gd name="T60" fmla="*/ 5066 w 5760"/>
              <a:gd name="T61" fmla="*/ 2513 h 5760"/>
              <a:gd name="T62" fmla="*/ 5138 w 5760"/>
              <a:gd name="T63" fmla="*/ 3415 h 5760"/>
              <a:gd name="T64" fmla="*/ 2880 w 5760"/>
              <a:gd name="T65" fmla="*/ 5449 h 5760"/>
              <a:gd name="T66" fmla="*/ 2063 w 5760"/>
              <a:gd name="T67" fmla="*/ 5306 h 5760"/>
              <a:gd name="T68" fmla="*/ 2689 w 5760"/>
              <a:gd name="T69" fmla="*/ 5393 h 5760"/>
              <a:gd name="T70" fmla="*/ 3047 w 5760"/>
              <a:gd name="T71" fmla="*/ 4875 h 5760"/>
              <a:gd name="T72" fmla="*/ 1771 w 5760"/>
              <a:gd name="T73" fmla="*/ 5042 h 5760"/>
              <a:gd name="T74" fmla="*/ 440 w 5760"/>
              <a:gd name="T75" fmla="*/ 2067 h 5760"/>
              <a:gd name="T76" fmla="*/ 462 w 5760"/>
              <a:gd name="T77" fmla="*/ 2075 h 5760"/>
              <a:gd name="T78" fmla="*/ 694 w 5760"/>
              <a:gd name="T79" fmla="*/ 3247 h 5760"/>
              <a:gd name="T80" fmla="*/ 622 w 5760"/>
              <a:gd name="T81" fmla="*/ 2354 h 5760"/>
              <a:gd name="T82" fmla="*/ 2880 w 5760"/>
              <a:gd name="T83" fmla="*/ 311 h 5760"/>
              <a:gd name="T84" fmla="*/ 3696 w 5760"/>
              <a:gd name="T85" fmla="*/ 461 h 5760"/>
              <a:gd name="T86" fmla="*/ 3071 w 5760"/>
              <a:gd name="T87" fmla="*/ 367 h 5760"/>
              <a:gd name="T88" fmla="*/ 2712 w 5760"/>
              <a:gd name="T89" fmla="*/ 885 h 5760"/>
              <a:gd name="T90" fmla="*/ 3989 w 5760"/>
              <a:gd name="T91" fmla="*/ 726 h 5760"/>
              <a:gd name="T92" fmla="*/ 5321 w 5760"/>
              <a:gd name="T93" fmla="*/ 3701 h 5760"/>
              <a:gd name="T94" fmla="*/ 135 w 5760"/>
              <a:gd name="T95" fmla="*/ 2880 h 5760"/>
              <a:gd name="T96" fmla="*/ 5624 w 5760"/>
              <a:gd name="T97" fmla="*/ 2880 h 5760"/>
              <a:gd name="T98" fmla="*/ 2880 w 5760"/>
              <a:gd name="T99" fmla="*/ 5760 h 5760"/>
              <a:gd name="T100" fmla="*/ 2880 w 5760"/>
              <a:gd name="T101" fmla="*/ 0 h 5760"/>
              <a:gd name="T102" fmla="*/ 2880 w 5760"/>
              <a:gd name="T103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5760">
                <a:moveTo>
                  <a:pt x="3526" y="2130"/>
                </a:moveTo>
                <a:cubicBezTo>
                  <a:pt x="3526" y="1803"/>
                  <a:pt x="3748" y="1485"/>
                  <a:pt x="3869" y="1545"/>
                </a:cubicBezTo>
                <a:cubicBezTo>
                  <a:pt x="4006" y="1614"/>
                  <a:pt x="3766" y="1923"/>
                  <a:pt x="3526" y="2130"/>
                </a:cubicBezTo>
                <a:moveTo>
                  <a:pt x="2018" y="2250"/>
                </a:moveTo>
                <a:cubicBezTo>
                  <a:pt x="2018" y="1987"/>
                  <a:pt x="2278" y="1486"/>
                  <a:pt x="2437" y="1539"/>
                </a:cubicBezTo>
                <a:cubicBezTo>
                  <a:pt x="2625" y="1601"/>
                  <a:pt x="2282" y="2106"/>
                  <a:pt x="2018" y="2250"/>
                </a:cubicBezTo>
                <a:close/>
                <a:moveTo>
                  <a:pt x="1755" y="4133"/>
                </a:moveTo>
                <a:cubicBezTo>
                  <a:pt x="1635" y="4138"/>
                  <a:pt x="1556" y="4062"/>
                  <a:pt x="1556" y="3934"/>
                </a:cubicBezTo>
                <a:cubicBezTo>
                  <a:pt x="1556" y="3591"/>
                  <a:pt x="2031" y="3264"/>
                  <a:pt x="2390" y="3088"/>
                </a:cubicBezTo>
                <a:cubicBezTo>
                  <a:pt x="2327" y="3567"/>
                  <a:pt x="2165" y="4114"/>
                  <a:pt x="1755" y="4133"/>
                </a:cubicBezTo>
                <a:close/>
                <a:moveTo>
                  <a:pt x="3949" y="3016"/>
                </a:moveTo>
                <a:cubicBezTo>
                  <a:pt x="3678" y="3016"/>
                  <a:pt x="3470" y="3215"/>
                  <a:pt x="3470" y="3455"/>
                </a:cubicBezTo>
                <a:cubicBezTo>
                  <a:pt x="3470" y="3654"/>
                  <a:pt x="3590" y="3813"/>
                  <a:pt x="3750" y="3813"/>
                </a:cubicBezTo>
                <a:cubicBezTo>
                  <a:pt x="3806" y="3813"/>
                  <a:pt x="3861" y="3782"/>
                  <a:pt x="3861" y="3710"/>
                </a:cubicBezTo>
                <a:cubicBezTo>
                  <a:pt x="3861" y="3606"/>
                  <a:pt x="3724" y="3581"/>
                  <a:pt x="3734" y="3426"/>
                </a:cubicBezTo>
                <a:cubicBezTo>
                  <a:pt x="3741" y="3323"/>
                  <a:pt x="3837" y="3255"/>
                  <a:pt x="3933" y="3255"/>
                </a:cubicBezTo>
                <a:cubicBezTo>
                  <a:pt x="4124" y="3255"/>
                  <a:pt x="4214" y="3440"/>
                  <a:pt x="4214" y="3632"/>
                </a:cubicBezTo>
                <a:cubicBezTo>
                  <a:pt x="4206" y="3927"/>
                  <a:pt x="3989" y="4133"/>
                  <a:pt x="3734" y="4133"/>
                </a:cubicBezTo>
                <a:cubicBezTo>
                  <a:pt x="3398" y="4133"/>
                  <a:pt x="3183" y="3813"/>
                  <a:pt x="3183" y="3470"/>
                </a:cubicBezTo>
                <a:cubicBezTo>
                  <a:pt x="3183" y="2960"/>
                  <a:pt x="3518" y="2760"/>
                  <a:pt x="3694" y="2712"/>
                </a:cubicBezTo>
                <a:cubicBezTo>
                  <a:pt x="3696" y="2712"/>
                  <a:pt x="4153" y="2794"/>
                  <a:pt x="4138" y="2592"/>
                </a:cubicBezTo>
                <a:cubicBezTo>
                  <a:pt x="4132" y="2504"/>
                  <a:pt x="4000" y="2470"/>
                  <a:pt x="3905" y="2466"/>
                </a:cubicBezTo>
                <a:cubicBezTo>
                  <a:pt x="3799" y="2462"/>
                  <a:pt x="3692" y="2500"/>
                  <a:pt x="3692" y="2500"/>
                </a:cubicBezTo>
                <a:cubicBezTo>
                  <a:pt x="3636" y="2472"/>
                  <a:pt x="3598" y="2417"/>
                  <a:pt x="3574" y="2354"/>
                </a:cubicBezTo>
                <a:cubicBezTo>
                  <a:pt x="3901" y="2106"/>
                  <a:pt x="4133" y="1867"/>
                  <a:pt x="4133" y="1596"/>
                </a:cubicBezTo>
                <a:cubicBezTo>
                  <a:pt x="4133" y="1452"/>
                  <a:pt x="4037" y="1324"/>
                  <a:pt x="3853" y="1324"/>
                </a:cubicBezTo>
                <a:cubicBezTo>
                  <a:pt x="3526" y="1324"/>
                  <a:pt x="3279" y="1739"/>
                  <a:pt x="3279" y="2114"/>
                </a:cubicBezTo>
                <a:cubicBezTo>
                  <a:pt x="3279" y="2178"/>
                  <a:pt x="3279" y="2242"/>
                  <a:pt x="3295" y="2298"/>
                </a:cubicBezTo>
                <a:cubicBezTo>
                  <a:pt x="3087" y="2449"/>
                  <a:pt x="2933" y="2543"/>
                  <a:pt x="2654" y="2711"/>
                </a:cubicBezTo>
                <a:cubicBezTo>
                  <a:pt x="2654" y="2676"/>
                  <a:pt x="2661" y="2586"/>
                  <a:pt x="2685" y="2469"/>
                </a:cubicBezTo>
                <a:cubicBezTo>
                  <a:pt x="2780" y="2365"/>
                  <a:pt x="2912" y="2210"/>
                  <a:pt x="2912" y="2090"/>
                </a:cubicBezTo>
                <a:cubicBezTo>
                  <a:pt x="2912" y="2034"/>
                  <a:pt x="2880" y="1987"/>
                  <a:pt x="2816" y="1987"/>
                </a:cubicBezTo>
                <a:cubicBezTo>
                  <a:pt x="2657" y="1987"/>
                  <a:pt x="2537" y="2226"/>
                  <a:pt x="2505" y="2393"/>
                </a:cubicBezTo>
                <a:cubicBezTo>
                  <a:pt x="2433" y="2481"/>
                  <a:pt x="2290" y="2593"/>
                  <a:pt x="2170" y="2593"/>
                </a:cubicBezTo>
                <a:cubicBezTo>
                  <a:pt x="2074" y="2593"/>
                  <a:pt x="2042" y="2505"/>
                  <a:pt x="2034" y="2473"/>
                </a:cubicBezTo>
                <a:cubicBezTo>
                  <a:pt x="2338" y="2369"/>
                  <a:pt x="2712" y="1955"/>
                  <a:pt x="2712" y="1580"/>
                </a:cubicBezTo>
                <a:cubicBezTo>
                  <a:pt x="2712" y="1500"/>
                  <a:pt x="2681" y="1324"/>
                  <a:pt x="2441" y="1324"/>
                </a:cubicBezTo>
                <a:cubicBezTo>
                  <a:pt x="2082" y="1324"/>
                  <a:pt x="1779" y="1859"/>
                  <a:pt x="1779" y="2274"/>
                </a:cubicBezTo>
                <a:cubicBezTo>
                  <a:pt x="1651" y="2274"/>
                  <a:pt x="1604" y="2138"/>
                  <a:pt x="1604" y="2034"/>
                </a:cubicBezTo>
                <a:cubicBezTo>
                  <a:pt x="1604" y="1931"/>
                  <a:pt x="1643" y="1827"/>
                  <a:pt x="1643" y="1795"/>
                </a:cubicBezTo>
                <a:cubicBezTo>
                  <a:pt x="1643" y="1763"/>
                  <a:pt x="1627" y="1723"/>
                  <a:pt x="1580" y="1723"/>
                </a:cubicBezTo>
                <a:cubicBezTo>
                  <a:pt x="1460" y="1723"/>
                  <a:pt x="1388" y="1883"/>
                  <a:pt x="1388" y="2066"/>
                </a:cubicBezTo>
                <a:cubicBezTo>
                  <a:pt x="1396" y="2322"/>
                  <a:pt x="1564" y="2481"/>
                  <a:pt x="1787" y="2497"/>
                </a:cubicBezTo>
                <a:cubicBezTo>
                  <a:pt x="1819" y="2649"/>
                  <a:pt x="1955" y="2792"/>
                  <a:pt x="2122" y="2792"/>
                </a:cubicBezTo>
                <a:cubicBezTo>
                  <a:pt x="2226" y="2792"/>
                  <a:pt x="2353" y="2760"/>
                  <a:pt x="2441" y="2681"/>
                </a:cubicBezTo>
                <a:cubicBezTo>
                  <a:pt x="2433" y="2737"/>
                  <a:pt x="2425" y="2784"/>
                  <a:pt x="2417" y="2832"/>
                </a:cubicBezTo>
                <a:cubicBezTo>
                  <a:pt x="2066" y="3016"/>
                  <a:pt x="1811" y="3143"/>
                  <a:pt x="1580" y="3351"/>
                </a:cubicBezTo>
                <a:cubicBezTo>
                  <a:pt x="1396" y="3518"/>
                  <a:pt x="1292" y="3742"/>
                  <a:pt x="1292" y="3917"/>
                </a:cubicBezTo>
                <a:cubicBezTo>
                  <a:pt x="1292" y="4157"/>
                  <a:pt x="1444" y="4380"/>
                  <a:pt x="1755" y="4380"/>
                </a:cubicBezTo>
                <a:cubicBezTo>
                  <a:pt x="2122" y="4380"/>
                  <a:pt x="2401" y="4085"/>
                  <a:pt x="2537" y="3678"/>
                </a:cubicBezTo>
                <a:cubicBezTo>
                  <a:pt x="2601" y="3486"/>
                  <a:pt x="2626" y="3208"/>
                  <a:pt x="2642" y="2952"/>
                </a:cubicBezTo>
                <a:cubicBezTo>
                  <a:pt x="3009" y="2745"/>
                  <a:pt x="3183" y="2625"/>
                  <a:pt x="3374" y="2489"/>
                </a:cubicBezTo>
                <a:cubicBezTo>
                  <a:pt x="3398" y="2529"/>
                  <a:pt x="3423" y="2561"/>
                  <a:pt x="3454" y="2585"/>
                </a:cubicBezTo>
                <a:cubicBezTo>
                  <a:pt x="3287" y="2673"/>
                  <a:pt x="2888" y="2920"/>
                  <a:pt x="2888" y="3502"/>
                </a:cubicBezTo>
                <a:cubicBezTo>
                  <a:pt x="2888" y="3917"/>
                  <a:pt x="3167" y="4380"/>
                  <a:pt x="3718" y="4380"/>
                </a:cubicBezTo>
                <a:cubicBezTo>
                  <a:pt x="4172" y="4380"/>
                  <a:pt x="4484" y="4005"/>
                  <a:pt x="4484" y="3646"/>
                </a:cubicBezTo>
                <a:cubicBezTo>
                  <a:pt x="4484" y="3319"/>
                  <a:pt x="4300" y="3016"/>
                  <a:pt x="3949" y="3016"/>
                </a:cubicBezTo>
                <a:close/>
                <a:moveTo>
                  <a:pt x="5321" y="3701"/>
                </a:moveTo>
                <a:cubicBezTo>
                  <a:pt x="5319" y="3703"/>
                  <a:pt x="5315" y="3707"/>
                  <a:pt x="5306" y="3704"/>
                </a:cubicBezTo>
                <a:cubicBezTo>
                  <a:pt x="5299" y="3702"/>
                  <a:pt x="5297" y="3698"/>
                  <a:pt x="5297" y="3694"/>
                </a:cubicBezTo>
                <a:cubicBezTo>
                  <a:pt x="5298" y="3689"/>
                  <a:pt x="5394" y="3405"/>
                  <a:pt x="5393" y="3080"/>
                </a:cubicBezTo>
                <a:cubicBezTo>
                  <a:pt x="5392" y="2728"/>
                  <a:pt x="5249" y="2513"/>
                  <a:pt x="5066" y="2513"/>
                </a:cubicBezTo>
                <a:cubicBezTo>
                  <a:pt x="4954" y="2513"/>
                  <a:pt x="4874" y="2593"/>
                  <a:pt x="4874" y="2712"/>
                </a:cubicBezTo>
                <a:cubicBezTo>
                  <a:pt x="4874" y="2928"/>
                  <a:pt x="5138" y="2944"/>
                  <a:pt x="5138" y="3415"/>
                </a:cubicBezTo>
                <a:cubicBezTo>
                  <a:pt x="5138" y="3606"/>
                  <a:pt x="5098" y="3789"/>
                  <a:pt x="5034" y="3989"/>
                </a:cubicBezTo>
                <a:cubicBezTo>
                  <a:pt x="4739" y="4986"/>
                  <a:pt x="3797" y="5449"/>
                  <a:pt x="2880" y="5449"/>
                </a:cubicBezTo>
                <a:cubicBezTo>
                  <a:pt x="2457" y="5449"/>
                  <a:pt x="2157" y="5362"/>
                  <a:pt x="2067" y="5322"/>
                </a:cubicBezTo>
                <a:cubicBezTo>
                  <a:pt x="2063" y="5320"/>
                  <a:pt x="2061" y="5313"/>
                  <a:pt x="2063" y="5306"/>
                </a:cubicBezTo>
                <a:cubicBezTo>
                  <a:pt x="2065" y="5300"/>
                  <a:pt x="2072" y="5296"/>
                  <a:pt x="2075" y="5298"/>
                </a:cubicBezTo>
                <a:cubicBezTo>
                  <a:pt x="2111" y="5312"/>
                  <a:pt x="2369" y="5393"/>
                  <a:pt x="2689" y="5393"/>
                </a:cubicBezTo>
                <a:cubicBezTo>
                  <a:pt x="3040" y="5393"/>
                  <a:pt x="3247" y="5250"/>
                  <a:pt x="3247" y="5074"/>
                </a:cubicBezTo>
                <a:cubicBezTo>
                  <a:pt x="3247" y="4962"/>
                  <a:pt x="3159" y="4875"/>
                  <a:pt x="3047" y="4875"/>
                </a:cubicBezTo>
                <a:cubicBezTo>
                  <a:pt x="2832" y="4875"/>
                  <a:pt x="2816" y="5146"/>
                  <a:pt x="2353" y="5146"/>
                </a:cubicBezTo>
                <a:cubicBezTo>
                  <a:pt x="2154" y="5146"/>
                  <a:pt x="1979" y="5106"/>
                  <a:pt x="1771" y="5042"/>
                </a:cubicBezTo>
                <a:cubicBezTo>
                  <a:pt x="782" y="4739"/>
                  <a:pt x="310" y="3805"/>
                  <a:pt x="311" y="2880"/>
                </a:cubicBezTo>
                <a:cubicBezTo>
                  <a:pt x="311" y="2429"/>
                  <a:pt x="438" y="2070"/>
                  <a:pt x="440" y="2067"/>
                </a:cubicBezTo>
                <a:cubicBezTo>
                  <a:pt x="441" y="2065"/>
                  <a:pt x="447" y="2062"/>
                  <a:pt x="454" y="2065"/>
                </a:cubicBezTo>
                <a:cubicBezTo>
                  <a:pt x="461" y="2067"/>
                  <a:pt x="463" y="2073"/>
                  <a:pt x="462" y="2075"/>
                </a:cubicBezTo>
                <a:cubicBezTo>
                  <a:pt x="451" y="2112"/>
                  <a:pt x="367" y="2370"/>
                  <a:pt x="367" y="2688"/>
                </a:cubicBezTo>
                <a:cubicBezTo>
                  <a:pt x="367" y="3040"/>
                  <a:pt x="511" y="3247"/>
                  <a:pt x="694" y="3247"/>
                </a:cubicBezTo>
                <a:cubicBezTo>
                  <a:pt x="798" y="3247"/>
                  <a:pt x="885" y="3167"/>
                  <a:pt x="885" y="3056"/>
                </a:cubicBezTo>
                <a:cubicBezTo>
                  <a:pt x="885" y="2840"/>
                  <a:pt x="622" y="2816"/>
                  <a:pt x="622" y="2354"/>
                </a:cubicBezTo>
                <a:cubicBezTo>
                  <a:pt x="622" y="2154"/>
                  <a:pt x="662" y="1978"/>
                  <a:pt x="726" y="1771"/>
                </a:cubicBezTo>
                <a:cubicBezTo>
                  <a:pt x="1029" y="782"/>
                  <a:pt x="1963" y="318"/>
                  <a:pt x="2880" y="311"/>
                </a:cubicBezTo>
                <a:cubicBezTo>
                  <a:pt x="3306" y="308"/>
                  <a:pt x="3680" y="435"/>
                  <a:pt x="3694" y="447"/>
                </a:cubicBezTo>
                <a:cubicBezTo>
                  <a:pt x="3696" y="449"/>
                  <a:pt x="3699" y="455"/>
                  <a:pt x="3696" y="461"/>
                </a:cubicBezTo>
                <a:cubicBezTo>
                  <a:pt x="3693" y="468"/>
                  <a:pt x="3688" y="469"/>
                  <a:pt x="3686" y="469"/>
                </a:cubicBezTo>
                <a:cubicBezTo>
                  <a:pt x="3681" y="468"/>
                  <a:pt x="3439" y="367"/>
                  <a:pt x="3071" y="367"/>
                </a:cubicBezTo>
                <a:cubicBezTo>
                  <a:pt x="2728" y="367"/>
                  <a:pt x="2513" y="510"/>
                  <a:pt x="2513" y="694"/>
                </a:cubicBezTo>
                <a:cubicBezTo>
                  <a:pt x="2513" y="798"/>
                  <a:pt x="2593" y="885"/>
                  <a:pt x="2712" y="885"/>
                </a:cubicBezTo>
                <a:cubicBezTo>
                  <a:pt x="2928" y="885"/>
                  <a:pt x="2944" y="622"/>
                  <a:pt x="3406" y="622"/>
                </a:cubicBezTo>
                <a:cubicBezTo>
                  <a:pt x="3606" y="622"/>
                  <a:pt x="3781" y="662"/>
                  <a:pt x="3989" y="726"/>
                </a:cubicBezTo>
                <a:cubicBezTo>
                  <a:pt x="4986" y="1029"/>
                  <a:pt x="5440" y="1971"/>
                  <a:pt x="5449" y="2880"/>
                </a:cubicBezTo>
                <a:cubicBezTo>
                  <a:pt x="5453" y="3346"/>
                  <a:pt x="5322" y="3699"/>
                  <a:pt x="5321" y="3701"/>
                </a:cubicBezTo>
                <a:close/>
                <a:moveTo>
                  <a:pt x="2880" y="136"/>
                </a:moveTo>
                <a:cubicBezTo>
                  <a:pt x="1364" y="136"/>
                  <a:pt x="135" y="1364"/>
                  <a:pt x="135" y="2880"/>
                </a:cubicBezTo>
                <a:cubicBezTo>
                  <a:pt x="135" y="4396"/>
                  <a:pt x="1364" y="5624"/>
                  <a:pt x="2880" y="5624"/>
                </a:cubicBezTo>
                <a:cubicBezTo>
                  <a:pt x="4396" y="5624"/>
                  <a:pt x="5624" y="4396"/>
                  <a:pt x="5624" y="2880"/>
                </a:cubicBezTo>
                <a:cubicBezTo>
                  <a:pt x="5624" y="1372"/>
                  <a:pt x="4396" y="136"/>
                  <a:pt x="2880" y="136"/>
                </a:cubicBezTo>
                <a:close/>
                <a:moveTo>
                  <a:pt x="2880" y="5760"/>
                </a:moveTo>
                <a:cubicBezTo>
                  <a:pt x="1292" y="5760"/>
                  <a:pt x="0" y="4476"/>
                  <a:pt x="0" y="2880"/>
                </a:cubicBezTo>
                <a:cubicBezTo>
                  <a:pt x="0" y="1292"/>
                  <a:pt x="1292" y="0"/>
                  <a:pt x="2880" y="0"/>
                </a:cubicBezTo>
                <a:cubicBezTo>
                  <a:pt x="4467" y="0"/>
                  <a:pt x="5760" y="1292"/>
                  <a:pt x="5760" y="2880"/>
                </a:cubicBezTo>
                <a:cubicBezTo>
                  <a:pt x="5760" y="4476"/>
                  <a:pt x="4467" y="5760"/>
                  <a:pt x="2880" y="5760"/>
                </a:cubicBezTo>
                <a:close/>
              </a:path>
            </a:pathLst>
          </a:custGeom>
          <a:solidFill>
            <a:srgbClr val="005C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68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nogram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ChangeAspect="1" noEditPoints="1"/>
          </p:cNvSpPr>
          <p:nvPr/>
        </p:nvSpPr>
        <p:spPr bwMode="black">
          <a:xfrm>
            <a:off x="4757541" y="2110155"/>
            <a:ext cx="2651760" cy="2651760"/>
          </a:xfrm>
          <a:custGeom>
            <a:avLst/>
            <a:gdLst>
              <a:gd name="T0" fmla="*/ 3869 w 5760"/>
              <a:gd name="T1" fmla="*/ 1545 h 5760"/>
              <a:gd name="T2" fmla="*/ 2018 w 5760"/>
              <a:gd name="T3" fmla="*/ 2250 h 5760"/>
              <a:gd name="T4" fmla="*/ 2018 w 5760"/>
              <a:gd name="T5" fmla="*/ 2250 h 5760"/>
              <a:gd name="T6" fmla="*/ 1556 w 5760"/>
              <a:gd name="T7" fmla="*/ 3934 h 5760"/>
              <a:gd name="T8" fmla="*/ 1755 w 5760"/>
              <a:gd name="T9" fmla="*/ 4133 h 5760"/>
              <a:gd name="T10" fmla="*/ 3470 w 5760"/>
              <a:gd name="T11" fmla="*/ 3455 h 5760"/>
              <a:gd name="T12" fmla="*/ 3861 w 5760"/>
              <a:gd name="T13" fmla="*/ 3710 h 5760"/>
              <a:gd name="T14" fmla="*/ 3933 w 5760"/>
              <a:gd name="T15" fmla="*/ 3255 h 5760"/>
              <a:gd name="T16" fmla="*/ 3734 w 5760"/>
              <a:gd name="T17" fmla="*/ 4133 h 5760"/>
              <a:gd name="T18" fmla="*/ 3694 w 5760"/>
              <a:gd name="T19" fmla="*/ 2712 h 5760"/>
              <a:gd name="T20" fmla="*/ 3905 w 5760"/>
              <a:gd name="T21" fmla="*/ 2466 h 5760"/>
              <a:gd name="T22" fmla="*/ 3574 w 5760"/>
              <a:gd name="T23" fmla="*/ 2354 h 5760"/>
              <a:gd name="T24" fmla="*/ 3853 w 5760"/>
              <a:gd name="T25" fmla="*/ 1324 h 5760"/>
              <a:gd name="T26" fmla="*/ 3295 w 5760"/>
              <a:gd name="T27" fmla="*/ 2298 h 5760"/>
              <a:gd name="T28" fmla="*/ 2685 w 5760"/>
              <a:gd name="T29" fmla="*/ 2469 h 5760"/>
              <a:gd name="T30" fmla="*/ 2816 w 5760"/>
              <a:gd name="T31" fmla="*/ 1987 h 5760"/>
              <a:gd name="T32" fmla="*/ 2170 w 5760"/>
              <a:gd name="T33" fmla="*/ 2593 h 5760"/>
              <a:gd name="T34" fmla="*/ 2712 w 5760"/>
              <a:gd name="T35" fmla="*/ 1580 h 5760"/>
              <a:gd name="T36" fmla="*/ 1779 w 5760"/>
              <a:gd name="T37" fmla="*/ 2274 h 5760"/>
              <a:gd name="T38" fmla="*/ 1643 w 5760"/>
              <a:gd name="T39" fmla="*/ 1795 h 5760"/>
              <a:gd name="T40" fmla="*/ 1388 w 5760"/>
              <a:gd name="T41" fmla="*/ 2066 h 5760"/>
              <a:gd name="T42" fmla="*/ 2122 w 5760"/>
              <a:gd name="T43" fmla="*/ 2792 h 5760"/>
              <a:gd name="T44" fmla="*/ 2417 w 5760"/>
              <a:gd name="T45" fmla="*/ 2832 h 5760"/>
              <a:gd name="T46" fmla="*/ 1292 w 5760"/>
              <a:gd name="T47" fmla="*/ 3917 h 5760"/>
              <a:gd name="T48" fmla="*/ 2537 w 5760"/>
              <a:gd name="T49" fmla="*/ 3678 h 5760"/>
              <a:gd name="T50" fmla="*/ 3374 w 5760"/>
              <a:gd name="T51" fmla="*/ 2489 h 5760"/>
              <a:gd name="T52" fmla="*/ 2888 w 5760"/>
              <a:gd name="T53" fmla="*/ 3502 h 5760"/>
              <a:gd name="T54" fmla="*/ 4484 w 5760"/>
              <a:gd name="T55" fmla="*/ 3646 h 5760"/>
              <a:gd name="T56" fmla="*/ 5321 w 5760"/>
              <a:gd name="T57" fmla="*/ 3701 h 5760"/>
              <a:gd name="T58" fmla="*/ 5297 w 5760"/>
              <a:gd name="T59" fmla="*/ 3694 h 5760"/>
              <a:gd name="T60" fmla="*/ 5066 w 5760"/>
              <a:gd name="T61" fmla="*/ 2513 h 5760"/>
              <a:gd name="T62" fmla="*/ 5138 w 5760"/>
              <a:gd name="T63" fmla="*/ 3415 h 5760"/>
              <a:gd name="T64" fmla="*/ 2880 w 5760"/>
              <a:gd name="T65" fmla="*/ 5449 h 5760"/>
              <a:gd name="T66" fmla="*/ 2063 w 5760"/>
              <a:gd name="T67" fmla="*/ 5306 h 5760"/>
              <a:gd name="T68" fmla="*/ 2689 w 5760"/>
              <a:gd name="T69" fmla="*/ 5393 h 5760"/>
              <a:gd name="T70" fmla="*/ 3047 w 5760"/>
              <a:gd name="T71" fmla="*/ 4875 h 5760"/>
              <a:gd name="T72" fmla="*/ 1771 w 5760"/>
              <a:gd name="T73" fmla="*/ 5042 h 5760"/>
              <a:gd name="T74" fmla="*/ 440 w 5760"/>
              <a:gd name="T75" fmla="*/ 2067 h 5760"/>
              <a:gd name="T76" fmla="*/ 462 w 5760"/>
              <a:gd name="T77" fmla="*/ 2075 h 5760"/>
              <a:gd name="T78" fmla="*/ 694 w 5760"/>
              <a:gd name="T79" fmla="*/ 3247 h 5760"/>
              <a:gd name="T80" fmla="*/ 622 w 5760"/>
              <a:gd name="T81" fmla="*/ 2354 h 5760"/>
              <a:gd name="T82" fmla="*/ 2880 w 5760"/>
              <a:gd name="T83" fmla="*/ 311 h 5760"/>
              <a:gd name="T84" fmla="*/ 3696 w 5760"/>
              <a:gd name="T85" fmla="*/ 461 h 5760"/>
              <a:gd name="T86" fmla="*/ 3071 w 5760"/>
              <a:gd name="T87" fmla="*/ 367 h 5760"/>
              <a:gd name="T88" fmla="*/ 2712 w 5760"/>
              <a:gd name="T89" fmla="*/ 885 h 5760"/>
              <a:gd name="T90" fmla="*/ 3989 w 5760"/>
              <a:gd name="T91" fmla="*/ 726 h 5760"/>
              <a:gd name="T92" fmla="*/ 5321 w 5760"/>
              <a:gd name="T93" fmla="*/ 3701 h 5760"/>
              <a:gd name="T94" fmla="*/ 135 w 5760"/>
              <a:gd name="T95" fmla="*/ 2880 h 5760"/>
              <a:gd name="T96" fmla="*/ 5624 w 5760"/>
              <a:gd name="T97" fmla="*/ 2880 h 5760"/>
              <a:gd name="T98" fmla="*/ 2880 w 5760"/>
              <a:gd name="T99" fmla="*/ 5760 h 5760"/>
              <a:gd name="T100" fmla="*/ 2880 w 5760"/>
              <a:gd name="T101" fmla="*/ 0 h 5760"/>
              <a:gd name="T102" fmla="*/ 2880 w 5760"/>
              <a:gd name="T103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5760">
                <a:moveTo>
                  <a:pt x="3526" y="2130"/>
                </a:moveTo>
                <a:cubicBezTo>
                  <a:pt x="3526" y="1803"/>
                  <a:pt x="3748" y="1485"/>
                  <a:pt x="3869" y="1545"/>
                </a:cubicBezTo>
                <a:cubicBezTo>
                  <a:pt x="4006" y="1614"/>
                  <a:pt x="3766" y="1923"/>
                  <a:pt x="3526" y="2130"/>
                </a:cubicBezTo>
                <a:moveTo>
                  <a:pt x="2018" y="2250"/>
                </a:moveTo>
                <a:cubicBezTo>
                  <a:pt x="2018" y="1987"/>
                  <a:pt x="2278" y="1486"/>
                  <a:pt x="2437" y="1539"/>
                </a:cubicBezTo>
                <a:cubicBezTo>
                  <a:pt x="2625" y="1601"/>
                  <a:pt x="2282" y="2106"/>
                  <a:pt x="2018" y="2250"/>
                </a:cubicBezTo>
                <a:close/>
                <a:moveTo>
                  <a:pt x="1755" y="4133"/>
                </a:moveTo>
                <a:cubicBezTo>
                  <a:pt x="1635" y="4138"/>
                  <a:pt x="1556" y="4062"/>
                  <a:pt x="1556" y="3934"/>
                </a:cubicBezTo>
                <a:cubicBezTo>
                  <a:pt x="1556" y="3591"/>
                  <a:pt x="2031" y="3264"/>
                  <a:pt x="2390" y="3088"/>
                </a:cubicBezTo>
                <a:cubicBezTo>
                  <a:pt x="2327" y="3567"/>
                  <a:pt x="2165" y="4114"/>
                  <a:pt x="1755" y="4133"/>
                </a:cubicBezTo>
                <a:close/>
                <a:moveTo>
                  <a:pt x="3949" y="3016"/>
                </a:moveTo>
                <a:cubicBezTo>
                  <a:pt x="3678" y="3016"/>
                  <a:pt x="3470" y="3215"/>
                  <a:pt x="3470" y="3455"/>
                </a:cubicBezTo>
                <a:cubicBezTo>
                  <a:pt x="3470" y="3654"/>
                  <a:pt x="3590" y="3813"/>
                  <a:pt x="3750" y="3813"/>
                </a:cubicBezTo>
                <a:cubicBezTo>
                  <a:pt x="3806" y="3813"/>
                  <a:pt x="3861" y="3782"/>
                  <a:pt x="3861" y="3710"/>
                </a:cubicBezTo>
                <a:cubicBezTo>
                  <a:pt x="3861" y="3606"/>
                  <a:pt x="3724" y="3581"/>
                  <a:pt x="3734" y="3426"/>
                </a:cubicBezTo>
                <a:cubicBezTo>
                  <a:pt x="3741" y="3323"/>
                  <a:pt x="3837" y="3255"/>
                  <a:pt x="3933" y="3255"/>
                </a:cubicBezTo>
                <a:cubicBezTo>
                  <a:pt x="4124" y="3255"/>
                  <a:pt x="4214" y="3440"/>
                  <a:pt x="4214" y="3632"/>
                </a:cubicBezTo>
                <a:cubicBezTo>
                  <a:pt x="4206" y="3927"/>
                  <a:pt x="3989" y="4133"/>
                  <a:pt x="3734" y="4133"/>
                </a:cubicBezTo>
                <a:cubicBezTo>
                  <a:pt x="3398" y="4133"/>
                  <a:pt x="3183" y="3813"/>
                  <a:pt x="3183" y="3470"/>
                </a:cubicBezTo>
                <a:cubicBezTo>
                  <a:pt x="3183" y="2960"/>
                  <a:pt x="3518" y="2760"/>
                  <a:pt x="3694" y="2712"/>
                </a:cubicBezTo>
                <a:cubicBezTo>
                  <a:pt x="3696" y="2712"/>
                  <a:pt x="4153" y="2794"/>
                  <a:pt x="4138" y="2592"/>
                </a:cubicBezTo>
                <a:cubicBezTo>
                  <a:pt x="4132" y="2504"/>
                  <a:pt x="4000" y="2470"/>
                  <a:pt x="3905" y="2466"/>
                </a:cubicBezTo>
                <a:cubicBezTo>
                  <a:pt x="3799" y="2462"/>
                  <a:pt x="3692" y="2500"/>
                  <a:pt x="3692" y="2500"/>
                </a:cubicBezTo>
                <a:cubicBezTo>
                  <a:pt x="3636" y="2472"/>
                  <a:pt x="3598" y="2417"/>
                  <a:pt x="3574" y="2354"/>
                </a:cubicBezTo>
                <a:cubicBezTo>
                  <a:pt x="3901" y="2106"/>
                  <a:pt x="4133" y="1867"/>
                  <a:pt x="4133" y="1596"/>
                </a:cubicBezTo>
                <a:cubicBezTo>
                  <a:pt x="4133" y="1452"/>
                  <a:pt x="4037" y="1324"/>
                  <a:pt x="3853" y="1324"/>
                </a:cubicBezTo>
                <a:cubicBezTo>
                  <a:pt x="3526" y="1324"/>
                  <a:pt x="3279" y="1739"/>
                  <a:pt x="3279" y="2114"/>
                </a:cubicBezTo>
                <a:cubicBezTo>
                  <a:pt x="3279" y="2178"/>
                  <a:pt x="3279" y="2242"/>
                  <a:pt x="3295" y="2298"/>
                </a:cubicBezTo>
                <a:cubicBezTo>
                  <a:pt x="3087" y="2449"/>
                  <a:pt x="2933" y="2543"/>
                  <a:pt x="2654" y="2711"/>
                </a:cubicBezTo>
                <a:cubicBezTo>
                  <a:pt x="2654" y="2676"/>
                  <a:pt x="2661" y="2586"/>
                  <a:pt x="2685" y="2469"/>
                </a:cubicBezTo>
                <a:cubicBezTo>
                  <a:pt x="2780" y="2365"/>
                  <a:pt x="2912" y="2210"/>
                  <a:pt x="2912" y="2090"/>
                </a:cubicBezTo>
                <a:cubicBezTo>
                  <a:pt x="2912" y="2034"/>
                  <a:pt x="2880" y="1987"/>
                  <a:pt x="2816" y="1987"/>
                </a:cubicBezTo>
                <a:cubicBezTo>
                  <a:pt x="2657" y="1987"/>
                  <a:pt x="2537" y="2226"/>
                  <a:pt x="2505" y="2393"/>
                </a:cubicBezTo>
                <a:cubicBezTo>
                  <a:pt x="2433" y="2481"/>
                  <a:pt x="2290" y="2593"/>
                  <a:pt x="2170" y="2593"/>
                </a:cubicBezTo>
                <a:cubicBezTo>
                  <a:pt x="2074" y="2593"/>
                  <a:pt x="2042" y="2505"/>
                  <a:pt x="2034" y="2473"/>
                </a:cubicBezTo>
                <a:cubicBezTo>
                  <a:pt x="2338" y="2369"/>
                  <a:pt x="2712" y="1955"/>
                  <a:pt x="2712" y="1580"/>
                </a:cubicBezTo>
                <a:cubicBezTo>
                  <a:pt x="2712" y="1500"/>
                  <a:pt x="2681" y="1324"/>
                  <a:pt x="2441" y="1324"/>
                </a:cubicBezTo>
                <a:cubicBezTo>
                  <a:pt x="2082" y="1324"/>
                  <a:pt x="1779" y="1859"/>
                  <a:pt x="1779" y="2274"/>
                </a:cubicBezTo>
                <a:cubicBezTo>
                  <a:pt x="1651" y="2274"/>
                  <a:pt x="1604" y="2138"/>
                  <a:pt x="1604" y="2034"/>
                </a:cubicBezTo>
                <a:cubicBezTo>
                  <a:pt x="1604" y="1931"/>
                  <a:pt x="1643" y="1827"/>
                  <a:pt x="1643" y="1795"/>
                </a:cubicBezTo>
                <a:cubicBezTo>
                  <a:pt x="1643" y="1763"/>
                  <a:pt x="1627" y="1723"/>
                  <a:pt x="1580" y="1723"/>
                </a:cubicBezTo>
                <a:cubicBezTo>
                  <a:pt x="1460" y="1723"/>
                  <a:pt x="1388" y="1883"/>
                  <a:pt x="1388" y="2066"/>
                </a:cubicBezTo>
                <a:cubicBezTo>
                  <a:pt x="1396" y="2322"/>
                  <a:pt x="1564" y="2481"/>
                  <a:pt x="1787" y="2497"/>
                </a:cubicBezTo>
                <a:cubicBezTo>
                  <a:pt x="1819" y="2649"/>
                  <a:pt x="1955" y="2792"/>
                  <a:pt x="2122" y="2792"/>
                </a:cubicBezTo>
                <a:cubicBezTo>
                  <a:pt x="2226" y="2792"/>
                  <a:pt x="2353" y="2760"/>
                  <a:pt x="2441" y="2681"/>
                </a:cubicBezTo>
                <a:cubicBezTo>
                  <a:pt x="2433" y="2737"/>
                  <a:pt x="2425" y="2784"/>
                  <a:pt x="2417" y="2832"/>
                </a:cubicBezTo>
                <a:cubicBezTo>
                  <a:pt x="2066" y="3016"/>
                  <a:pt x="1811" y="3143"/>
                  <a:pt x="1580" y="3351"/>
                </a:cubicBezTo>
                <a:cubicBezTo>
                  <a:pt x="1396" y="3518"/>
                  <a:pt x="1292" y="3742"/>
                  <a:pt x="1292" y="3917"/>
                </a:cubicBezTo>
                <a:cubicBezTo>
                  <a:pt x="1292" y="4157"/>
                  <a:pt x="1444" y="4380"/>
                  <a:pt x="1755" y="4380"/>
                </a:cubicBezTo>
                <a:cubicBezTo>
                  <a:pt x="2122" y="4380"/>
                  <a:pt x="2401" y="4085"/>
                  <a:pt x="2537" y="3678"/>
                </a:cubicBezTo>
                <a:cubicBezTo>
                  <a:pt x="2601" y="3486"/>
                  <a:pt x="2626" y="3208"/>
                  <a:pt x="2642" y="2952"/>
                </a:cubicBezTo>
                <a:cubicBezTo>
                  <a:pt x="3009" y="2745"/>
                  <a:pt x="3183" y="2625"/>
                  <a:pt x="3374" y="2489"/>
                </a:cubicBezTo>
                <a:cubicBezTo>
                  <a:pt x="3398" y="2529"/>
                  <a:pt x="3423" y="2561"/>
                  <a:pt x="3454" y="2585"/>
                </a:cubicBezTo>
                <a:cubicBezTo>
                  <a:pt x="3287" y="2673"/>
                  <a:pt x="2888" y="2920"/>
                  <a:pt x="2888" y="3502"/>
                </a:cubicBezTo>
                <a:cubicBezTo>
                  <a:pt x="2888" y="3917"/>
                  <a:pt x="3167" y="4380"/>
                  <a:pt x="3718" y="4380"/>
                </a:cubicBezTo>
                <a:cubicBezTo>
                  <a:pt x="4172" y="4380"/>
                  <a:pt x="4484" y="4005"/>
                  <a:pt x="4484" y="3646"/>
                </a:cubicBezTo>
                <a:cubicBezTo>
                  <a:pt x="4484" y="3319"/>
                  <a:pt x="4300" y="3016"/>
                  <a:pt x="3949" y="3016"/>
                </a:cubicBezTo>
                <a:close/>
                <a:moveTo>
                  <a:pt x="5321" y="3701"/>
                </a:moveTo>
                <a:cubicBezTo>
                  <a:pt x="5319" y="3703"/>
                  <a:pt x="5315" y="3707"/>
                  <a:pt x="5306" y="3704"/>
                </a:cubicBezTo>
                <a:cubicBezTo>
                  <a:pt x="5299" y="3702"/>
                  <a:pt x="5297" y="3698"/>
                  <a:pt x="5297" y="3694"/>
                </a:cubicBezTo>
                <a:cubicBezTo>
                  <a:pt x="5298" y="3689"/>
                  <a:pt x="5394" y="3405"/>
                  <a:pt x="5393" y="3080"/>
                </a:cubicBezTo>
                <a:cubicBezTo>
                  <a:pt x="5392" y="2728"/>
                  <a:pt x="5249" y="2513"/>
                  <a:pt x="5066" y="2513"/>
                </a:cubicBezTo>
                <a:cubicBezTo>
                  <a:pt x="4954" y="2513"/>
                  <a:pt x="4874" y="2593"/>
                  <a:pt x="4874" y="2712"/>
                </a:cubicBezTo>
                <a:cubicBezTo>
                  <a:pt x="4874" y="2928"/>
                  <a:pt x="5138" y="2944"/>
                  <a:pt x="5138" y="3415"/>
                </a:cubicBezTo>
                <a:cubicBezTo>
                  <a:pt x="5138" y="3606"/>
                  <a:pt x="5098" y="3789"/>
                  <a:pt x="5034" y="3989"/>
                </a:cubicBezTo>
                <a:cubicBezTo>
                  <a:pt x="4739" y="4986"/>
                  <a:pt x="3797" y="5449"/>
                  <a:pt x="2880" y="5449"/>
                </a:cubicBezTo>
                <a:cubicBezTo>
                  <a:pt x="2457" y="5449"/>
                  <a:pt x="2157" y="5362"/>
                  <a:pt x="2067" y="5322"/>
                </a:cubicBezTo>
                <a:cubicBezTo>
                  <a:pt x="2063" y="5320"/>
                  <a:pt x="2061" y="5313"/>
                  <a:pt x="2063" y="5306"/>
                </a:cubicBezTo>
                <a:cubicBezTo>
                  <a:pt x="2065" y="5300"/>
                  <a:pt x="2072" y="5296"/>
                  <a:pt x="2075" y="5298"/>
                </a:cubicBezTo>
                <a:cubicBezTo>
                  <a:pt x="2111" y="5312"/>
                  <a:pt x="2369" y="5393"/>
                  <a:pt x="2689" y="5393"/>
                </a:cubicBezTo>
                <a:cubicBezTo>
                  <a:pt x="3040" y="5393"/>
                  <a:pt x="3247" y="5250"/>
                  <a:pt x="3247" y="5074"/>
                </a:cubicBezTo>
                <a:cubicBezTo>
                  <a:pt x="3247" y="4962"/>
                  <a:pt x="3159" y="4875"/>
                  <a:pt x="3047" y="4875"/>
                </a:cubicBezTo>
                <a:cubicBezTo>
                  <a:pt x="2832" y="4875"/>
                  <a:pt x="2816" y="5146"/>
                  <a:pt x="2353" y="5146"/>
                </a:cubicBezTo>
                <a:cubicBezTo>
                  <a:pt x="2154" y="5146"/>
                  <a:pt x="1979" y="5106"/>
                  <a:pt x="1771" y="5042"/>
                </a:cubicBezTo>
                <a:cubicBezTo>
                  <a:pt x="782" y="4739"/>
                  <a:pt x="310" y="3805"/>
                  <a:pt x="311" y="2880"/>
                </a:cubicBezTo>
                <a:cubicBezTo>
                  <a:pt x="311" y="2429"/>
                  <a:pt x="438" y="2070"/>
                  <a:pt x="440" y="2067"/>
                </a:cubicBezTo>
                <a:cubicBezTo>
                  <a:pt x="441" y="2065"/>
                  <a:pt x="447" y="2062"/>
                  <a:pt x="454" y="2065"/>
                </a:cubicBezTo>
                <a:cubicBezTo>
                  <a:pt x="461" y="2067"/>
                  <a:pt x="463" y="2073"/>
                  <a:pt x="462" y="2075"/>
                </a:cubicBezTo>
                <a:cubicBezTo>
                  <a:pt x="451" y="2112"/>
                  <a:pt x="367" y="2370"/>
                  <a:pt x="367" y="2688"/>
                </a:cubicBezTo>
                <a:cubicBezTo>
                  <a:pt x="367" y="3040"/>
                  <a:pt x="511" y="3247"/>
                  <a:pt x="694" y="3247"/>
                </a:cubicBezTo>
                <a:cubicBezTo>
                  <a:pt x="798" y="3247"/>
                  <a:pt x="885" y="3167"/>
                  <a:pt x="885" y="3056"/>
                </a:cubicBezTo>
                <a:cubicBezTo>
                  <a:pt x="885" y="2840"/>
                  <a:pt x="622" y="2816"/>
                  <a:pt x="622" y="2354"/>
                </a:cubicBezTo>
                <a:cubicBezTo>
                  <a:pt x="622" y="2154"/>
                  <a:pt x="662" y="1978"/>
                  <a:pt x="726" y="1771"/>
                </a:cubicBezTo>
                <a:cubicBezTo>
                  <a:pt x="1029" y="782"/>
                  <a:pt x="1963" y="318"/>
                  <a:pt x="2880" y="311"/>
                </a:cubicBezTo>
                <a:cubicBezTo>
                  <a:pt x="3306" y="308"/>
                  <a:pt x="3680" y="435"/>
                  <a:pt x="3694" y="447"/>
                </a:cubicBezTo>
                <a:cubicBezTo>
                  <a:pt x="3696" y="449"/>
                  <a:pt x="3699" y="455"/>
                  <a:pt x="3696" y="461"/>
                </a:cubicBezTo>
                <a:cubicBezTo>
                  <a:pt x="3693" y="468"/>
                  <a:pt x="3688" y="469"/>
                  <a:pt x="3686" y="469"/>
                </a:cubicBezTo>
                <a:cubicBezTo>
                  <a:pt x="3681" y="468"/>
                  <a:pt x="3439" y="367"/>
                  <a:pt x="3071" y="367"/>
                </a:cubicBezTo>
                <a:cubicBezTo>
                  <a:pt x="2728" y="367"/>
                  <a:pt x="2513" y="510"/>
                  <a:pt x="2513" y="694"/>
                </a:cubicBezTo>
                <a:cubicBezTo>
                  <a:pt x="2513" y="798"/>
                  <a:pt x="2593" y="885"/>
                  <a:pt x="2712" y="885"/>
                </a:cubicBezTo>
                <a:cubicBezTo>
                  <a:pt x="2928" y="885"/>
                  <a:pt x="2944" y="622"/>
                  <a:pt x="3406" y="622"/>
                </a:cubicBezTo>
                <a:cubicBezTo>
                  <a:pt x="3606" y="622"/>
                  <a:pt x="3781" y="662"/>
                  <a:pt x="3989" y="726"/>
                </a:cubicBezTo>
                <a:cubicBezTo>
                  <a:pt x="4986" y="1029"/>
                  <a:pt x="5440" y="1971"/>
                  <a:pt x="5449" y="2880"/>
                </a:cubicBezTo>
                <a:cubicBezTo>
                  <a:pt x="5453" y="3346"/>
                  <a:pt x="5322" y="3699"/>
                  <a:pt x="5321" y="3701"/>
                </a:cubicBezTo>
                <a:close/>
                <a:moveTo>
                  <a:pt x="2880" y="136"/>
                </a:moveTo>
                <a:cubicBezTo>
                  <a:pt x="1364" y="136"/>
                  <a:pt x="135" y="1364"/>
                  <a:pt x="135" y="2880"/>
                </a:cubicBezTo>
                <a:cubicBezTo>
                  <a:pt x="135" y="4396"/>
                  <a:pt x="1364" y="5624"/>
                  <a:pt x="2880" y="5624"/>
                </a:cubicBezTo>
                <a:cubicBezTo>
                  <a:pt x="4396" y="5624"/>
                  <a:pt x="5624" y="4396"/>
                  <a:pt x="5624" y="2880"/>
                </a:cubicBezTo>
                <a:cubicBezTo>
                  <a:pt x="5624" y="1372"/>
                  <a:pt x="4396" y="136"/>
                  <a:pt x="2880" y="136"/>
                </a:cubicBezTo>
                <a:close/>
                <a:moveTo>
                  <a:pt x="2880" y="5760"/>
                </a:moveTo>
                <a:cubicBezTo>
                  <a:pt x="1292" y="5760"/>
                  <a:pt x="0" y="4476"/>
                  <a:pt x="0" y="2880"/>
                </a:cubicBezTo>
                <a:cubicBezTo>
                  <a:pt x="0" y="1292"/>
                  <a:pt x="1292" y="0"/>
                  <a:pt x="2880" y="0"/>
                </a:cubicBezTo>
                <a:cubicBezTo>
                  <a:pt x="4467" y="0"/>
                  <a:pt x="5760" y="1292"/>
                  <a:pt x="5760" y="2880"/>
                </a:cubicBezTo>
                <a:cubicBezTo>
                  <a:pt x="5760" y="4476"/>
                  <a:pt x="4467" y="5760"/>
                  <a:pt x="2880" y="57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BCA5A9DB-F827-4622-9AC7-4B33EB7BEC57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757541" y="2110155"/>
            <a:ext cx="2651760" cy="2651760"/>
          </a:xfrm>
          <a:custGeom>
            <a:avLst/>
            <a:gdLst>
              <a:gd name="T0" fmla="*/ 3869 w 5760"/>
              <a:gd name="T1" fmla="*/ 1545 h 5760"/>
              <a:gd name="T2" fmla="*/ 2018 w 5760"/>
              <a:gd name="T3" fmla="*/ 2250 h 5760"/>
              <a:gd name="T4" fmla="*/ 2018 w 5760"/>
              <a:gd name="T5" fmla="*/ 2250 h 5760"/>
              <a:gd name="T6" fmla="*/ 1556 w 5760"/>
              <a:gd name="T7" fmla="*/ 3934 h 5760"/>
              <a:gd name="T8" fmla="*/ 1755 w 5760"/>
              <a:gd name="T9" fmla="*/ 4133 h 5760"/>
              <a:gd name="T10" fmla="*/ 3470 w 5760"/>
              <a:gd name="T11" fmla="*/ 3455 h 5760"/>
              <a:gd name="T12" fmla="*/ 3861 w 5760"/>
              <a:gd name="T13" fmla="*/ 3710 h 5760"/>
              <a:gd name="T14" fmla="*/ 3933 w 5760"/>
              <a:gd name="T15" fmla="*/ 3255 h 5760"/>
              <a:gd name="T16" fmla="*/ 3734 w 5760"/>
              <a:gd name="T17" fmla="*/ 4133 h 5760"/>
              <a:gd name="T18" fmla="*/ 3694 w 5760"/>
              <a:gd name="T19" fmla="*/ 2712 h 5760"/>
              <a:gd name="T20" fmla="*/ 3905 w 5760"/>
              <a:gd name="T21" fmla="*/ 2466 h 5760"/>
              <a:gd name="T22" fmla="*/ 3574 w 5760"/>
              <a:gd name="T23" fmla="*/ 2354 h 5760"/>
              <a:gd name="T24" fmla="*/ 3853 w 5760"/>
              <a:gd name="T25" fmla="*/ 1324 h 5760"/>
              <a:gd name="T26" fmla="*/ 3295 w 5760"/>
              <a:gd name="T27" fmla="*/ 2298 h 5760"/>
              <a:gd name="T28" fmla="*/ 2685 w 5760"/>
              <a:gd name="T29" fmla="*/ 2469 h 5760"/>
              <a:gd name="T30" fmla="*/ 2816 w 5760"/>
              <a:gd name="T31" fmla="*/ 1987 h 5760"/>
              <a:gd name="T32" fmla="*/ 2170 w 5760"/>
              <a:gd name="T33" fmla="*/ 2593 h 5760"/>
              <a:gd name="T34" fmla="*/ 2712 w 5760"/>
              <a:gd name="T35" fmla="*/ 1580 h 5760"/>
              <a:gd name="T36" fmla="*/ 1779 w 5760"/>
              <a:gd name="T37" fmla="*/ 2274 h 5760"/>
              <a:gd name="T38" fmla="*/ 1643 w 5760"/>
              <a:gd name="T39" fmla="*/ 1795 h 5760"/>
              <a:gd name="T40" fmla="*/ 1388 w 5760"/>
              <a:gd name="T41" fmla="*/ 2066 h 5760"/>
              <a:gd name="T42" fmla="*/ 2122 w 5760"/>
              <a:gd name="T43" fmla="*/ 2792 h 5760"/>
              <a:gd name="T44" fmla="*/ 2417 w 5760"/>
              <a:gd name="T45" fmla="*/ 2832 h 5760"/>
              <a:gd name="T46" fmla="*/ 1292 w 5760"/>
              <a:gd name="T47" fmla="*/ 3917 h 5760"/>
              <a:gd name="T48" fmla="*/ 2537 w 5760"/>
              <a:gd name="T49" fmla="*/ 3678 h 5760"/>
              <a:gd name="T50" fmla="*/ 3374 w 5760"/>
              <a:gd name="T51" fmla="*/ 2489 h 5760"/>
              <a:gd name="T52" fmla="*/ 2888 w 5760"/>
              <a:gd name="T53" fmla="*/ 3502 h 5760"/>
              <a:gd name="T54" fmla="*/ 4484 w 5760"/>
              <a:gd name="T55" fmla="*/ 3646 h 5760"/>
              <a:gd name="T56" fmla="*/ 5321 w 5760"/>
              <a:gd name="T57" fmla="*/ 3701 h 5760"/>
              <a:gd name="T58" fmla="*/ 5297 w 5760"/>
              <a:gd name="T59" fmla="*/ 3694 h 5760"/>
              <a:gd name="T60" fmla="*/ 5066 w 5760"/>
              <a:gd name="T61" fmla="*/ 2513 h 5760"/>
              <a:gd name="T62" fmla="*/ 5138 w 5760"/>
              <a:gd name="T63" fmla="*/ 3415 h 5760"/>
              <a:gd name="T64" fmla="*/ 2880 w 5760"/>
              <a:gd name="T65" fmla="*/ 5449 h 5760"/>
              <a:gd name="T66" fmla="*/ 2063 w 5760"/>
              <a:gd name="T67" fmla="*/ 5306 h 5760"/>
              <a:gd name="T68" fmla="*/ 2689 w 5760"/>
              <a:gd name="T69" fmla="*/ 5393 h 5760"/>
              <a:gd name="T70" fmla="*/ 3047 w 5760"/>
              <a:gd name="T71" fmla="*/ 4875 h 5760"/>
              <a:gd name="T72" fmla="*/ 1771 w 5760"/>
              <a:gd name="T73" fmla="*/ 5042 h 5760"/>
              <a:gd name="T74" fmla="*/ 440 w 5760"/>
              <a:gd name="T75" fmla="*/ 2067 h 5760"/>
              <a:gd name="T76" fmla="*/ 462 w 5760"/>
              <a:gd name="T77" fmla="*/ 2075 h 5760"/>
              <a:gd name="T78" fmla="*/ 694 w 5760"/>
              <a:gd name="T79" fmla="*/ 3247 h 5760"/>
              <a:gd name="T80" fmla="*/ 622 w 5760"/>
              <a:gd name="T81" fmla="*/ 2354 h 5760"/>
              <a:gd name="T82" fmla="*/ 2880 w 5760"/>
              <a:gd name="T83" fmla="*/ 311 h 5760"/>
              <a:gd name="T84" fmla="*/ 3696 w 5760"/>
              <a:gd name="T85" fmla="*/ 461 h 5760"/>
              <a:gd name="T86" fmla="*/ 3071 w 5760"/>
              <a:gd name="T87" fmla="*/ 367 h 5760"/>
              <a:gd name="T88" fmla="*/ 2712 w 5760"/>
              <a:gd name="T89" fmla="*/ 885 h 5760"/>
              <a:gd name="T90" fmla="*/ 3989 w 5760"/>
              <a:gd name="T91" fmla="*/ 726 h 5760"/>
              <a:gd name="T92" fmla="*/ 5321 w 5760"/>
              <a:gd name="T93" fmla="*/ 3701 h 5760"/>
              <a:gd name="T94" fmla="*/ 135 w 5760"/>
              <a:gd name="T95" fmla="*/ 2880 h 5760"/>
              <a:gd name="T96" fmla="*/ 5624 w 5760"/>
              <a:gd name="T97" fmla="*/ 2880 h 5760"/>
              <a:gd name="T98" fmla="*/ 2880 w 5760"/>
              <a:gd name="T99" fmla="*/ 5760 h 5760"/>
              <a:gd name="T100" fmla="*/ 2880 w 5760"/>
              <a:gd name="T101" fmla="*/ 0 h 5760"/>
              <a:gd name="T102" fmla="*/ 2880 w 5760"/>
              <a:gd name="T103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5760">
                <a:moveTo>
                  <a:pt x="3526" y="2130"/>
                </a:moveTo>
                <a:cubicBezTo>
                  <a:pt x="3526" y="1803"/>
                  <a:pt x="3748" y="1485"/>
                  <a:pt x="3869" y="1545"/>
                </a:cubicBezTo>
                <a:cubicBezTo>
                  <a:pt x="4006" y="1614"/>
                  <a:pt x="3766" y="1923"/>
                  <a:pt x="3526" y="2130"/>
                </a:cubicBezTo>
                <a:moveTo>
                  <a:pt x="2018" y="2250"/>
                </a:moveTo>
                <a:cubicBezTo>
                  <a:pt x="2018" y="1987"/>
                  <a:pt x="2278" y="1486"/>
                  <a:pt x="2437" y="1539"/>
                </a:cubicBezTo>
                <a:cubicBezTo>
                  <a:pt x="2625" y="1601"/>
                  <a:pt x="2282" y="2106"/>
                  <a:pt x="2018" y="2250"/>
                </a:cubicBezTo>
                <a:close/>
                <a:moveTo>
                  <a:pt x="1755" y="4133"/>
                </a:moveTo>
                <a:cubicBezTo>
                  <a:pt x="1635" y="4138"/>
                  <a:pt x="1556" y="4062"/>
                  <a:pt x="1556" y="3934"/>
                </a:cubicBezTo>
                <a:cubicBezTo>
                  <a:pt x="1556" y="3591"/>
                  <a:pt x="2031" y="3264"/>
                  <a:pt x="2390" y="3088"/>
                </a:cubicBezTo>
                <a:cubicBezTo>
                  <a:pt x="2327" y="3567"/>
                  <a:pt x="2165" y="4114"/>
                  <a:pt x="1755" y="4133"/>
                </a:cubicBezTo>
                <a:close/>
                <a:moveTo>
                  <a:pt x="3949" y="3016"/>
                </a:moveTo>
                <a:cubicBezTo>
                  <a:pt x="3678" y="3016"/>
                  <a:pt x="3470" y="3215"/>
                  <a:pt x="3470" y="3455"/>
                </a:cubicBezTo>
                <a:cubicBezTo>
                  <a:pt x="3470" y="3654"/>
                  <a:pt x="3590" y="3813"/>
                  <a:pt x="3750" y="3813"/>
                </a:cubicBezTo>
                <a:cubicBezTo>
                  <a:pt x="3806" y="3813"/>
                  <a:pt x="3861" y="3782"/>
                  <a:pt x="3861" y="3710"/>
                </a:cubicBezTo>
                <a:cubicBezTo>
                  <a:pt x="3861" y="3606"/>
                  <a:pt x="3724" y="3581"/>
                  <a:pt x="3734" y="3426"/>
                </a:cubicBezTo>
                <a:cubicBezTo>
                  <a:pt x="3741" y="3323"/>
                  <a:pt x="3837" y="3255"/>
                  <a:pt x="3933" y="3255"/>
                </a:cubicBezTo>
                <a:cubicBezTo>
                  <a:pt x="4124" y="3255"/>
                  <a:pt x="4214" y="3440"/>
                  <a:pt x="4214" y="3632"/>
                </a:cubicBezTo>
                <a:cubicBezTo>
                  <a:pt x="4206" y="3927"/>
                  <a:pt x="3989" y="4133"/>
                  <a:pt x="3734" y="4133"/>
                </a:cubicBezTo>
                <a:cubicBezTo>
                  <a:pt x="3398" y="4133"/>
                  <a:pt x="3183" y="3813"/>
                  <a:pt x="3183" y="3470"/>
                </a:cubicBezTo>
                <a:cubicBezTo>
                  <a:pt x="3183" y="2960"/>
                  <a:pt x="3518" y="2760"/>
                  <a:pt x="3694" y="2712"/>
                </a:cubicBezTo>
                <a:cubicBezTo>
                  <a:pt x="3696" y="2712"/>
                  <a:pt x="4153" y="2794"/>
                  <a:pt x="4138" y="2592"/>
                </a:cubicBezTo>
                <a:cubicBezTo>
                  <a:pt x="4132" y="2504"/>
                  <a:pt x="4000" y="2470"/>
                  <a:pt x="3905" y="2466"/>
                </a:cubicBezTo>
                <a:cubicBezTo>
                  <a:pt x="3799" y="2462"/>
                  <a:pt x="3692" y="2500"/>
                  <a:pt x="3692" y="2500"/>
                </a:cubicBezTo>
                <a:cubicBezTo>
                  <a:pt x="3636" y="2472"/>
                  <a:pt x="3598" y="2417"/>
                  <a:pt x="3574" y="2354"/>
                </a:cubicBezTo>
                <a:cubicBezTo>
                  <a:pt x="3901" y="2106"/>
                  <a:pt x="4133" y="1867"/>
                  <a:pt x="4133" y="1596"/>
                </a:cubicBezTo>
                <a:cubicBezTo>
                  <a:pt x="4133" y="1452"/>
                  <a:pt x="4037" y="1324"/>
                  <a:pt x="3853" y="1324"/>
                </a:cubicBezTo>
                <a:cubicBezTo>
                  <a:pt x="3526" y="1324"/>
                  <a:pt x="3279" y="1739"/>
                  <a:pt x="3279" y="2114"/>
                </a:cubicBezTo>
                <a:cubicBezTo>
                  <a:pt x="3279" y="2178"/>
                  <a:pt x="3279" y="2242"/>
                  <a:pt x="3295" y="2298"/>
                </a:cubicBezTo>
                <a:cubicBezTo>
                  <a:pt x="3087" y="2449"/>
                  <a:pt x="2933" y="2543"/>
                  <a:pt x="2654" y="2711"/>
                </a:cubicBezTo>
                <a:cubicBezTo>
                  <a:pt x="2654" y="2676"/>
                  <a:pt x="2661" y="2586"/>
                  <a:pt x="2685" y="2469"/>
                </a:cubicBezTo>
                <a:cubicBezTo>
                  <a:pt x="2780" y="2365"/>
                  <a:pt x="2912" y="2210"/>
                  <a:pt x="2912" y="2090"/>
                </a:cubicBezTo>
                <a:cubicBezTo>
                  <a:pt x="2912" y="2034"/>
                  <a:pt x="2880" y="1987"/>
                  <a:pt x="2816" y="1987"/>
                </a:cubicBezTo>
                <a:cubicBezTo>
                  <a:pt x="2657" y="1987"/>
                  <a:pt x="2537" y="2226"/>
                  <a:pt x="2505" y="2393"/>
                </a:cubicBezTo>
                <a:cubicBezTo>
                  <a:pt x="2433" y="2481"/>
                  <a:pt x="2290" y="2593"/>
                  <a:pt x="2170" y="2593"/>
                </a:cubicBezTo>
                <a:cubicBezTo>
                  <a:pt x="2074" y="2593"/>
                  <a:pt x="2042" y="2505"/>
                  <a:pt x="2034" y="2473"/>
                </a:cubicBezTo>
                <a:cubicBezTo>
                  <a:pt x="2338" y="2369"/>
                  <a:pt x="2712" y="1955"/>
                  <a:pt x="2712" y="1580"/>
                </a:cubicBezTo>
                <a:cubicBezTo>
                  <a:pt x="2712" y="1500"/>
                  <a:pt x="2681" y="1324"/>
                  <a:pt x="2441" y="1324"/>
                </a:cubicBezTo>
                <a:cubicBezTo>
                  <a:pt x="2082" y="1324"/>
                  <a:pt x="1779" y="1859"/>
                  <a:pt x="1779" y="2274"/>
                </a:cubicBezTo>
                <a:cubicBezTo>
                  <a:pt x="1651" y="2274"/>
                  <a:pt x="1604" y="2138"/>
                  <a:pt x="1604" y="2034"/>
                </a:cubicBezTo>
                <a:cubicBezTo>
                  <a:pt x="1604" y="1931"/>
                  <a:pt x="1643" y="1827"/>
                  <a:pt x="1643" y="1795"/>
                </a:cubicBezTo>
                <a:cubicBezTo>
                  <a:pt x="1643" y="1763"/>
                  <a:pt x="1627" y="1723"/>
                  <a:pt x="1580" y="1723"/>
                </a:cubicBezTo>
                <a:cubicBezTo>
                  <a:pt x="1460" y="1723"/>
                  <a:pt x="1388" y="1883"/>
                  <a:pt x="1388" y="2066"/>
                </a:cubicBezTo>
                <a:cubicBezTo>
                  <a:pt x="1396" y="2322"/>
                  <a:pt x="1564" y="2481"/>
                  <a:pt x="1787" y="2497"/>
                </a:cubicBezTo>
                <a:cubicBezTo>
                  <a:pt x="1819" y="2649"/>
                  <a:pt x="1955" y="2792"/>
                  <a:pt x="2122" y="2792"/>
                </a:cubicBezTo>
                <a:cubicBezTo>
                  <a:pt x="2226" y="2792"/>
                  <a:pt x="2353" y="2760"/>
                  <a:pt x="2441" y="2681"/>
                </a:cubicBezTo>
                <a:cubicBezTo>
                  <a:pt x="2433" y="2737"/>
                  <a:pt x="2425" y="2784"/>
                  <a:pt x="2417" y="2832"/>
                </a:cubicBezTo>
                <a:cubicBezTo>
                  <a:pt x="2066" y="3016"/>
                  <a:pt x="1811" y="3143"/>
                  <a:pt x="1580" y="3351"/>
                </a:cubicBezTo>
                <a:cubicBezTo>
                  <a:pt x="1396" y="3518"/>
                  <a:pt x="1292" y="3742"/>
                  <a:pt x="1292" y="3917"/>
                </a:cubicBezTo>
                <a:cubicBezTo>
                  <a:pt x="1292" y="4157"/>
                  <a:pt x="1444" y="4380"/>
                  <a:pt x="1755" y="4380"/>
                </a:cubicBezTo>
                <a:cubicBezTo>
                  <a:pt x="2122" y="4380"/>
                  <a:pt x="2401" y="4085"/>
                  <a:pt x="2537" y="3678"/>
                </a:cubicBezTo>
                <a:cubicBezTo>
                  <a:pt x="2601" y="3486"/>
                  <a:pt x="2626" y="3208"/>
                  <a:pt x="2642" y="2952"/>
                </a:cubicBezTo>
                <a:cubicBezTo>
                  <a:pt x="3009" y="2745"/>
                  <a:pt x="3183" y="2625"/>
                  <a:pt x="3374" y="2489"/>
                </a:cubicBezTo>
                <a:cubicBezTo>
                  <a:pt x="3398" y="2529"/>
                  <a:pt x="3423" y="2561"/>
                  <a:pt x="3454" y="2585"/>
                </a:cubicBezTo>
                <a:cubicBezTo>
                  <a:pt x="3287" y="2673"/>
                  <a:pt x="2888" y="2920"/>
                  <a:pt x="2888" y="3502"/>
                </a:cubicBezTo>
                <a:cubicBezTo>
                  <a:pt x="2888" y="3917"/>
                  <a:pt x="3167" y="4380"/>
                  <a:pt x="3718" y="4380"/>
                </a:cubicBezTo>
                <a:cubicBezTo>
                  <a:pt x="4172" y="4380"/>
                  <a:pt x="4484" y="4005"/>
                  <a:pt x="4484" y="3646"/>
                </a:cubicBezTo>
                <a:cubicBezTo>
                  <a:pt x="4484" y="3319"/>
                  <a:pt x="4300" y="3016"/>
                  <a:pt x="3949" y="3016"/>
                </a:cubicBezTo>
                <a:close/>
                <a:moveTo>
                  <a:pt x="5321" y="3701"/>
                </a:moveTo>
                <a:cubicBezTo>
                  <a:pt x="5319" y="3703"/>
                  <a:pt x="5315" y="3707"/>
                  <a:pt x="5306" y="3704"/>
                </a:cubicBezTo>
                <a:cubicBezTo>
                  <a:pt x="5299" y="3702"/>
                  <a:pt x="5297" y="3698"/>
                  <a:pt x="5297" y="3694"/>
                </a:cubicBezTo>
                <a:cubicBezTo>
                  <a:pt x="5298" y="3689"/>
                  <a:pt x="5394" y="3405"/>
                  <a:pt x="5393" y="3080"/>
                </a:cubicBezTo>
                <a:cubicBezTo>
                  <a:pt x="5392" y="2728"/>
                  <a:pt x="5249" y="2513"/>
                  <a:pt x="5066" y="2513"/>
                </a:cubicBezTo>
                <a:cubicBezTo>
                  <a:pt x="4954" y="2513"/>
                  <a:pt x="4874" y="2593"/>
                  <a:pt x="4874" y="2712"/>
                </a:cubicBezTo>
                <a:cubicBezTo>
                  <a:pt x="4874" y="2928"/>
                  <a:pt x="5138" y="2944"/>
                  <a:pt x="5138" y="3415"/>
                </a:cubicBezTo>
                <a:cubicBezTo>
                  <a:pt x="5138" y="3606"/>
                  <a:pt x="5098" y="3789"/>
                  <a:pt x="5034" y="3989"/>
                </a:cubicBezTo>
                <a:cubicBezTo>
                  <a:pt x="4739" y="4986"/>
                  <a:pt x="3797" y="5449"/>
                  <a:pt x="2880" y="5449"/>
                </a:cubicBezTo>
                <a:cubicBezTo>
                  <a:pt x="2457" y="5449"/>
                  <a:pt x="2157" y="5362"/>
                  <a:pt x="2067" y="5322"/>
                </a:cubicBezTo>
                <a:cubicBezTo>
                  <a:pt x="2063" y="5320"/>
                  <a:pt x="2061" y="5313"/>
                  <a:pt x="2063" y="5306"/>
                </a:cubicBezTo>
                <a:cubicBezTo>
                  <a:pt x="2065" y="5300"/>
                  <a:pt x="2072" y="5296"/>
                  <a:pt x="2075" y="5298"/>
                </a:cubicBezTo>
                <a:cubicBezTo>
                  <a:pt x="2111" y="5312"/>
                  <a:pt x="2369" y="5393"/>
                  <a:pt x="2689" y="5393"/>
                </a:cubicBezTo>
                <a:cubicBezTo>
                  <a:pt x="3040" y="5393"/>
                  <a:pt x="3247" y="5250"/>
                  <a:pt x="3247" y="5074"/>
                </a:cubicBezTo>
                <a:cubicBezTo>
                  <a:pt x="3247" y="4962"/>
                  <a:pt x="3159" y="4875"/>
                  <a:pt x="3047" y="4875"/>
                </a:cubicBezTo>
                <a:cubicBezTo>
                  <a:pt x="2832" y="4875"/>
                  <a:pt x="2816" y="5146"/>
                  <a:pt x="2353" y="5146"/>
                </a:cubicBezTo>
                <a:cubicBezTo>
                  <a:pt x="2154" y="5146"/>
                  <a:pt x="1979" y="5106"/>
                  <a:pt x="1771" y="5042"/>
                </a:cubicBezTo>
                <a:cubicBezTo>
                  <a:pt x="782" y="4739"/>
                  <a:pt x="310" y="3805"/>
                  <a:pt x="311" y="2880"/>
                </a:cubicBezTo>
                <a:cubicBezTo>
                  <a:pt x="311" y="2429"/>
                  <a:pt x="438" y="2070"/>
                  <a:pt x="440" y="2067"/>
                </a:cubicBezTo>
                <a:cubicBezTo>
                  <a:pt x="441" y="2065"/>
                  <a:pt x="447" y="2062"/>
                  <a:pt x="454" y="2065"/>
                </a:cubicBezTo>
                <a:cubicBezTo>
                  <a:pt x="461" y="2067"/>
                  <a:pt x="463" y="2073"/>
                  <a:pt x="462" y="2075"/>
                </a:cubicBezTo>
                <a:cubicBezTo>
                  <a:pt x="451" y="2112"/>
                  <a:pt x="367" y="2370"/>
                  <a:pt x="367" y="2688"/>
                </a:cubicBezTo>
                <a:cubicBezTo>
                  <a:pt x="367" y="3040"/>
                  <a:pt x="511" y="3247"/>
                  <a:pt x="694" y="3247"/>
                </a:cubicBezTo>
                <a:cubicBezTo>
                  <a:pt x="798" y="3247"/>
                  <a:pt x="885" y="3167"/>
                  <a:pt x="885" y="3056"/>
                </a:cubicBezTo>
                <a:cubicBezTo>
                  <a:pt x="885" y="2840"/>
                  <a:pt x="622" y="2816"/>
                  <a:pt x="622" y="2354"/>
                </a:cubicBezTo>
                <a:cubicBezTo>
                  <a:pt x="622" y="2154"/>
                  <a:pt x="662" y="1978"/>
                  <a:pt x="726" y="1771"/>
                </a:cubicBezTo>
                <a:cubicBezTo>
                  <a:pt x="1029" y="782"/>
                  <a:pt x="1963" y="318"/>
                  <a:pt x="2880" y="311"/>
                </a:cubicBezTo>
                <a:cubicBezTo>
                  <a:pt x="3306" y="308"/>
                  <a:pt x="3680" y="435"/>
                  <a:pt x="3694" y="447"/>
                </a:cubicBezTo>
                <a:cubicBezTo>
                  <a:pt x="3696" y="449"/>
                  <a:pt x="3699" y="455"/>
                  <a:pt x="3696" y="461"/>
                </a:cubicBezTo>
                <a:cubicBezTo>
                  <a:pt x="3693" y="468"/>
                  <a:pt x="3688" y="469"/>
                  <a:pt x="3686" y="469"/>
                </a:cubicBezTo>
                <a:cubicBezTo>
                  <a:pt x="3681" y="468"/>
                  <a:pt x="3439" y="367"/>
                  <a:pt x="3071" y="367"/>
                </a:cubicBezTo>
                <a:cubicBezTo>
                  <a:pt x="2728" y="367"/>
                  <a:pt x="2513" y="510"/>
                  <a:pt x="2513" y="694"/>
                </a:cubicBezTo>
                <a:cubicBezTo>
                  <a:pt x="2513" y="798"/>
                  <a:pt x="2593" y="885"/>
                  <a:pt x="2712" y="885"/>
                </a:cubicBezTo>
                <a:cubicBezTo>
                  <a:pt x="2928" y="885"/>
                  <a:pt x="2944" y="622"/>
                  <a:pt x="3406" y="622"/>
                </a:cubicBezTo>
                <a:cubicBezTo>
                  <a:pt x="3606" y="622"/>
                  <a:pt x="3781" y="662"/>
                  <a:pt x="3989" y="726"/>
                </a:cubicBezTo>
                <a:cubicBezTo>
                  <a:pt x="4986" y="1029"/>
                  <a:pt x="5440" y="1971"/>
                  <a:pt x="5449" y="2880"/>
                </a:cubicBezTo>
                <a:cubicBezTo>
                  <a:pt x="5453" y="3346"/>
                  <a:pt x="5322" y="3699"/>
                  <a:pt x="5321" y="3701"/>
                </a:cubicBezTo>
                <a:close/>
                <a:moveTo>
                  <a:pt x="2880" y="136"/>
                </a:moveTo>
                <a:cubicBezTo>
                  <a:pt x="1364" y="136"/>
                  <a:pt x="135" y="1364"/>
                  <a:pt x="135" y="2880"/>
                </a:cubicBezTo>
                <a:cubicBezTo>
                  <a:pt x="135" y="4396"/>
                  <a:pt x="1364" y="5624"/>
                  <a:pt x="2880" y="5624"/>
                </a:cubicBezTo>
                <a:cubicBezTo>
                  <a:pt x="4396" y="5624"/>
                  <a:pt x="5624" y="4396"/>
                  <a:pt x="5624" y="2880"/>
                </a:cubicBezTo>
                <a:cubicBezTo>
                  <a:pt x="5624" y="1372"/>
                  <a:pt x="4396" y="136"/>
                  <a:pt x="2880" y="136"/>
                </a:cubicBezTo>
                <a:close/>
                <a:moveTo>
                  <a:pt x="2880" y="5760"/>
                </a:moveTo>
                <a:cubicBezTo>
                  <a:pt x="1292" y="5760"/>
                  <a:pt x="0" y="4476"/>
                  <a:pt x="0" y="2880"/>
                </a:cubicBezTo>
                <a:cubicBezTo>
                  <a:pt x="0" y="1292"/>
                  <a:pt x="1292" y="0"/>
                  <a:pt x="2880" y="0"/>
                </a:cubicBezTo>
                <a:cubicBezTo>
                  <a:pt x="4467" y="0"/>
                  <a:pt x="5760" y="1292"/>
                  <a:pt x="5760" y="2880"/>
                </a:cubicBezTo>
                <a:cubicBezTo>
                  <a:pt x="5760" y="4476"/>
                  <a:pt x="4467" y="5760"/>
                  <a:pt x="2880" y="57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8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213197" y="28057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54545"/>
              </a:solidFill>
              <a:latin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3197" y="28057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54545"/>
              </a:solidFill>
              <a:latin typeface="GE Inspira Pitch"/>
            </a:endParaRPr>
          </a:p>
        </p:txBody>
      </p:sp>
    </p:spTree>
    <p:extLst>
      <p:ext uri="{BB962C8B-B14F-4D97-AF65-F5344CB8AC3E}">
        <p14:creationId xmlns:p14="http://schemas.microsoft.com/office/powerpoint/2010/main" val="369001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3" y="2552700"/>
            <a:ext cx="5010147" cy="664797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lang="en-CA" sz="4800" b="1" kern="1200" spc="3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74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6"/>
          <p:cNvSpPr>
            <a:spLocks noGrp="1"/>
          </p:cNvSpPr>
          <p:nvPr>
            <p:ph sz="quarter" idx="13"/>
          </p:nvPr>
        </p:nvSpPr>
        <p:spPr>
          <a:xfrm>
            <a:off x="495300" y="1602754"/>
            <a:ext cx="11201400" cy="432475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A83577C7-3828-49B2-9109-6EE68EEFC263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HR Unplugged: 2020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68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300" y="1728788"/>
            <a:ext cx="11201400" cy="43389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CA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04FA-F8DB-4B3E-B0CA-0B7907701AB3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HR Unplugged: 2020  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10063"/>
            <a:ext cx="11201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with Caption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0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04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50026" y="1526681"/>
            <a:ext cx="10539767" cy="486600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673236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1" y="1536192"/>
            <a:ext cx="11077833" cy="150876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(two lines maximum)</a:t>
            </a:r>
          </a:p>
        </p:txBody>
      </p:sp>
      <p:pic>
        <p:nvPicPr>
          <p:cNvPr id="4" name="Picture 3" descr="Monogram_PPT_small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1" y="6159731"/>
            <a:ext cx="457200" cy="4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5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213197" y="28057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54545"/>
              </a:solidFill>
              <a:latin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3197" y="28057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54545"/>
              </a:solidFill>
              <a:latin typeface="GE Inspira Pitch"/>
            </a:endParaRPr>
          </a:p>
        </p:txBody>
      </p:sp>
    </p:spTree>
    <p:extLst>
      <p:ext uri="{BB962C8B-B14F-4D97-AF65-F5344CB8AC3E}">
        <p14:creationId xmlns:p14="http://schemas.microsoft.com/office/powerpoint/2010/main" val="1484206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6575" y="443140"/>
            <a:ext cx="9000935" cy="2276475"/>
          </a:xfrm>
        </p:spPr>
        <p:txBody>
          <a:bodyPr anchor="t" anchorCtr="0">
            <a:normAutofit/>
          </a:bodyPr>
          <a:lstStyle>
            <a:lvl1pPr algn="l">
              <a:lnSpc>
                <a:spcPct val="92000"/>
              </a:lnSpc>
              <a:defRPr sz="38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8861" y="2773470"/>
            <a:ext cx="4398073" cy="254013"/>
          </a:xfrm>
          <a:prstGeom prst="rect">
            <a:avLst/>
          </a:prstGeom>
        </p:spPr>
        <p:txBody>
          <a:bodyPr/>
          <a:lstStyle>
            <a:lvl1pPr algn="l">
              <a:defRPr sz="975" b="1">
                <a:solidFill>
                  <a:schemeClr val="accent2"/>
                </a:solidFill>
              </a:defRPr>
            </a:lvl1pPr>
          </a:lstStyle>
          <a:p>
            <a:fld id="{CE953CBB-82CF-411E-AE94-B8593A617DB9}" type="datetime6">
              <a:rPr lang="en-US" smtClean="0"/>
              <a:t>October 21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201"/>
          <a:stretch/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548640" y="139260"/>
            <a:ext cx="11082528" cy="785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idx="1"/>
          </p:nvPr>
        </p:nvSpPr>
        <p:spPr>
          <a:xfrm>
            <a:off x="548640" y="1016829"/>
            <a:ext cx="11082528" cy="338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bullet 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</p:txBody>
      </p:sp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8925622" y="6290402"/>
            <a:ext cx="28596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5990F28-EF56-40AF-B6C1-2CF755EA3890}" type="slidenum">
              <a:rPr lang="en-US" sz="675" kern="0" smtClean="0">
                <a:solidFill>
                  <a:schemeClr val="bg1"/>
                </a:solidFill>
                <a:latin typeface="GE Inspira Pitch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kern="0" dirty="0">
              <a:solidFill>
                <a:schemeClr val="bg1"/>
              </a:solidFill>
              <a:latin typeface="GE Inspira Pitch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chemeClr val="bg1"/>
                </a:solidFill>
                <a:latin typeface="GE Inspira Pitch"/>
              </a:rPr>
              <a:t>MDCC Dinner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chemeClr val="bg1"/>
                </a:solidFill>
                <a:latin typeface="GE Inspira Pitch"/>
              </a:rPr>
              <a:t>June 8, 2016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16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814561" y="6549138"/>
            <a:ext cx="1599020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spc="-10" baseline="0">
                <a:solidFill>
                  <a:schemeClr val="accent2"/>
                </a:solidFill>
              </a:defRPr>
            </a:lvl1pPr>
          </a:lstStyle>
          <a:p>
            <a:fld id="{5B866A4C-0486-41DB-9E44-2BD3C92C6B9C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3999" y="6549138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spc="-10" baseline="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27189" y="6487198"/>
            <a:ext cx="10115740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01" y="6391656"/>
            <a:ext cx="384048" cy="292608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996696" y="6487198"/>
            <a:ext cx="10746232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4072128" y="6549138"/>
            <a:ext cx="5742432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CA" sz="900" spc="-10" baseline="0" dirty="0">
                <a:solidFill>
                  <a:schemeClr val="accent2"/>
                </a:solidFill>
              </a:rPr>
              <a:t>Confidential. Not to be copied, distributed, or reproduced without prior approval. </a:t>
            </a:r>
          </a:p>
        </p:txBody>
      </p:sp>
    </p:spTree>
    <p:extLst>
      <p:ext uri="{BB962C8B-B14F-4D97-AF65-F5344CB8AC3E}">
        <p14:creationId xmlns:p14="http://schemas.microsoft.com/office/powerpoint/2010/main" val="2084561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427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orytelli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32360" y="6400802"/>
            <a:ext cx="423081" cy="43525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3166"/>
            <a:ext cx="11201400" cy="4319584"/>
          </a:xfrm>
        </p:spPr>
        <p:txBody>
          <a:bodyPr/>
          <a:lstStyle>
            <a:lvl1pPr>
              <a:defRPr sz="2100">
                <a:solidFill>
                  <a:schemeClr val="accent3"/>
                </a:solidFill>
              </a:defRPr>
            </a:lvl1pPr>
            <a:lvl2pPr marL="178308" indent="-137160">
              <a:defRPr sz="195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7835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Dark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9144" y="-9144"/>
            <a:ext cx="12207240" cy="68762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1645920"/>
            <a:ext cx="9267952" cy="664797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Dark Image Layout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7175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-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6"/>
          <p:cNvSpPr>
            <a:spLocks noGrp="1"/>
          </p:cNvSpPr>
          <p:nvPr>
            <p:ph sz="quarter" idx="13"/>
          </p:nvPr>
        </p:nvSpPr>
        <p:spPr>
          <a:xfrm>
            <a:off x="495300" y="1602754"/>
            <a:ext cx="11201400" cy="432475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98626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50">
                <a:solidFill>
                  <a:schemeClr val="accent2"/>
                </a:solidFill>
              </a:defRPr>
            </a:lvl1pPr>
          </a:lstStyle>
          <a:p>
            <a:fld id="{1E8A2D86-1F67-4216-99B3-F16E3982966C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HR Unplugged: 2020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83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530" y="219456"/>
            <a:ext cx="9996354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Layout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9B63-2D09-4E25-9A3B-CA897F24AA4C}" type="datetime6">
              <a:rPr lang="en-US" smtClean="0"/>
              <a:t>October 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HR Unplugged: 2020     |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27797" y="1847088"/>
            <a:ext cx="1000369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425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Ligh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9144" y="-9144"/>
            <a:ext cx="12207240" cy="68762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1536192"/>
            <a:ext cx="9277096" cy="91440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Divider Light Image Layout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111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6"/>
          <p:cNvSpPr>
            <a:spLocks noGrp="1"/>
          </p:cNvSpPr>
          <p:nvPr>
            <p:ph sz="quarter" idx="13"/>
          </p:nvPr>
        </p:nvSpPr>
        <p:spPr>
          <a:xfrm>
            <a:off x="495300" y="1602754"/>
            <a:ext cx="11201400" cy="432475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2BABA2B0-B081-4CF2-A476-CA5C1024B47A}" type="datetime6">
              <a:rPr lang="en-US" smtClean="0"/>
              <a:pPr/>
              <a:t>October 21</a:t>
            </a:fld>
            <a:r>
              <a:rPr lang="en-US" dirty="0"/>
              <a:t>20</a:t>
            </a:r>
            <a:endParaRPr lang="en-CA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Top Seat</a:t>
            </a:r>
          </a:p>
        </p:txBody>
      </p:sp>
    </p:spTree>
    <p:extLst>
      <p:ext uri="{BB962C8B-B14F-4D97-AF65-F5344CB8AC3E}">
        <p14:creationId xmlns:p14="http://schemas.microsoft.com/office/powerpoint/2010/main" val="267330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95300" y="509833"/>
            <a:ext cx="112014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/>
              <a:t>Master </a:t>
            </a:r>
            <a:br>
              <a:rPr lang="en-US"/>
            </a:br>
            <a:r>
              <a:rPr lang="en-US"/>
              <a:t>title </a:t>
            </a:r>
            <a:r>
              <a:rPr lang="en-US" dirty="0"/>
              <a:t>style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95300" y="1793081"/>
            <a:ext cx="11201400" cy="4290059"/>
          </a:xfrm>
        </p:spPr>
        <p:txBody>
          <a:bodyPr/>
          <a:lstStyle>
            <a:lvl4pPr marL="682625" indent="-173038">
              <a:defRPr/>
            </a:lvl4pPr>
            <a:lvl5pPr marL="914400" indent="-17303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5300" y="1655064"/>
            <a:ext cx="11201400" cy="97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084E683C-A3A9-4815-8224-E1EAC9652635}" type="datetime6">
              <a:rPr lang="en-US" smtClean="0"/>
              <a:pPr/>
              <a:t>October 21</a:t>
            </a:fld>
            <a:r>
              <a:rPr lang="en-US" dirty="0"/>
              <a:t>20</a:t>
            </a:r>
            <a:endParaRPr lang="en-CA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Top Seat</a:t>
            </a:r>
          </a:p>
        </p:txBody>
      </p:sp>
    </p:spTree>
    <p:extLst>
      <p:ext uri="{BB962C8B-B14F-4D97-AF65-F5344CB8AC3E}">
        <p14:creationId xmlns:p14="http://schemas.microsoft.com/office/powerpoint/2010/main" val="38398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509833"/>
            <a:ext cx="1120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4" name="Content Placeholder 9"/>
          <p:cNvSpPr>
            <a:spLocks noGrp="1"/>
          </p:cNvSpPr>
          <p:nvPr>
            <p:ph sz="quarter" idx="13"/>
          </p:nvPr>
        </p:nvSpPr>
        <p:spPr>
          <a:xfrm>
            <a:off x="495300" y="2393244"/>
            <a:ext cx="5220880" cy="3678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5" name="Content Placeholder 11"/>
          <p:cNvSpPr>
            <a:spLocks noGrp="1"/>
          </p:cNvSpPr>
          <p:nvPr>
            <p:ph sz="quarter" idx="14"/>
          </p:nvPr>
        </p:nvSpPr>
        <p:spPr>
          <a:xfrm>
            <a:off x="6475820" y="2393244"/>
            <a:ext cx="5220880" cy="3678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495300" y="1974057"/>
            <a:ext cx="522088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6475820" y="1974057"/>
            <a:ext cx="522088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495300" y="1486038"/>
            <a:ext cx="5220880" cy="365760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US" sz="1600" b="1" dirty="0"/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6475820" y="1486038"/>
            <a:ext cx="5220880" cy="3657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600" b="1" dirty="0"/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AFEB5C26-582C-43D1-9D68-7158ED670E2E}" type="datetime6">
              <a:rPr lang="en-US" smtClean="0"/>
              <a:pPr/>
              <a:t>October 21</a:t>
            </a:fld>
            <a:r>
              <a:rPr lang="en-US" dirty="0"/>
              <a:t>20</a:t>
            </a:r>
            <a:endParaRPr lang="en-CA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Top Seat</a:t>
            </a:r>
          </a:p>
        </p:txBody>
      </p:sp>
    </p:spTree>
    <p:extLst>
      <p:ext uri="{BB962C8B-B14F-4D97-AF65-F5344CB8AC3E}">
        <p14:creationId xmlns:p14="http://schemas.microsoft.com/office/powerpoint/2010/main" val="371928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09833"/>
            <a:ext cx="11201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 Layout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95300" y="2049116"/>
            <a:ext cx="5220880" cy="4046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475820" y="2049116"/>
            <a:ext cx="5220880" cy="404688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95300" y="1918336"/>
            <a:ext cx="522088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475820" y="1918336"/>
            <a:ext cx="522088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495300" y="1486038"/>
            <a:ext cx="5220880" cy="365760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6475820" y="1486038"/>
            <a:ext cx="5220880" cy="3657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3BFCC0CF-5462-4972-9AEC-343ACFD15874}" type="datetime6">
              <a:rPr lang="en-US" smtClean="0"/>
              <a:pPr/>
              <a:t>October 21</a:t>
            </a:fld>
            <a:r>
              <a:rPr lang="en-US" dirty="0"/>
              <a:t>20</a:t>
            </a:r>
            <a:endParaRPr lang="en-CA" dirty="0"/>
          </a:p>
        </p:txBody>
      </p:sp>
      <p:sp>
        <p:nvSpPr>
          <p:cNvPr id="2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Top Seat</a:t>
            </a:r>
          </a:p>
        </p:txBody>
      </p:sp>
    </p:spTree>
    <p:extLst>
      <p:ext uri="{BB962C8B-B14F-4D97-AF65-F5344CB8AC3E}">
        <p14:creationId xmlns:p14="http://schemas.microsoft.com/office/powerpoint/2010/main" val="108821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09833"/>
            <a:ext cx="112014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793081"/>
            <a:ext cx="11201400" cy="4305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556369A5-429C-40A4-9908-C4495381100A}" type="datetime6">
              <a:rPr lang="en-US" smtClean="0"/>
              <a:pPr/>
              <a:t>October 21</a:t>
            </a:fld>
            <a:r>
              <a:rPr lang="en-US" dirty="0"/>
              <a:t>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6475011" y="6432462"/>
            <a:ext cx="4540651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0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kern="1200" noProof="0" dirty="0">
                <a:solidFill>
                  <a:srgbClr val="454545"/>
                </a:solidFill>
                <a:latin typeface="+mn-lt"/>
                <a:ea typeface="+mn-ea"/>
                <a:cs typeface="+mn-cs"/>
              </a:rPr>
              <a:t>Confidential. Not to be copied, distributed, or reproduced without prior approval. </a:t>
            </a:r>
          </a:p>
          <a:p>
            <a:pPr defTabSz="457063" eaLnBrk="0" hangingPunct="0"/>
            <a:endParaRPr lang="en-US" sz="800" kern="1200" dirty="0">
              <a:solidFill>
                <a:srgbClr val="45454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Top Seat     |</a:t>
            </a:r>
          </a:p>
        </p:txBody>
      </p:sp>
    </p:spTree>
    <p:extLst>
      <p:ext uri="{BB962C8B-B14F-4D97-AF65-F5344CB8AC3E}">
        <p14:creationId xmlns:p14="http://schemas.microsoft.com/office/powerpoint/2010/main" val="356670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  <p:sldLayoutId id="2147483864" r:id="rId28"/>
    <p:sldLayoutId id="2147483865" r:id="rId29"/>
    <p:sldLayoutId id="2147483831" r:id="rId30"/>
    <p:sldLayoutId id="2147483835" r:id="rId31"/>
    <p:sldLayoutId id="2147483871" r:id="rId32"/>
    <p:sldLayoutId id="2147483872" r:id="rId33"/>
    <p:sldLayoutId id="2147483873" r:id="rId34"/>
    <p:sldLayoutId id="2147483796" r:id="rId35"/>
    <p:sldLayoutId id="2147483775" r:id="rId36"/>
    <p:sldLayoutId id="2147483777" r:id="rId37"/>
    <p:sldLayoutId id="2147483778" r:id="rId38"/>
    <p:sldLayoutId id="2147483779" r:id="rId39"/>
    <p:sldLayoutId id="2147483780" r:id="rId40"/>
    <p:sldLayoutId id="2147483781" r:id="rId4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219456" indent="-168275" algn="l" defTabSz="914400" rtl="0" eaLnBrk="1" latinLnBrk="0" hangingPunct="1">
        <a:lnSpc>
          <a:spcPct val="95000"/>
        </a:lnSpc>
        <a:spcBef>
          <a:spcPts val="7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61963" indent="-192024" algn="l" defTabSz="91440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SzPct val="100000"/>
        <a:buFontTx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682625" indent="-173038" algn="l" defTabSz="91440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14400" indent="-173038" algn="l" defTabSz="91440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Tx/>
        <a:buChar char="–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92024" indent="0" algn="l" defTabSz="914400" rtl="0" eaLnBrk="1" latinLnBrk="0" hangingPunct="1">
        <a:lnSpc>
          <a:spcPct val="99000"/>
        </a:lnSpc>
        <a:spcBef>
          <a:spcPts val="0"/>
        </a:spcBef>
        <a:buSzPct val="91000"/>
        <a:buFontTx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9000"/>
        </a:lnSpc>
        <a:spcBef>
          <a:spcPts val="900"/>
        </a:spcBef>
        <a:buSzPct val="91000"/>
        <a:buFontTx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9000"/>
        </a:lnSpc>
        <a:spcBef>
          <a:spcPts val="0"/>
        </a:spcBef>
        <a:buSzPct val="91000"/>
        <a:buFontTx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9000"/>
        </a:lnSpc>
        <a:spcBef>
          <a:spcPts val="900"/>
        </a:spcBef>
        <a:buSzPct val="91000"/>
        <a:buFontTx/>
        <a:buNone/>
        <a:defRPr sz="1800" i="1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lnSpc>
          <a:spcPct val="99000"/>
        </a:lnSpc>
        <a:defRPr sz="1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lnSpc>
          <a:spcPct val="99000"/>
        </a:lnSpc>
        <a:spcBef>
          <a:spcPts val="900"/>
        </a:spcBef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155448" indent="-155448" algn="l" defTabSz="914400" rtl="0" eaLnBrk="1" latinLnBrk="0" hangingPunct="1">
        <a:lnSpc>
          <a:spcPct val="99000"/>
        </a:lnSpc>
        <a:buSzPct val="91000"/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5448" indent="-155448" algn="l" defTabSz="914400" rtl="0" eaLnBrk="1" latinLnBrk="0" hangingPunct="1">
        <a:lnSpc>
          <a:spcPct val="99000"/>
        </a:lnSpc>
        <a:spcBef>
          <a:spcPts val="900"/>
        </a:spcBef>
        <a:buSzPct val="91000"/>
        <a:buFont typeface="Arial" panose="020B0604020202020204" pitchFamily="34" charset="0"/>
        <a:buChar char="•"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5448" algn="l" defTabSz="914400" rtl="0" eaLnBrk="1" latinLnBrk="0" hangingPunct="1">
        <a:lnSpc>
          <a:spcPct val="99000"/>
        </a:lnSpc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lnSpc>
          <a:spcPct val="99000"/>
        </a:lnSpc>
        <a:defRPr sz="14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lnSpc>
          <a:spcPct val="99000"/>
        </a:lnSpc>
        <a:defRPr sz="14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lnSpc>
          <a:spcPct val="99000"/>
        </a:lnSpc>
        <a:defRPr sz="14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lnSpc>
          <a:spcPct val="99000"/>
        </a:lnSpc>
        <a:defRPr sz="1400" kern="1200">
          <a:solidFill>
            <a:schemeClr val="accent2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">
          <p15:clr>
            <a:srgbClr val="F26B43"/>
          </p15:clr>
        </p15:guide>
        <p15:guide id="3" pos="7368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orient="horz" pos="1128">
          <p15:clr>
            <a:srgbClr val="F26B43"/>
          </p15:clr>
        </p15:guide>
        <p15:guide id="6" orient="horz" pos="55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4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00000">
              <a:schemeClr val="accent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16E39-9400-46E3-A847-5F0312503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89" r="16779"/>
          <a:stretch/>
        </p:blipFill>
        <p:spPr>
          <a:xfrm>
            <a:off x="0" y="0"/>
            <a:ext cx="775062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6D945E-4588-437D-B753-5BB4D5769B70}"/>
              </a:ext>
            </a:extLst>
          </p:cNvPr>
          <p:cNvSpPr/>
          <p:nvPr/>
        </p:nvSpPr>
        <p:spPr>
          <a:xfrm>
            <a:off x="0" y="0"/>
            <a:ext cx="12192000" cy="4635374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84C99453-3A4A-D247-B14A-65DA1B3176B7}"/>
              </a:ext>
            </a:extLst>
          </p:cNvPr>
          <p:cNvSpPr/>
          <p:nvPr/>
        </p:nvSpPr>
        <p:spPr>
          <a:xfrm>
            <a:off x="5561063" y="0"/>
            <a:ext cx="6630937" cy="6858000"/>
          </a:xfrm>
          <a:custGeom>
            <a:avLst/>
            <a:gdLst>
              <a:gd name="connsiteX0" fmla="*/ 1444572 w 6630937"/>
              <a:gd name="connsiteY0" fmla="*/ 0 h 6858000"/>
              <a:gd name="connsiteX1" fmla="*/ 6630937 w 6630937"/>
              <a:gd name="connsiteY1" fmla="*/ 0 h 6858000"/>
              <a:gd name="connsiteX2" fmla="*/ 6630937 w 6630937"/>
              <a:gd name="connsiteY2" fmla="*/ 6858000 h 6858000"/>
              <a:gd name="connsiteX3" fmla="*/ 1740046 w 6630937"/>
              <a:gd name="connsiteY3" fmla="*/ 6858000 h 6858000"/>
              <a:gd name="connsiteX4" fmla="*/ 1638548 w 6630937"/>
              <a:gd name="connsiteY4" fmla="*/ 6778238 h 6858000"/>
              <a:gd name="connsiteX5" fmla="*/ 0 w 6630937"/>
              <a:gd name="connsiteY5" fmla="*/ 3303772 h 6858000"/>
              <a:gd name="connsiteX6" fmla="*/ 1318797 w 6630937"/>
              <a:gd name="connsiteY6" fmla="*/ 1199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0937" h="6858000">
                <a:moveTo>
                  <a:pt x="1444572" y="0"/>
                </a:moveTo>
                <a:lnTo>
                  <a:pt x="6630937" y="0"/>
                </a:lnTo>
                <a:lnTo>
                  <a:pt x="6630937" y="6858000"/>
                </a:lnTo>
                <a:lnTo>
                  <a:pt x="1740046" y="6858000"/>
                </a:lnTo>
                <a:lnTo>
                  <a:pt x="1638548" y="6778238"/>
                </a:lnTo>
                <a:cubicBezTo>
                  <a:pt x="637846" y="5952386"/>
                  <a:pt x="0" y="4702567"/>
                  <a:pt x="0" y="3303772"/>
                </a:cubicBezTo>
                <a:cubicBezTo>
                  <a:pt x="0" y="2060399"/>
                  <a:pt x="503977" y="934735"/>
                  <a:pt x="1318797" y="11991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55423" y="4550007"/>
            <a:ext cx="4265027" cy="3743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E Inspira Sans"/>
                <a:ea typeface="+mj-ea"/>
                <a:cs typeface="+mj-cs"/>
              </a:rPr>
              <a:t>Kevin Cox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E Inspira Sans"/>
                <a:ea typeface="+mj-ea"/>
                <a:cs typeface="+mj-cs"/>
              </a:rPr>
              <a:t>|  </a:t>
            </a:r>
            <a:r>
              <a:rPr lang="en-US" sz="1800" dirty="0">
                <a:solidFill>
                  <a:schemeClr val="accent4"/>
                </a:solidFill>
                <a:latin typeface="GE Inspira Sans"/>
              </a:rPr>
              <a:t>CHRO, 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E Inspira Sans"/>
                <a:ea typeface="+mj-ea"/>
                <a:cs typeface="+mj-cs"/>
              </a:rPr>
              <a:t>Mir</a:t>
            </a:r>
            <a:r>
              <a:rPr lang="en-US" sz="1800" b="1" dirty="0" err="1">
                <a:solidFill>
                  <a:schemeClr val="accent4"/>
                </a:solidFill>
                <a:latin typeface="GE Inspira Sans"/>
              </a:rPr>
              <a:t>ian</a:t>
            </a:r>
            <a:r>
              <a:rPr lang="en-US" sz="1800" b="1" dirty="0">
                <a:solidFill>
                  <a:schemeClr val="accent4"/>
                </a:solidFill>
                <a:latin typeface="GE Inspira Sans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GE Inspira Sans"/>
              </a:rPr>
              <a:t>Graddick</a:t>
            </a:r>
            <a:r>
              <a:rPr lang="en-US" sz="1800" b="1" dirty="0">
                <a:solidFill>
                  <a:schemeClr val="accent4"/>
                </a:solidFill>
                <a:latin typeface="GE Inspira Sans"/>
              </a:rPr>
              <a:t>-Weir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E Inspira Sans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E Inspira Sans"/>
                <a:ea typeface="+mj-ea"/>
                <a:cs typeface="+mj-cs"/>
              </a:rPr>
              <a:t>| </a:t>
            </a:r>
            <a:r>
              <a:rPr lang="en-US" sz="1800" dirty="0">
                <a:solidFill>
                  <a:schemeClr val="accent4"/>
                </a:solidFill>
                <a:latin typeface="GE Inspira Sans"/>
              </a:rPr>
              <a:t>Former CHRO, Merck &amp; Co.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accent4"/>
                </a:solidFill>
                <a:latin typeface="GE Inspira Sans"/>
              </a:rPr>
              <a:t>Tracy Keogh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E Inspira Sans"/>
                <a:ea typeface="+mj-ea"/>
                <a:cs typeface="+mj-cs"/>
              </a:rPr>
              <a:t> | Chief People Officer, Great Hill Partners, Former CHRO, HP, Inc.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AC46E-E60B-B74A-A116-233BEA5E2A94}"/>
              </a:ext>
            </a:extLst>
          </p:cNvPr>
          <p:cNvSpPr/>
          <p:nvPr/>
        </p:nvSpPr>
        <p:spPr>
          <a:xfrm>
            <a:off x="6840283" y="1907865"/>
            <a:ext cx="5084176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00"/>
                </a:solidFill>
                <a:latin typeface="GE Inspira Sans"/>
              </a:rPr>
              <a:t>NAHR CHRO Academy: </a:t>
            </a:r>
          </a:p>
          <a:p>
            <a:pPr marL="0" marR="0" lvl="0" indent="0" algn="l" defTabSz="914400" rtl="0" eaLnBrk="1" fontAlgn="auto" latinLnBrk="0" hangingPunct="1">
              <a:lnSpc>
                <a:spcPts val="5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00"/>
                </a:solidFill>
                <a:latin typeface="GE Inspira Sans"/>
              </a:rPr>
              <a:t>Role of the CHRO</a:t>
            </a:r>
            <a:endParaRPr lang="en-US" sz="6000" b="1" dirty="0">
              <a:solidFill>
                <a:prstClr val="white"/>
              </a:solidFill>
              <a:latin typeface="GE Inspira San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ABBA0D-2B54-DE49-8FDB-05F74015A8F9}"/>
              </a:ext>
            </a:extLst>
          </p:cNvPr>
          <p:cNvCxnSpPr/>
          <p:nvPr/>
        </p:nvCxnSpPr>
        <p:spPr>
          <a:xfrm>
            <a:off x="7065891" y="4371556"/>
            <a:ext cx="4632960" cy="0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921308E7-B46F-3647-98A3-18B2D462EFC1}"/>
              </a:ext>
            </a:extLst>
          </p:cNvPr>
          <p:cNvSpPr/>
          <p:nvPr/>
        </p:nvSpPr>
        <p:spPr>
          <a:xfrm>
            <a:off x="5943498" y="-142240"/>
            <a:ext cx="6332750" cy="7152640"/>
          </a:xfrm>
          <a:custGeom>
            <a:avLst/>
            <a:gdLst>
              <a:gd name="connsiteX0" fmla="*/ 1621813 w 6088910"/>
              <a:gd name="connsiteY0" fmla="*/ 0 h 6858000"/>
              <a:gd name="connsiteX1" fmla="*/ 6088910 w 6088910"/>
              <a:gd name="connsiteY1" fmla="*/ 0 h 6858000"/>
              <a:gd name="connsiteX2" fmla="*/ 6088910 w 6088910"/>
              <a:gd name="connsiteY2" fmla="*/ 6858000 h 6858000"/>
              <a:gd name="connsiteX3" fmla="*/ 2086456 w 6088910"/>
              <a:gd name="connsiteY3" fmla="*/ 6858000 h 6858000"/>
              <a:gd name="connsiteX4" fmla="*/ 1983572 w 6088910"/>
              <a:gd name="connsiteY4" fmla="*/ 6798843 h 6858000"/>
              <a:gd name="connsiteX5" fmla="*/ 0 w 6088910"/>
              <a:gd name="connsiteY5" fmla="*/ 3275412 h 6858000"/>
              <a:gd name="connsiteX6" fmla="*/ 1499254 w 6088910"/>
              <a:gd name="connsiteY6" fmla="*/ 963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8910" h="6858000">
                <a:moveTo>
                  <a:pt x="1621813" y="0"/>
                </a:moveTo>
                <a:lnTo>
                  <a:pt x="6088910" y="0"/>
                </a:lnTo>
                <a:lnTo>
                  <a:pt x="6088910" y="6858000"/>
                </a:lnTo>
                <a:lnTo>
                  <a:pt x="2086456" y="6858000"/>
                </a:lnTo>
                <a:lnTo>
                  <a:pt x="1983572" y="6798843"/>
                </a:lnTo>
                <a:cubicBezTo>
                  <a:pt x="794374" y="6076269"/>
                  <a:pt x="0" y="4768609"/>
                  <a:pt x="0" y="3275412"/>
                </a:cubicBezTo>
                <a:cubicBezTo>
                  <a:pt x="0" y="1995529"/>
                  <a:pt x="583622" y="851959"/>
                  <a:pt x="1499254" y="96312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20000"/>
                <a:lumOff val="8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0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1C5CE6-08D2-416E-93EC-383E45333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23" r="14780" b="39880"/>
          <a:stretch/>
        </p:blipFill>
        <p:spPr>
          <a:xfrm>
            <a:off x="1" y="0"/>
            <a:ext cx="12191998" cy="206210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B6D220-6C00-45D7-BC0C-70D9D64D3945}"/>
              </a:ext>
            </a:extLst>
          </p:cNvPr>
          <p:cNvSpPr/>
          <p:nvPr/>
        </p:nvSpPr>
        <p:spPr>
          <a:xfrm>
            <a:off x="0" y="1944914"/>
            <a:ext cx="12192000" cy="3817257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CF205-4C78-4721-B1F3-E3062401D500}"/>
              </a:ext>
            </a:extLst>
          </p:cNvPr>
          <p:cNvSpPr txBox="1"/>
          <p:nvPr/>
        </p:nvSpPr>
        <p:spPr>
          <a:xfrm>
            <a:off x="5109024" y="3084310"/>
            <a:ext cx="629919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All companies are facing rapid change … winners will be those who can change quickly and sustainably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Leading Change … and teaching your organization how to lead and sustain constant change … is a pressing need</a:t>
            </a:r>
          </a:p>
        </p:txBody>
      </p:sp>
      <p:sp>
        <p:nvSpPr>
          <p:cNvPr id="10" name="Text Box 9231">
            <a:extLst>
              <a:ext uri="{FF2B5EF4-FFF2-40B4-BE49-F238E27FC236}">
                <a16:creationId xmlns:a16="http://schemas.microsoft.com/office/drawing/2014/main" id="{1561C3FE-9141-4097-B0CE-290A3D5B3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91" y="2723124"/>
            <a:ext cx="323065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GE Inspira Pitch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GE Inspira Pitc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E Inspira Pitch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GE Inspira Pitch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GE Inspira Pitch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defRPr/>
            </a:pPr>
            <a:r>
              <a:rPr lang="en-GB" sz="3200" b="1" kern="0" dirty="0">
                <a:solidFill>
                  <a:schemeClr val="bg1"/>
                </a:solidFill>
                <a:latin typeface="GE Inspira Sans" panose="020B0503060000000003" pitchFamily="34" charset="0"/>
              </a:rPr>
              <a:t>ENTERPRISE CHANGE LEADER</a:t>
            </a:r>
            <a:endParaRPr lang="en-GB" sz="3200" b="1" kern="0" dirty="0">
              <a:solidFill>
                <a:schemeClr val="bg1"/>
              </a:solidFill>
              <a:latin typeface="GE Inspira Sans" panose="020B0503060000000003" pitchFamily="34" charset="0"/>
              <a:sym typeface="Wingdings 2" pitchFamily="18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A7D33-A4AC-4D91-BB9D-DDB1CBA8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313069"/>
            <a:ext cx="8439150" cy="1541737"/>
          </a:xfrm>
        </p:spPr>
        <p:txBody>
          <a:bodyPr/>
          <a:lstStyle/>
          <a:p>
            <a:pPr algn="ctr">
              <a:defRPr/>
            </a:pPr>
            <a:r>
              <a:rPr lang="en-US" sz="4800" b="1" spc="300" dirty="0">
                <a:solidFill>
                  <a:schemeClr val="tx1"/>
                </a:solidFill>
              </a:rPr>
              <a:t>CHANGE LEADERSHIP</a:t>
            </a:r>
            <a:br>
              <a:rPr lang="en-US" sz="4800" b="1" spc="300" dirty="0">
                <a:solidFill>
                  <a:schemeClr val="tx1"/>
                </a:solidFill>
              </a:rPr>
            </a:br>
            <a:r>
              <a:rPr lang="en-US" spc="300" dirty="0">
                <a:solidFill>
                  <a:schemeClr val="tx1"/>
                </a:solidFill>
              </a:rPr>
              <a:t>One of Least Understood and Appreciated Role of Great HR</a:t>
            </a:r>
            <a:endParaRPr lang="en-US" sz="4800" b="1" spc="3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D1C19E-CC18-40DD-A34D-06F35100181D}"/>
              </a:ext>
            </a:extLst>
          </p:cNvPr>
          <p:cNvSpPr/>
          <p:nvPr/>
        </p:nvSpPr>
        <p:spPr>
          <a:xfrm>
            <a:off x="368177" y="5318663"/>
            <a:ext cx="11455650" cy="77020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As a CHRO, you will finally figure out what your high school physics teach was trying to teach you about “inertia”.  Thanks, Dan Doman!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50AE49-C336-4586-8868-2669381A8A1F}"/>
              </a:ext>
            </a:extLst>
          </p:cNvPr>
          <p:cNvCxnSpPr>
            <a:cxnSpLocks/>
          </p:cNvCxnSpPr>
          <p:nvPr/>
        </p:nvCxnSpPr>
        <p:spPr>
          <a:xfrm rot="5400000">
            <a:off x="2925899" y="3757013"/>
            <a:ext cx="2216136" cy="0"/>
          </a:xfrm>
          <a:prstGeom prst="line">
            <a:avLst/>
          </a:prstGeom>
          <a:noFill/>
          <a:ln w="76200" cap="rnd" cmpd="sng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0889F6C-A263-47E8-B35F-298D79A6E436}"/>
              </a:ext>
            </a:extLst>
          </p:cNvPr>
          <p:cNvSpPr/>
          <p:nvPr/>
        </p:nvSpPr>
        <p:spPr bwMode="auto">
          <a:xfrm rot="5400000">
            <a:off x="3540143" y="3480239"/>
            <a:ext cx="1512169" cy="553549"/>
          </a:xfrm>
          <a:prstGeom prst="triangle">
            <a:avLst>
              <a:gd name="adj" fmla="val 49955"/>
            </a:avLst>
          </a:prstGeom>
          <a:solidFill>
            <a:schemeClr val="accent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GE Inspira Sans "/>
              <a:ea typeface="+mn-ea"/>
              <a:cs typeface="+mn-cs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7E67A89-4B5B-44F1-8012-4DE799D59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</p:spPr>
        <p:txBody>
          <a:bodyPr/>
          <a:lstStyle/>
          <a:p>
            <a:fld id="{00E6A5BD-C011-4A45-AA3A-201790FB7F2B}" type="slidenum">
              <a:rPr lang="en-CA" sz="800" smtClean="0"/>
              <a:pPr/>
              <a:t>10</a:t>
            </a:fld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3516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1C5CE6-08D2-416E-93EC-383E45333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23" r="14780" b="39880"/>
          <a:stretch/>
        </p:blipFill>
        <p:spPr>
          <a:xfrm>
            <a:off x="1" y="0"/>
            <a:ext cx="12191998" cy="206210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B6D220-6C00-45D7-BC0C-70D9D64D3945}"/>
              </a:ext>
            </a:extLst>
          </p:cNvPr>
          <p:cNvSpPr/>
          <p:nvPr/>
        </p:nvSpPr>
        <p:spPr>
          <a:xfrm>
            <a:off x="0" y="1944914"/>
            <a:ext cx="12192000" cy="3817257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CF205-4C78-4721-B1F3-E3062401D500}"/>
              </a:ext>
            </a:extLst>
          </p:cNvPr>
          <p:cNvSpPr txBox="1"/>
          <p:nvPr/>
        </p:nvSpPr>
        <p:spPr>
          <a:xfrm>
            <a:off x="5109024" y="2693866"/>
            <a:ext cx="6299195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Today’s organization needs to be clearer than ever on its Purpose, Vision or Mission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CEO owns the Purpose and the Culture … HR should be the primary collaborator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 you understand and appreciate the power of the culture “levers” you own as CHRO?</a:t>
            </a:r>
          </a:p>
        </p:txBody>
      </p:sp>
      <p:sp>
        <p:nvSpPr>
          <p:cNvPr id="10" name="Text Box 9231">
            <a:extLst>
              <a:ext uri="{FF2B5EF4-FFF2-40B4-BE49-F238E27FC236}">
                <a16:creationId xmlns:a16="http://schemas.microsoft.com/office/drawing/2014/main" id="{1561C3FE-9141-4097-B0CE-290A3D5B3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91" y="2972013"/>
            <a:ext cx="323065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GE Inspira Pitch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GE Inspira Pitc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E Inspira Pitch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GE Inspira Pitch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GE Inspira Pitch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defRPr/>
            </a:pPr>
            <a:r>
              <a:rPr lang="en-GB" sz="3200" b="1" kern="0" dirty="0">
                <a:solidFill>
                  <a:schemeClr val="bg1"/>
                </a:solidFill>
                <a:latin typeface="GE Inspira Sans" panose="020B0503060000000003" pitchFamily="34" charset="0"/>
              </a:rPr>
              <a:t>DRIVER OF CULTURE AND PURPOSE</a:t>
            </a:r>
            <a:endParaRPr lang="en-GB" sz="3200" b="1" kern="0" dirty="0">
              <a:solidFill>
                <a:schemeClr val="bg1"/>
              </a:solidFill>
              <a:latin typeface="GE Inspira Sans" panose="020B0503060000000003" pitchFamily="34" charset="0"/>
              <a:sym typeface="Wingdings 2" pitchFamily="18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A7D33-A4AC-4D91-BB9D-DDB1CBA8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13095"/>
            <a:ext cx="11201400" cy="1057710"/>
          </a:xfrm>
        </p:spPr>
        <p:txBody>
          <a:bodyPr/>
          <a:lstStyle/>
          <a:p>
            <a:pPr algn="ctr">
              <a:defRPr/>
            </a:pPr>
            <a:r>
              <a:rPr lang="en-US" spc="300" dirty="0">
                <a:solidFill>
                  <a:schemeClr val="tx1"/>
                </a:solidFill>
              </a:rPr>
              <a:t>CEO Owns Culture…</a:t>
            </a:r>
            <a:br>
              <a:rPr lang="en-US" spc="300" dirty="0">
                <a:solidFill>
                  <a:schemeClr val="tx1"/>
                </a:solidFill>
              </a:rPr>
            </a:br>
            <a:r>
              <a:rPr lang="en-US" sz="4800" b="1" spc="300" dirty="0">
                <a:solidFill>
                  <a:schemeClr val="tx1"/>
                </a:solidFill>
              </a:rPr>
              <a:t>GREAT CHRO</a:t>
            </a:r>
            <a:r>
              <a:rPr lang="en-US" b="1" spc="300" dirty="0">
                <a:solidFill>
                  <a:schemeClr val="tx1"/>
                </a:solidFill>
              </a:rPr>
              <a:t>S</a:t>
            </a:r>
            <a:r>
              <a:rPr lang="en-US" sz="4800" b="1" spc="300" dirty="0">
                <a:solidFill>
                  <a:schemeClr val="tx1"/>
                </a:solidFill>
              </a:rPr>
              <a:t> NAVIGATE </a:t>
            </a:r>
            <a:br>
              <a:rPr lang="en-US" sz="4800" b="1" spc="300" dirty="0">
                <a:solidFill>
                  <a:schemeClr val="tx1"/>
                </a:solidFill>
              </a:rPr>
            </a:br>
            <a:endParaRPr lang="en-US" sz="4800" b="1" spc="3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50AE49-C336-4586-8868-2669381A8A1F}"/>
              </a:ext>
            </a:extLst>
          </p:cNvPr>
          <p:cNvCxnSpPr>
            <a:cxnSpLocks/>
          </p:cNvCxnSpPr>
          <p:nvPr/>
        </p:nvCxnSpPr>
        <p:spPr>
          <a:xfrm rot="5400000">
            <a:off x="2925899" y="3757013"/>
            <a:ext cx="2216136" cy="0"/>
          </a:xfrm>
          <a:prstGeom prst="line">
            <a:avLst/>
          </a:prstGeom>
          <a:noFill/>
          <a:ln w="76200" cap="rnd" cmpd="sng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0889F6C-A263-47E8-B35F-298D79A6E436}"/>
              </a:ext>
            </a:extLst>
          </p:cNvPr>
          <p:cNvSpPr/>
          <p:nvPr/>
        </p:nvSpPr>
        <p:spPr bwMode="auto">
          <a:xfrm rot="5400000">
            <a:off x="3540143" y="3480239"/>
            <a:ext cx="1512169" cy="553549"/>
          </a:xfrm>
          <a:prstGeom prst="triangle">
            <a:avLst>
              <a:gd name="adj" fmla="val 49955"/>
            </a:avLst>
          </a:prstGeom>
          <a:solidFill>
            <a:schemeClr val="accent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GE Inspira Sans 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60A389-A747-4BCD-B6D0-47F2B8350247}"/>
              </a:ext>
            </a:extLst>
          </p:cNvPr>
          <p:cNvSpPr/>
          <p:nvPr/>
        </p:nvSpPr>
        <p:spPr>
          <a:xfrm>
            <a:off x="495302" y="5318663"/>
            <a:ext cx="11201398" cy="77020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My definition of Culture:  What leaders do, not what they say.                Especially when their boss isn’t watching.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35075FF-4B69-4107-B079-2BCB814A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</p:spPr>
        <p:txBody>
          <a:bodyPr/>
          <a:lstStyle/>
          <a:p>
            <a:fld id="{00E6A5BD-C011-4A45-AA3A-201790FB7F2B}" type="slidenum">
              <a:rPr lang="en-CA" sz="800" smtClean="0"/>
              <a:pPr/>
              <a:t>11</a:t>
            </a:fld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939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5E1BC7-87D5-45CE-B4F9-93A22AEDA7A4}"/>
              </a:ext>
            </a:extLst>
          </p:cNvPr>
          <p:cNvSpPr/>
          <p:nvPr/>
        </p:nvSpPr>
        <p:spPr>
          <a:xfrm>
            <a:off x="6296027" y="2241421"/>
            <a:ext cx="6105525" cy="2889440"/>
          </a:xfrm>
          <a:prstGeom prst="roundRect">
            <a:avLst>
              <a:gd name="adj" fmla="val 3853"/>
            </a:avLst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1D28DD-A1E6-4485-B168-EBC59E49A004}"/>
              </a:ext>
            </a:extLst>
          </p:cNvPr>
          <p:cNvSpPr/>
          <p:nvPr/>
        </p:nvSpPr>
        <p:spPr>
          <a:xfrm>
            <a:off x="-209550" y="2241421"/>
            <a:ext cx="6105525" cy="2889440"/>
          </a:xfrm>
          <a:prstGeom prst="roundRect">
            <a:avLst>
              <a:gd name="adj" fmla="val 3853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B1FD9-7F9E-4671-9D46-26BEB002751D}"/>
              </a:ext>
            </a:extLst>
          </p:cNvPr>
          <p:cNvSpPr txBox="1"/>
          <p:nvPr/>
        </p:nvSpPr>
        <p:spPr>
          <a:xfrm>
            <a:off x="1896327" y="2377782"/>
            <a:ext cx="287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GE Inspira Sans" panose="020B0503060000000003" pitchFamily="34" charset="0"/>
              </a:rPr>
              <a:t>SERVICE</a:t>
            </a:r>
            <a:endParaRPr lang="en-US" sz="4000" b="1" dirty="0">
              <a:solidFill>
                <a:srgbClr val="00B0F0"/>
              </a:solidFill>
              <a:latin typeface="GE Inspira Sans" panose="020B05030600000000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A55A1A-1581-4FBE-9C6E-C1DA30A90B53}"/>
              </a:ext>
            </a:extLst>
          </p:cNvPr>
          <p:cNvSpPr txBox="1"/>
          <p:nvPr/>
        </p:nvSpPr>
        <p:spPr>
          <a:xfrm>
            <a:off x="1704094" y="2882991"/>
            <a:ext cx="32575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 Inspira Sans" panose="020B0503060000000003" pitchFamily="34" charset="0"/>
              </a:rPr>
              <a:t>Starting point … 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 Inspira Sans" panose="020B0503060000000003" pitchFamily="34" charset="0"/>
              </a:rPr>
              <a:t>Priorities are business driven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 Inspira Sans" panose="020B0503060000000003" pitchFamily="34" charset="0"/>
              </a:rPr>
              <a:t>Half sense of urgency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 Inspira Sans" panose="020B0503060000000003" pitchFamily="34" charset="0"/>
              </a:rPr>
              <a:t>Punch lists / tactical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 Inspira Sans" panose="020B0503060000000003" pitchFamily="34" charset="0"/>
              </a:rPr>
              <a:t>Rewarded if done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B16D08-C9CA-4027-AEA6-BF6EABAA5418}"/>
              </a:ext>
            </a:extLst>
          </p:cNvPr>
          <p:cNvSpPr txBox="1"/>
          <p:nvPr/>
        </p:nvSpPr>
        <p:spPr>
          <a:xfrm>
            <a:off x="7458958" y="2882991"/>
            <a:ext cx="33200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 Inspira Sans" panose="020B0503060000000003" pitchFamily="34" charset="0"/>
              </a:rPr>
              <a:t>Point of arrival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 Inspira Sans" panose="020B0503060000000003" pitchFamily="34" charset="0"/>
              </a:rPr>
              <a:t>At / in front of the business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 Inspira Sans" panose="020B0503060000000003" pitchFamily="34" charset="0"/>
              </a:rPr>
              <a:t>Urgent and essential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 Inspira Sans" panose="020B0503060000000003" pitchFamily="34" charset="0"/>
              </a:rPr>
              <a:t>Much higher risks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 Inspira Sans" panose="020B0503060000000003" pitchFamily="34" charset="0"/>
              </a:rPr>
              <a:t>More substantial rewards well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476715-3BED-41E2-B358-A90D24F55487}"/>
              </a:ext>
            </a:extLst>
          </p:cNvPr>
          <p:cNvCxnSpPr/>
          <p:nvPr/>
        </p:nvCxnSpPr>
        <p:spPr>
          <a:xfrm>
            <a:off x="2332346" y="2230389"/>
            <a:ext cx="2001046" cy="0"/>
          </a:xfrm>
          <a:prstGeom prst="line">
            <a:avLst/>
          </a:prstGeom>
          <a:noFill/>
          <a:ln w="85725" cap="sq" cmpd="sng">
            <a:solidFill>
              <a:schemeClr val="accent3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6C9E7B-1912-4AC2-BEA5-4C0FDE93016F}"/>
              </a:ext>
            </a:extLst>
          </p:cNvPr>
          <p:cNvSpPr txBox="1"/>
          <p:nvPr/>
        </p:nvSpPr>
        <p:spPr>
          <a:xfrm>
            <a:off x="7682459" y="2377782"/>
            <a:ext cx="287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GE Inspira Sans" panose="020B0503060000000003" pitchFamily="34" charset="0"/>
              </a:rPr>
              <a:t>LEADERSHIP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8DE1BA-AAE6-4BE6-B5DF-4DEAA1692CD8}"/>
              </a:ext>
            </a:extLst>
          </p:cNvPr>
          <p:cNvCxnSpPr/>
          <p:nvPr/>
        </p:nvCxnSpPr>
        <p:spPr>
          <a:xfrm>
            <a:off x="8118478" y="2230389"/>
            <a:ext cx="2001046" cy="0"/>
          </a:xfrm>
          <a:prstGeom prst="line">
            <a:avLst/>
          </a:prstGeom>
          <a:noFill/>
          <a:ln w="85725" cap="sq" cmpd="sng">
            <a:solidFill>
              <a:schemeClr val="accent3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9BC71539-9C30-4259-915D-B2B722AAB00C}"/>
              </a:ext>
            </a:extLst>
          </p:cNvPr>
          <p:cNvSpPr/>
          <p:nvPr/>
        </p:nvSpPr>
        <p:spPr bwMode="auto">
          <a:xfrm rot="5400000">
            <a:off x="5097349" y="2860275"/>
            <a:ext cx="2437844" cy="1618895"/>
          </a:xfrm>
          <a:prstGeom prst="triangle">
            <a:avLst>
              <a:gd name="adj" fmla="val 49955"/>
            </a:avLst>
          </a:prstGeom>
          <a:solidFill>
            <a:schemeClr val="accent6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GE Inspira Sans 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C5E9AC-0598-4740-A51A-19C91530620A}"/>
              </a:ext>
            </a:extLst>
          </p:cNvPr>
          <p:cNvSpPr txBox="1"/>
          <p:nvPr/>
        </p:nvSpPr>
        <p:spPr>
          <a:xfrm>
            <a:off x="5507842" y="3469668"/>
            <a:ext cx="1464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E Inspira Sans" panose="020B0503060000000003" pitchFamily="34" charset="0"/>
              </a:rPr>
              <a:t>COURAGE</a:t>
            </a:r>
            <a:endParaRPr lang="en-US" sz="2400" b="1" dirty="0">
              <a:solidFill>
                <a:schemeClr val="bg1"/>
              </a:solidFill>
              <a:latin typeface="GE Inspira Sans" panose="020B0503060000000003" pitchFamily="34" charset="0"/>
            </a:endParaRPr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012B2381-4D8D-4712-8A7E-4EAE1FFF5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</p:spPr>
        <p:txBody>
          <a:bodyPr/>
          <a:lstStyle/>
          <a:p>
            <a:fld id="{00E6A5BD-C011-4A45-AA3A-201790FB7F2B}" type="slidenum">
              <a:rPr lang="en-CA" sz="800" smtClean="0"/>
              <a:pPr/>
              <a:t>12</a:t>
            </a:fld>
            <a:endParaRPr lang="en-CA" sz="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6018CE-866B-41E4-AF8F-B394FB9B2CFE}"/>
              </a:ext>
            </a:extLst>
          </p:cNvPr>
          <p:cNvSpPr txBox="1">
            <a:spLocks/>
          </p:cNvSpPr>
          <p:nvPr/>
        </p:nvSpPr>
        <p:spPr>
          <a:xfrm>
            <a:off x="104506" y="376131"/>
            <a:ext cx="11990924" cy="17549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300" dirty="0"/>
              <a:t>To Influence or Contribute to Strategy Discussions Requires a Substantial Amount </a:t>
            </a:r>
            <a:br>
              <a:rPr lang="en-US" sz="4800" b="1" spc="300" dirty="0">
                <a:solidFill>
                  <a:schemeClr val="tx1"/>
                </a:solidFill>
              </a:rPr>
            </a:br>
            <a:r>
              <a:rPr lang="en-US" sz="4800" b="1" spc="300" dirty="0">
                <a:solidFill>
                  <a:schemeClr val="tx1"/>
                </a:solidFill>
              </a:rPr>
              <a:t>OF COURAGE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33517A8-99B2-4BAF-A1CE-E0826D230F8C}"/>
              </a:ext>
            </a:extLst>
          </p:cNvPr>
          <p:cNvSpPr/>
          <p:nvPr/>
        </p:nvSpPr>
        <p:spPr>
          <a:xfrm>
            <a:off x="979412" y="5395814"/>
            <a:ext cx="10239167" cy="70018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COURAGE IS THE BRIDGE BETWEEN SERVICE &amp; LEADERSHIP</a:t>
            </a:r>
          </a:p>
        </p:txBody>
      </p:sp>
    </p:spTree>
    <p:extLst>
      <p:ext uri="{BB962C8B-B14F-4D97-AF65-F5344CB8AC3E}">
        <p14:creationId xmlns:p14="http://schemas.microsoft.com/office/powerpoint/2010/main" val="36438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1C5CE6-08D2-416E-93EC-383E45333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23" r="14780" b="39880"/>
          <a:stretch/>
        </p:blipFill>
        <p:spPr>
          <a:xfrm>
            <a:off x="1" y="0"/>
            <a:ext cx="12191998" cy="206210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B6D220-6C00-45D7-BC0C-70D9D64D3945}"/>
              </a:ext>
            </a:extLst>
          </p:cNvPr>
          <p:cNvSpPr/>
          <p:nvPr/>
        </p:nvSpPr>
        <p:spPr>
          <a:xfrm>
            <a:off x="0" y="1944914"/>
            <a:ext cx="12192000" cy="3817257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CF205-4C78-4721-B1F3-E3062401D500}"/>
              </a:ext>
            </a:extLst>
          </p:cNvPr>
          <p:cNvSpPr txBox="1"/>
          <p:nvPr/>
        </p:nvSpPr>
        <p:spPr>
          <a:xfrm>
            <a:off x="5109024" y="2575198"/>
            <a:ext cx="6299195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To be “the last one in the room” with the CEO or Business Leader is the ultimate expression of being a trusted advisor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With experience, you’ll come to watch the downside of too close of a connection to the CEO</a:t>
            </a:r>
          </a:p>
        </p:txBody>
      </p:sp>
      <p:sp>
        <p:nvSpPr>
          <p:cNvPr id="10" name="Text Box 9231">
            <a:extLst>
              <a:ext uri="{FF2B5EF4-FFF2-40B4-BE49-F238E27FC236}">
                <a16:creationId xmlns:a16="http://schemas.microsoft.com/office/drawing/2014/main" id="{1561C3FE-9141-4097-B0CE-290A3D5B3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91" y="2643795"/>
            <a:ext cx="323065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GE Inspira Pitch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GE Inspira Pitc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E Inspira Pitch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GE Inspira Pitch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GE Inspira Pitch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defRPr/>
            </a:pPr>
            <a:r>
              <a:rPr lang="en-GB" sz="3200" b="1" kern="0" dirty="0">
                <a:solidFill>
                  <a:schemeClr val="bg1"/>
                </a:solidFill>
                <a:latin typeface="GE Inspira Sans" panose="020B0503060000000003" pitchFamily="34" charset="0"/>
              </a:rPr>
              <a:t>TRUSTED ADVISOR AND COACH</a:t>
            </a:r>
            <a:endParaRPr lang="en-GB" sz="3200" b="1" kern="0" dirty="0">
              <a:solidFill>
                <a:schemeClr val="bg1"/>
              </a:solidFill>
              <a:latin typeface="GE Inspira Sans" panose="020B0503060000000003" pitchFamily="34" charset="0"/>
              <a:sym typeface="Wingdings 2" pitchFamily="18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A7D33-A4AC-4D91-BB9D-DDB1CBA8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13095"/>
            <a:ext cx="11201400" cy="1057710"/>
          </a:xfrm>
        </p:spPr>
        <p:txBody>
          <a:bodyPr/>
          <a:lstStyle/>
          <a:p>
            <a:pPr algn="ctr">
              <a:defRPr/>
            </a:pPr>
            <a:r>
              <a:rPr lang="en-US" spc="300" dirty="0">
                <a:solidFill>
                  <a:schemeClr val="tx1"/>
                </a:solidFill>
              </a:rPr>
              <a:t>Often an Outcome of</a:t>
            </a:r>
            <a:br>
              <a:rPr lang="en-US" spc="300" dirty="0">
                <a:solidFill>
                  <a:schemeClr val="tx1"/>
                </a:solidFill>
              </a:rPr>
            </a:br>
            <a:r>
              <a:rPr lang="en-US" sz="4800" b="1" spc="300" dirty="0">
                <a:solidFill>
                  <a:schemeClr val="tx1"/>
                </a:solidFill>
              </a:rPr>
              <a:t>NAILING THE OTHER PILLARS 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50AE49-C336-4586-8868-2669381A8A1F}"/>
              </a:ext>
            </a:extLst>
          </p:cNvPr>
          <p:cNvCxnSpPr>
            <a:cxnSpLocks/>
          </p:cNvCxnSpPr>
          <p:nvPr/>
        </p:nvCxnSpPr>
        <p:spPr>
          <a:xfrm rot="5400000">
            <a:off x="2925899" y="3428795"/>
            <a:ext cx="2216136" cy="0"/>
          </a:xfrm>
          <a:prstGeom prst="line">
            <a:avLst/>
          </a:prstGeom>
          <a:noFill/>
          <a:ln w="76200" cap="rnd" cmpd="sng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0889F6C-A263-47E8-B35F-298D79A6E436}"/>
              </a:ext>
            </a:extLst>
          </p:cNvPr>
          <p:cNvSpPr/>
          <p:nvPr/>
        </p:nvSpPr>
        <p:spPr bwMode="auto">
          <a:xfrm rot="5400000">
            <a:off x="3540143" y="3152021"/>
            <a:ext cx="1512169" cy="553549"/>
          </a:xfrm>
          <a:prstGeom prst="triangle">
            <a:avLst>
              <a:gd name="adj" fmla="val 49955"/>
            </a:avLst>
          </a:prstGeom>
          <a:solidFill>
            <a:schemeClr val="accent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GE Inspira Sans 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60A389-A747-4BCD-B6D0-47F2B8350247}"/>
              </a:ext>
            </a:extLst>
          </p:cNvPr>
          <p:cNvSpPr/>
          <p:nvPr/>
        </p:nvSpPr>
        <p:spPr>
          <a:xfrm>
            <a:off x="495302" y="4884131"/>
            <a:ext cx="11201398" cy="122378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Resist…with everything you have…the temptation to become a </a:t>
            </a:r>
            <a:r>
              <a:rPr lang="en-US" sz="2400" b="1" dirty="0" err="1">
                <a:solidFill>
                  <a:prstClr val="white"/>
                </a:solidFill>
              </a:rPr>
              <a:t>politican</a:t>
            </a:r>
            <a:r>
              <a:rPr lang="en-US" sz="2400" b="1" dirty="0">
                <a:solidFill>
                  <a:prstClr val="white"/>
                </a:solidFill>
              </a:rPr>
              <a:t> or a cheerleader.  When you “sell out”…you won’t get a second chance.</a:t>
            </a:r>
            <a:br>
              <a:rPr lang="en-US" sz="2400" b="1" dirty="0">
                <a:solidFill>
                  <a:prstClr val="white"/>
                </a:solidFill>
              </a:rPr>
            </a:b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3896EAD-3A92-4A50-9F1F-C6AA79E50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</p:spPr>
        <p:txBody>
          <a:bodyPr/>
          <a:lstStyle/>
          <a:p>
            <a:fld id="{00E6A5BD-C011-4A45-AA3A-201790FB7F2B}" type="slidenum">
              <a:rPr lang="en-CA" sz="800" smtClean="0"/>
              <a:pPr/>
              <a:t>13</a:t>
            </a:fld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9702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70013B-F0CC-4B30-9FA0-5998F0E8BB64}"/>
              </a:ext>
            </a:extLst>
          </p:cNvPr>
          <p:cNvSpPr/>
          <p:nvPr/>
        </p:nvSpPr>
        <p:spPr>
          <a:xfrm>
            <a:off x="121920" y="6014720"/>
            <a:ext cx="1981200" cy="843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23741C-EDD9-4695-AADA-45AD45B543FF}"/>
              </a:ext>
            </a:extLst>
          </p:cNvPr>
          <p:cNvSpPr/>
          <p:nvPr/>
        </p:nvSpPr>
        <p:spPr>
          <a:xfrm>
            <a:off x="0" y="0"/>
            <a:ext cx="12192000" cy="1790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37B44-D468-4A66-B6C9-5F692A59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64230"/>
            <a:ext cx="11201400" cy="557631"/>
          </a:xfrm>
        </p:spPr>
        <p:txBody>
          <a:bodyPr/>
          <a:lstStyle/>
          <a:p>
            <a:pPr lvl="0" algn="ctr">
              <a:defRPr/>
            </a:pPr>
            <a:r>
              <a:rPr lang="en-US" sz="3600" b="1" spc="600" dirty="0">
                <a:solidFill>
                  <a:schemeClr val="bg1"/>
                </a:solidFill>
              </a:rPr>
              <a:t>Why do many </a:t>
            </a:r>
            <a:r>
              <a:rPr lang="en-US" sz="3600" b="1" spc="600" dirty="0" err="1">
                <a:solidFill>
                  <a:schemeClr val="bg1"/>
                </a:solidFill>
              </a:rPr>
              <a:t>CHROs</a:t>
            </a:r>
            <a:r>
              <a:rPr lang="en-US" sz="3600" b="1" spc="600" dirty="0">
                <a:solidFill>
                  <a:schemeClr val="bg1"/>
                </a:solidFill>
              </a:rPr>
              <a:t> STRUGGLE?</a:t>
            </a:r>
            <a:endParaRPr lang="en-US" sz="3600" spc="600" dirty="0">
              <a:solidFill>
                <a:schemeClr val="bg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323A41-9CE8-4E6D-BC02-169E06F552DA}"/>
              </a:ext>
            </a:extLst>
          </p:cNvPr>
          <p:cNvGrpSpPr/>
          <p:nvPr/>
        </p:nvGrpSpPr>
        <p:grpSpPr>
          <a:xfrm>
            <a:off x="499511" y="1199677"/>
            <a:ext cx="11201400" cy="1463040"/>
            <a:chOff x="495300" y="1789721"/>
            <a:chExt cx="11201400" cy="157026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48EB0F1-4D5A-4F27-AA35-788745DBA2FA}"/>
                </a:ext>
              </a:extLst>
            </p:cNvPr>
            <p:cNvSpPr/>
            <p:nvPr/>
          </p:nvSpPr>
          <p:spPr>
            <a:xfrm>
              <a:off x="495300" y="1789721"/>
              <a:ext cx="11201400" cy="1570264"/>
            </a:xfrm>
            <a:prstGeom prst="roundRect">
              <a:avLst>
                <a:gd name="adj" fmla="val 11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C2A899-9F37-4906-A0BF-0114B1689B90}"/>
                </a:ext>
              </a:extLst>
            </p:cNvPr>
            <p:cNvSpPr/>
            <p:nvPr/>
          </p:nvSpPr>
          <p:spPr>
            <a:xfrm>
              <a:off x="693021" y="2184666"/>
              <a:ext cx="3152358" cy="6330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5E2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rPr>
                <a:t>UNCLEAR CEOS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D1DAB1-94E2-4A1C-9847-0313E8EEB66D}"/>
                </a:ext>
              </a:extLst>
            </p:cNvPr>
            <p:cNvSpPr txBox="1"/>
            <p:nvPr/>
          </p:nvSpPr>
          <p:spPr>
            <a:xfrm>
              <a:off x="4093029" y="1999961"/>
              <a:ext cx="7344228" cy="11891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</a:rPr>
                <a:t>Most CEOs don’t really know what they want from the role … or what success looks like for their </a:t>
              </a:r>
              <a:r>
                <a:rPr lang="en-US" dirty="0" err="1">
                  <a:solidFill>
                    <a:prstClr val="white"/>
                  </a:solidFill>
                </a:rPr>
                <a:t>CHRO</a:t>
              </a:r>
              <a:r>
                <a:rPr lang="en-US" dirty="0">
                  <a:solidFill>
                    <a:prstClr val="white"/>
                  </a:solidFill>
                </a:rPr>
                <a:t>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</a:rPr>
                <a:t>This model represents a </a:t>
              </a:r>
              <a:r>
                <a:rPr lang="en-US" b="1" dirty="0">
                  <a:solidFill>
                    <a:prstClr val="white"/>
                  </a:solidFill>
                </a:rPr>
                <a:t>major opportunity </a:t>
              </a:r>
              <a:r>
                <a:rPr lang="en-US" dirty="0">
                  <a:solidFill>
                    <a:prstClr val="white"/>
                  </a:solidFill>
                </a:rPr>
                <a:t>to (re)contract with the CEO around expectations and a definition of partnership.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4CC78C-53AF-43C5-9F27-17D8E9E3A63C}"/>
              </a:ext>
            </a:extLst>
          </p:cNvPr>
          <p:cNvGrpSpPr/>
          <p:nvPr/>
        </p:nvGrpSpPr>
        <p:grpSpPr>
          <a:xfrm>
            <a:off x="495300" y="2680497"/>
            <a:ext cx="11201400" cy="1259839"/>
            <a:chOff x="495300" y="3301716"/>
            <a:chExt cx="11201400" cy="115447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7924DC4-6E49-4464-9B48-4720A1B865F3}"/>
                </a:ext>
              </a:extLst>
            </p:cNvPr>
            <p:cNvSpPr/>
            <p:nvPr/>
          </p:nvSpPr>
          <p:spPr>
            <a:xfrm>
              <a:off x="495300" y="3343928"/>
              <a:ext cx="11201400" cy="1070047"/>
            </a:xfrm>
            <a:prstGeom prst="roundRect">
              <a:avLst>
                <a:gd name="adj" fmla="val 11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3DA838-B86B-40E9-AA38-C48B75B378D7}"/>
                </a:ext>
              </a:extLst>
            </p:cNvPr>
            <p:cNvSpPr/>
            <p:nvPr/>
          </p:nvSpPr>
          <p:spPr>
            <a:xfrm>
              <a:off x="580143" y="3301716"/>
              <a:ext cx="3356418" cy="115447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en-US" sz="2800" b="1" dirty="0">
                  <a:solidFill>
                    <a:srgbClr val="00B5E2"/>
                  </a:solidFill>
                </a:rPr>
                <a:t>ROLE CLARITY LACKING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E52974-380A-456C-A265-AFED67E0DC50}"/>
                </a:ext>
              </a:extLst>
            </p:cNvPr>
            <p:cNvSpPr txBox="1"/>
            <p:nvPr/>
          </p:nvSpPr>
          <p:spPr>
            <a:xfrm>
              <a:off x="4093029" y="3371289"/>
              <a:ext cx="7344228" cy="101532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</a:rPr>
                <a:t>Many </a:t>
              </a:r>
              <a:r>
                <a:rPr lang="en-US" dirty="0" err="1">
                  <a:solidFill>
                    <a:prstClr val="white"/>
                  </a:solidFill>
                </a:rPr>
                <a:t>CHROs</a:t>
              </a:r>
              <a:r>
                <a:rPr lang="en-US" dirty="0">
                  <a:solidFill>
                    <a:prstClr val="white"/>
                  </a:solidFill>
                </a:rPr>
                <a:t>, and almost all new </a:t>
              </a:r>
              <a:r>
                <a:rPr lang="en-US" dirty="0" err="1">
                  <a:solidFill>
                    <a:prstClr val="white"/>
                  </a:solidFill>
                </a:rPr>
                <a:t>CHROs</a:t>
              </a:r>
              <a:r>
                <a:rPr lang="en-US" dirty="0">
                  <a:solidFill>
                    <a:prstClr val="white"/>
                  </a:solidFill>
                </a:rPr>
                <a:t>, cannot articulate what success looks like.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</a:rPr>
                <a:t>Average CHROs describe what they do, </a:t>
              </a:r>
              <a:r>
                <a:rPr lang="en-US" b="1" dirty="0">
                  <a:solidFill>
                    <a:prstClr val="white"/>
                  </a:solidFill>
                </a:rPr>
                <a:t>not what they plan to achieve</a:t>
              </a:r>
              <a:r>
                <a:rPr lang="en-US" dirty="0">
                  <a:solidFill>
                    <a:prstClr val="white"/>
                  </a:solidFill>
                </a:rPr>
                <a:t>.   They play more defense and very little offense.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8883E3-1E33-459A-AA45-EF975F5F5D75}"/>
              </a:ext>
            </a:extLst>
          </p:cNvPr>
          <p:cNvGrpSpPr/>
          <p:nvPr/>
        </p:nvGrpSpPr>
        <p:grpSpPr>
          <a:xfrm>
            <a:off x="495300" y="3947273"/>
            <a:ext cx="11201400" cy="1371600"/>
            <a:chOff x="495300" y="4861899"/>
            <a:chExt cx="11201400" cy="157112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33648D6-AD3C-4211-828F-8ACB2645F9D7}"/>
                </a:ext>
              </a:extLst>
            </p:cNvPr>
            <p:cNvSpPr/>
            <p:nvPr/>
          </p:nvSpPr>
          <p:spPr>
            <a:xfrm>
              <a:off x="495300" y="4861899"/>
              <a:ext cx="11201400" cy="1571123"/>
            </a:xfrm>
            <a:prstGeom prst="roundRect">
              <a:avLst>
                <a:gd name="adj" fmla="val 11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3B77B8-84A8-4CEC-9C6C-6E493AEE5E8A}"/>
                </a:ext>
              </a:extLst>
            </p:cNvPr>
            <p:cNvSpPr/>
            <p:nvPr/>
          </p:nvSpPr>
          <p:spPr>
            <a:xfrm>
              <a:off x="692341" y="5029321"/>
              <a:ext cx="3152358" cy="115447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en-US" sz="2800" b="1" dirty="0">
                  <a:solidFill>
                    <a:srgbClr val="00B5E2"/>
                  </a:solidFill>
                </a:rPr>
                <a:t>VAGUE SENSE </a:t>
              </a:r>
              <a:br>
                <a:rPr lang="en-US" sz="2800" b="1" dirty="0">
                  <a:solidFill>
                    <a:srgbClr val="00B5E2"/>
                  </a:solidFill>
                </a:rPr>
              </a:br>
              <a:r>
                <a:rPr lang="en-US" sz="2800" b="1" dirty="0">
                  <a:solidFill>
                    <a:srgbClr val="00B5E2"/>
                  </a:solidFill>
                </a:rPr>
                <a:t>OF PURPOSE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989023-3C3E-457D-AD84-261B04227662}"/>
                </a:ext>
              </a:extLst>
            </p:cNvPr>
            <p:cNvSpPr txBox="1"/>
            <p:nvPr/>
          </p:nvSpPr>
          <p:spPr>
            <a:xfrm>
              <a:off x="4093029" y="5278450"/>
              <a:ext cx="7344228" cy="6345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</a:rPr>
                <a:t>Struggling CHROs have not created a Purpose for themselves.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</a:rPr>
                <a:t>This is like playing a game without knowing how to keep score.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4CF7746-00C7-45E5-B95B-BFB12F20716D}"/>
              </a:ext>
            </a:extLst>
          </p:cNvPr>
          <p:cNvGrpSpPr/>
          <p:nvPr/>
        </p:nvGrpSpPr>
        <p:grpSpPr>
          <a:xfrm>
            <a:off x="495300" y="5328718"/>
            <a:ext cx="11201400" cy="1371600"/>
            <a:chOff x="495300" y="4819687"/>
            <a:chExt cx="11201400" cy="115447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FB6F640-117E-4297-B33B-5393ABA2DC4A}"/>
                </a:ext>
              </a:extLst>
            </p:cNvPr>
            <p:cNvSpPr/>
            <p:nvPr/>
          </p:nvSpPr>
          <p:spPr>
            <a:xfrm>
              <a:off x="495300" y="4861899"/>
              <a:ext cx="11201400" cy="1070047"/>
            </a:xfrm>
            <a:prstGeom prst="roundRect">
              <a:avLst>
                <a:gd name="adj" fmla="val 11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930A6D-4D73-44A9-A614-8918E6616E55}"/>
                </a:ext>
              </a:extLst>
            </p:cNvPr>
            <p:cNvSpPr/>
            <p:nvPr/>
          </p:nvSpPr>
          <p:spPr>
            <a:xfrm>
              <a:off x="682173" y="4819687"/>
              <a:ext cx="3152358" cy="115447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en-US" sz="2800" b="1" dirty="0">
                  <a:solidFill>
                    <a:srgbClr val="00B5E2"/>
                  </a:solidFill>
                </a:rPr>
                <a:t>PLAYING NOT </a:t>
              </a:r>
              <a:br>
                <a:rPr lang="en-US" sz="2800" b="1" dirty="0">
                  <a:solidFill>
                    <a:srgbClr val="00B5E2"/>
                  </a:solidFill>
                </a:rPr>
              </a:br>
              <a:r>
                <a:rPr lang="en-US" sz="2800" b="1" dirty="0">
                  <a:solidFill>
                    <a:srgbClr val="00B5E2"/>
                  </a:solidFill>
                </a:rPr>
                <a:t>TO LOSE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FA0D43E-8139-4E12-9A84-9C7E0E05551B}"/>
                </a:ext>
              </a:extLst>
            </p:cNvPr>
            <p:cNvSpPr txBox="1"/>
            <p:nvPr/>
          </p:nvSpPr>
          <p:spPr>
            <a:xfrm>
              <a:off x="4093029" y="4894167"/>
              <a:ext cx="7344228" cy="100550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</a:rPr>
                <a:t>Today’s </a:t>
              </a:r>
              <a:r>
                <a:rPr lang="en-US" dirty="0" err="1">
                  <a:solidFill>
                    <a:prstClr val="white"/>
                  </a:solidFill>
                </a:rPr>
                <a:t>CHRO</a:t>
              </a:r>
              <a:r>
                <a:rPr lang="en-US" dirty="0">
                  <a:solidFill>
                    <a:prstClr val="white"/>
                  </a:solidFill>
                </a:rPr>
                <a:t> role requires copious amounts of Courage.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</a:rPr>
                <a:t>Are you ready, willing and able to speak truth to power, when so few others around the table are?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2B10C-C11A-4C30-8A52-BB832253E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6A5BD-C011-4A45-AA3A-201790FB7F2B}" type="slidenum">
              <a:rPr kumimoji="0" lang="en-CA" sz="800" b="0" i="0" u="none" strike="noStrike" kern="1200" cap="none" spc="0" normalizeH="0" baseline="0" noProof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41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E23741C-EDD9-4695-AADA-45AD45B543FF}"/>
              </a:ext>
            </a:extLst>
          </p:cNvPr>
          <p:cNvSpPr/>
          <p:nvPr/>
        </p:nvSpPr>
        <p:spPr>
          <a:xfrm>
            <a:off x="0" y="0"/>
            <a:ext cx="12192000" cy="1790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37B44-D468-4A66-B6C9-5F692A59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64230"/>
            <a:ext cx="11201400" cy="557631"/>
          </a:xfrm>
        </p:spPr>
        <p:txBody>
          <a:bodyPr/>
          <a:lstStyle/>
          <a:p>
            <a:pPr lvl="0" algn="ctr">
              <a:defRPr/>
            </a:pPr>
            <a:r>
              <a:rPr lang="en-US" sz="3600" b="1" spc="600" dirty="0">
                <a:solidFill>
                  <a:schemeClr val="bg1"/>
                </a:solidFill>
              </a:rPr>
              <a:t>GETTING READY </a:t>
            </a:r>
            <a:r>
              <a:rPr lang="en-US" sz="3600" spc="600" dirty="0">
                <a:solidFill>
                  <a:schemeClr val="bg1"/>
                </a:solidFill>
              </a:rPr>
              <a:t>FOR YOUR SOLO …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323A41-9CE8-4E6D-BC02-169E06F552DA}"/>
              </a:ext>
            </a:extLst>
          </p:cNvPr>
          <p:cNvGrpSpPr/>
          <p:nvPr/>
        </p:nvGrpSpPr>
        <p:grpSpPr>
          <a:xfrm>
            <a:off x="495300" y="1366012"/>
            <a:ext cx="11201400" cy="884336"/>
            <a:chOff x="495300" y="1825958"/>
            <a:chExt cx="11201400" cy="107004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48EB0F1-4D5A-4F27-AA35-788745DBA2FA}"/>
                </a:ext>
              </a:extLst>
            </p:cNvPr>
            <p:cNvSpPr/>
            <p:nvPr/>
          </p:nvSpPr>
          <p:spPr>
            <a:xfrm>
              <a:off x="495300" y="1825958"/>
              <a:ext cx="11201400" cy="1070047"/>
            </a:xfrm>
            <a:prstGeom prst="roundRect">
              <a:avLst>
                <a:gd name="adj" fmla="val 11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C2A899-9F37-4906-A0BF-0114B1689B90}"/>
                </a:ext>
              </a:extLst>
            </p:cNvPr>
            <p:cNvSpPr/>
            <p:nvPr/>
          </p:nvSpPr>
          <p:spPr>
            <a:xfrm>
              <a:off x="682173" y="2044432"/>
              <a:ext cx="3152358" cy="6330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en-US" sz="2800" b="1" dirty="0">
                  <a:solidFill>
                    <a:schemeClr val="accent3"/>
                  </a:solidFill>
                </a:rPr>
                <a:t>MODEL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D1DAB1-94E2-4A1C-9847-0313E8EEB66D}"/>
                </a:ext>
              </a:extLst>
            </p:cNvPr>
            <p:cNvSpPr txBox="1"/>
            <p:nvPr/>
          </p:nvSpPr>
          <p:spPr>
            <a:xfrm>
              <a:off x="4093029" y="2044432"/>
              <a:ext cx="7344228" cy="63309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</a:rPr>
                <a:t>Understand the World Class CHRO Model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This is your North Star.  Mind your gaps.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4CC78C-53AF-43C5-9F27-17D8E9E3A63C}"/>
              </a:ext>
            </a:extLst>
          </p:cNvPr>
          <p:cNvGrpSpPr/>
          <p:nvPr/>
        </p:nvGrpSpPr>
        <p:grpSpPr>
          <a:xfrm>
            <a:off x="495300" y="2335127"/>
            <a:ext cx="11201400" cy="884336"/>
            <a:chOff x="495300" y="3343928"/>
            <a:chExt cx="11201400" cy="10700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7924DC4-6E49-4464-9B48-4720A1B865F3}"/>
                </a:ext>
              </a:extLst>
            </p:cNvPr>
            <p:cNvSpPr/>
            <p:nvPr/>
          </p:nvSpPr>
          <p:spPr>
            <a:xfrm>
              <a:off x="495300" y="3343928"/>
              <a:ext cx="11201400" cy="1070047"/>
            </a:xfrm>
            <a:prstGeom prst="roundRect">
              <a:avLst>
                <a:gd name="adj" fmla="val 11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3DA838-B86B-40E9-AA38-C48B75B378D7}"/>
                </a:ext>
              </a:extLst>
            </p:cNvPr>
            <p:cNvSpPr/>
            <p:nvPr/>
          </p:nvSpPr>
          <p:spPr>
            <a:xfrm>
              <a:off x="580143" y="3562402"/>
              <a:ext cx="3356418" cy="6330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en-US" sz="2800" b="1" dirty="0">
                  <a:solidFill>
                    <a:schemeClr val="accent3"/>
                  </a:solidFill>
                </a:rPr>
                <a:t>ACUMEN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E52974-380A-456C-A265-AFED67E0DC50}"/>
                </a:ext>
              </a:extLst>
            </p:cNvPr>
            <p:cNvSpPr txBox="1"/>
            <p:nvPr/>
          </p:nvSpPr>
          <p:spPr>
            <a:xfrm>
              <a:off x="4093029" y="3413439"/>
              <a:ext cx="7344228" cy="93102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</a:rPr>
                <a:t>Improve Your Business Acumen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Understand your income statement.  Know how your BU makes money.  Master the business case Connect HR work to P&amp;L.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8883E3-1E33-459A-AA45-EF975F5F5D75}"/>
              </a:ext>
            </a:extLst>
          </p:cNvPr>
          <p:cNvGrpSpPr/>
          <p:nvPr/>
        </p:nvGrpSpPr>
        <p:grpSpPr>
          <a:xfrm>
            <a:off x="495300" y="3304242"/>
            <a:ext cx="11201400" cy="884336"/>
            <a:chOff x="495300" y="4861899"/>
            <a:chExt cx="11201400" cy="107004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33648D6-AD3C-4211-828F-8ACB2645F9D7}"/>
                </a:ext>
              </a:extLst>
            </p:cNvPr>
            <p:cNvSpPr/>
            <p:nvPr/>
          </p:nvSpPr>
          <p:spPr>
            <a:xfrm>
              <a:off x="495300" y="4861899"/>
              <a:ext cx="11201400" cy="1070047"/>
            </a:xfrm>
            <a:prstGeom prst="roundRect">
              <a:avLst>
                <a:gd name="adj" fmla="val 11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3B77B8-84A8-4CEC-9C6C-6E493AEE5E8A}"/>
                </a:ext>
              </a:extLst>
            </p:cNvPr>
            <p:cNvSpPr/>
            <p:nvPr/>
          </p:nvSpPr>
          <p:spPr>
            <a:xfrm>
              <a:off x="682173" y="5080373"/>
              <a:ext cx="3152358" cy="6330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en-US" sz="2800" b="1" dirty="0">
                  <a:solidFill>
                    <a:schemeClr val="accent3"/>
                  </a:solidFill>
                </a:rPr>
                <a:t>STRATEGY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989023-3C3E-457D-AD84-261B04227662}"/>
                </a:ext>
              </a:extLst>
            </p:cNvPr>
            <p:cNvSpPr txBox="1"/>
            <p:nvPr/>
          </p:nvSpPr>
          <p:spPr>
            <a:xfrm>
              <a:off x="4093029" y="4931410"/>
              <a:ext cx="7344228" cy="93102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</a:rPr>
                <a:t>Participate in BU Strategic Plan Development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Remember, strategy is not wizardry.  Strategy is about making a choice and modeling consequences.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4CF7746-00C7-45E5-B95B-BFB12F20716D}"/>
              </a:ext>
            </a:extLst>
          </p:cNvPr>
          <p:cNvGrpSpPr/>
          <p:nvPr/>
        </p:nvGrpSpPr>
        <p:grpSpPr>
          <a:xfrm>
            <a:off x="495300" y="4273357"/>
            <a:ext cx="11201400" cy="884336"/>
            <a:chOff x="495300" y="4861899"/>
            <a:chExt cx="11201400" cy="107004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FB6F640-117E-4297-B33B-5393ABA2DC4A}"/>
                </a:ext>
              </a:extLst>
            </p:cNvPr>
            <p:cNvSpPr/>
            <p:nvPr/>
          </p:nvSpPr>
          <p:spPr>
            <a:xfrm>
              <a:off x="495300" y="4861899"/>
              <a:ext cx="11201400" cy="1070047"/>
            </a:xfrm>
            <a:prstGeom prst="roundRect">
              <a:avLst>
                <a:gd name="adj" fmla="val 11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930A6D-4D73-44A9-A614-8918E6616E55}"/>
                </a:ext>
              </a:extLst>
            </p:cNvPr>
            <p:cNvSpPr/>
            <p:nvPr/>
          </p:nvSpPr>
          <p:spPr>
            <a:xfrm>
              <a:off x="682173" y="5080373"/>
              <a:ext cx="3152358" cy="6330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en-US" sz="2800" b="1" dirty="0">
                  <a:solidFill>
                    <a:schemeClr val="accent3"/>
                  </a:solidFill>
                </a:rPr>
                <a:t>PURPOSE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FA0D43E-8139-4E12-9A84-9C7E0E05551B}"/>
                </a:ext>
              </a:extLst>
            </p:cNvPr>
            <p:cNvSpPr txBox="1"/>
            <p:nvPr/>
          </p:nvSpPr>
          <p:spPr>
            <a:xfrm>
              <a:off x="4093029" y="5080373"/>
              <a:ext cx="7344228" cy="63309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</a:rPr>
                <a:t>Become Purpose Driven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is your purpose in your current role?  Most important phrase:  “I will …”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8A21033-1B91-47D5-8BAC-460E605AC3EB}"/>
              </a:ext>
            </a:extLst>
          </p:cNvPr>
          <p:cNvGrpSpPr/>
          <p:nvPr/>
        </p:nvGrpSpPr>
        <p:grpSpPr>
          <a:xfrm>
            <a:off x="495300" y="5242471"/>
            <a:ext cx="11201400" cy="884336"/>
            <a:chOff x="495300" y="4861899"/>
            <a:chExt cx="11201400" cy="1070047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CC1600D-4A29-4505-821B-32CDB145CFDC}"/>
                </a:ext>
              </a:extLst>
            </p:cNvPr>
            <p:cNvSpPr/>
            <p:nvPr/>
          </p:nvSpPr>
          <p:spPr>
            <a:xfrm>
              <a:off x="495300" y="4861899"/>
              <a:ext cx="11201400" cy="1070047"/>
            </a:xfrm>
            <a:prstGeom prst="roundRect">
              <a:avLst>
                <a:gd name="adj" fmla="val 11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08B002C-BE09-4A31-AE0F-5BFEEE14E52F}"/>
                </a:ext>
              </a:extLst>
            </p:cNvPr>
            <p:cNvSpPr/>
            <p:nvPr/>
          </p:nvSpPr>
          <p:spPr>
            <a:xfrm>
              <a:off x="682173" y="5080373"/>
              <a:ext cx="3152358" cy="6330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en-US" sz="2800" b="1" dirty="0">
                  <a:solidFill>
                    <a:schemeClr val="accent3"/>
                  </a:solidFill>
                </a:rPr>
                <a:t>COURAGE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A63C8C-8140-4B79-9309-D6C5DE09ED58}"/>
                </a:ext>
              </a:extLst>
            </p:cNvPr>
            <p:cNvSpPr txBox="1"/>
            <p:nvPr/>
          </p:nvSpPr>
          <p:spPr>
            <a:xfrm>
              <a:off x="4093029" y="4931410"/>
              <a:ext cx="7344228" cy="93102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</a:rPr>
                <a:t>Lead with Courage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Courage flows from your purpose, but you must believe you are fighting for something bigger than you, and not attained without substantial risk.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2B10C-C11A-4C30-8A52-BB832253E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E6A5BD-C011-4A45-AA3A-201790FB7F2B}" type="slidenum">
              <a:rPr lang="en-CA" sz="800" smtClean="0"/>
              <a:pPr/>
              <a:t>15</a:t>
            </a:fld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24239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FE486D-894D-4AA2-A2C9-65A9F56C23B9}"/>
              </a:ext>
            </a:extLst>
          </p:cNvPr>
          <p:cNvSpPr/>
          <p:nvPr/>
        </p:nvSpPr>
        <p:spPr>
          <a:xfrm>
            <a:off x="8153400" y="1373506"/>
            <a:ext cx="317500" cy="41109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70F3E6-2613-4CB7-B983-D5A3DC530A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9" r="3823"/>
          <a:stretch/>
        </p:blipFill>
        <p:spPr>
          <a:xfrm>
            <a:off x="1" y="0"/>
            <a:ext cx="83058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2EDBE5-0ED7-41E5-B96F-E3778A66CF70}"/>
              </a:ext>
            </a:extLst>
          </p:cNvPr>
          <p:cNvSpPr/>
          <p:nvPr/>
        </p:nvSpPr>
        <p:spPr>
          <a:xfrm>
            <a:off x="-254000" y="2281004"/>
            <a:ext cx="7226300" cy="2295992"/>
          </a:xfrm>
          <a:prstGeom prst="roundRect">
            <a:avLst>
              <a:gd name="adj" fmla="val 6584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67BB1-0A43-4304-8C79-CC0220F6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51780"/>
            <a:ext cx="5956300" cy="1954441"/>
          </a:xfrm>
        </p:spPr>
        <p:txBody>
          <a:bodyPr/>
          <a:lstStyle/>
          <a:p>
            <a:pPr algn="ctr"/>
            <a:r>
              <a:rPr lang="en-US" sz="8000" b="1" spc="600" dirty="0">
                <a:ln w="19050">
                  <a:solidFill>
                    <a:schemeClr val="bg1"/>
                  </a:solidFill>
                </a:ln>
                <a:noFill/>
              </a:rPr>
              <a:t>SECRET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 CHRO IS THE SECOND BEST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JOB IN A COMPANY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2AD87-06E3-490F-9F41-D418B18EE1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90000" y="1373507"/>
            <a:ext cx="2908300" cy="411098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You can shape the destiny of a company: its culture, people and purpose.</a:t>
            </a:r>
          </a:p>
          <a:p>
            <a:r>
              <a:rPr lang="en-US" sz="2400" dirty="0">
                <a:solidFill>
                  <a:schemeClr val="tx1"/>
                </a:solidFill>
              </a:rPr>
              <a:t>You can own the intersection between strategy, culture and talent.</a:t>
            </a:r>
          </a:p>
          <a:p>
            <a:r>
              <a:rPr lang="en-US" sz="2400" dirty="0">
                <a:solidFill>
                  <a:schemeClr val="tx1"/>
                </a:solidFill>
              </a:rPr>
              <a:t>Other than the CEO, who can have this type of impact?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0651681B-A7EF-4AB3-831B-981053DDCEB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5012" y="6312756"/>
            <a:ext cx="384048" cy="384048"/>
          </a:xfrm>
          <a:custGeom>
            <a:avLst/>
            <a:gdLst>
              <a:gd name="T0" fmla="*/ 3869 w 5760"/>
              <a:gd name="T1" fmla="*/ 1545 h 5760"/>
              <a:gd name="T2" fmla="*/ 2018 w 5760"/>
              <a:gd name="T3" fmla="*/ 2250 h 5760"/>
              <a:gd name="T4" fmla="*/ 2018 w 5760"/>
              <a:gd name="T5" fmla="*/ 2250 h 5760"/>
              <a:gd name="T6" fmla="*/ 1556 w 5760"/>
              <a:gd name="T7" fmla="*/ 3934 h 5760"/>
              <a:gd name="T8" fmla="*/ 1755 w 5760"/>
              <a:gd name="T9" fmla="*/ 4133 h 5760"/>
              <a:gd name="T10" fmla="*/ 3470 w 5760"/>
              <a:gd name="T11" fmla="*/ 3455 h 5760"/>
              <a:gd name="T12" fmla="*/ 3861 w 5760"/>
              <a:gd name="T13" fmla="*/ 3710 h 5760"/>
              <a:gd name="T14" fmla="*/ 3933 w 5760"/>
              <a:gd name="T15" fmla="*/ 3255 h 5760"/>
              <a:gd name="T16" fmla="*/ 3734 w 5760"/>
              <a:gd name="T17" fmla="*/ 4133 h 5760"/>
              <a:gd name="T18" fmla="*/ 3694 w 5760"/>
              <a:gd name="T19" fmla="*/ 2712 h 5760"/>
              <a:gd name="T20" fmla="*/ 3905 w 5760"/>
              <a:gd name="T21" fmla="*/ 2466 h 5760"/>
              <a:gd name="T22" fmla="*/ 3574 w 5760"/>
              <a:gd name="T23" fmla="*/ 2354 h 5760"/>
              <a:gd name="T24" fmla="*/ 3853 w 5760"/>
              <a:gd name="T25" fmla="*/ 1324 h 5760"/>
              <a:gd name="T26" fmla="*/ 3295 w 5760"/>
              <a:gd name="T27" fmla="*/ 2298 h 5760"/>
              <a:gd name="T28" fmla="*/ 2685 w 5760"/>
              <a:gd name="T29" fmla="*/ 2469 h 5760"/>
              <a:gd name="T30" fmla="*/ 2816 w 5760"/>
              <a:gd name="T31" fmla="*/ 1987 h 5760"/>
              <a:gd name="T32" fmla="*/ 2170 w 5760"/>
              <a:gd name="T33" fmla="*/ 2593 h 5760"/>
              <a:gd name="T34" fmla="*/ 2712 w 5760"/>
              <a:gd name="T35" fmla="*/ 1580 h 5760"/>
              <a:gd name="T36" fmla="*/ 1779 w 5760"/>
              <a:gd name="T37" fmla="*/ 2274 h 5760"/>
              <a:gd name="T38" fmla="*/ 1643 w 5760"/>
              <a:gd name="T39" fmla="*/ 1795 h 5760"/>
              <a:gd name="T40" fmla="*/ 1388 w 5760"/>
              <a:gd name="T41" fmla="*/ 2066 h 5760"/>
              <a:gd name="T42" fmla="*/ 2122 w 5760"/>
              <a:gd name="T43" fmla="*/ 2792 h 5760"/>
              <a:gd name="T44" fmla="*/ 2417 w 5760"/>
              <a:gd name="T45" fmla="*/ 2832 h 5760"/>
              <a:gd name="T46" fmla="*/ 1292 w 5760"/>
              <a:gd name="T47" fmla="*/ 3917 h 5760"/>
              <a:gd name="T48" fmla="*/ 2537 w 5760"/>
              <a:gd name="T49" fmla="*/ 3678 h 5760"/>
              <a:gd name="T50" fmla="*/ 3374 w 5760"/>
              <a:gd name="T51" fmla="*/ 2489 h 5760"/>
              <a:gd name="T52" fmla="*/ 2888 w 5760"/>
              <a:gd name="T53" fmla="*/ 3502 h 5760"/>
              <a:gd name="T54" fmla="*/ 4484 w 5760"/>
              <a:gd name="T55" fmla="*/ 3646 h 5760"/>
              <a:gd name="T56" fmla="*/ 5321 w 5760"/>
              <a:gd name="T57" fmla="*/ 3701 h 5760"/>
              <a:gd name="T58" fmla="*/ 5297 w 5760"/>
              <a:gd name="T59" fmla="*/ 3694 h 5760"/>
              <a:gd name="T60" fmla="*/ 5066 w 5760"/>
              <a:gd name="T61" fmla="*/ 2513 h 5760"/>
              <a:gd name="T62" fmla="*/ 5138 w 5760"/>
              <a:gd name="T63" fmla="*/ 3415 h 5760"/>
              <a:gd name="T64" fmla="*/ 2880 w 5760"/>
              <a:gd name="T65" fmla="*/ 5449 h 5760"/>
              <a:gd name="T66" fmla="*/ 2063 w 5760"/>
              <a:gd name="T67" fmla="*/ 5306 h 5760"/>
              <a:gd name="T68" fmla="*/ 2689 w 5760"/>
              <a:gd name="T69" fmla="*/ 5393 h 5760"/>
              <a:gd name="T70" fmla="*/ 3047 w 5760"/>
              <a:gd name="T71" fmla="*/ 4875 h 5760"/>
              <a:gd name="T72" fmla="*/ 1771 w 5760"/>
              <a:gd name="T73" fmla="*/ 5042 h 5760"/>
              <a:gd name="T74" fmla="*/ 440 w 5760"/>
              <a:gd name="T75" fmla="*/ 2067 h 5760"/>
              <a:gd name="T76" fmla="*/ 462 w 5760"/>
              <a:gd name="T77" fmla="*/ 2075 h 5760"/>
              <a:gd name="T78" fmla="*/ 694 w 5760"/>
              <a:gd name="T79" fmla="*/ 3247 h 5760"/>
              <a:gd name="T80" fmla="*/ 622 w 5760"/>
              <a:gd name="T81" fmla="*/ 2354 h 5760"/>
              <a:gd name="T82" fmla="*/ 2880 w 5760"/>
              <a:gd name="T83" fmla="*/ 311 h 5760"/>
              <a:gd name="T84" fmla="*/ 3696 w 5760"/>
              <a:gd name="T85" fmla="*/ 461 h 5760"/>
              <a:gd name="T86" fmla="*/ 3071 w 5760"/>
              <a:gd name="T87" fmla="*/ 367 h 5760"/>
              <a:gd name="T88" fmla="*/ 2712 w 5760"/>
              <a:gd name="T89" fmla="*/ 885 h 5760"/>
              <a:gd name="T90" fmla="*/ 3989 w 5760"/>
              <a:gd name="T91" fmla="*/ 726 h 5760"/>
              <a:gd name="T92" fmla="*/ 5321 w 5760"/>
              <a:gd name="T93" fmla="*/ 3701 h 5760"/>
              <a:gd name="T94" fmla="*/ 135 w 5760"/>
              <a:gd name="T95" fmla="*/ 2880 h 5760"/>
              <a:gd name="T96" fmla="*/ 5624 w 5760"/>
              <a:gd name="T97" fmla="*/ 2880 h 5760"/>
              <a:gd name="T98" fmla="*/ 2880 w 5760"/>
              <a:gd name="T99" fmla="*/ 5760 h 5760"/>
              <a:gd name="T100" fmla="*/ 2880 w 5760"/>
              <a:gd name="T101" fmla="*/ 0 h 5760"/>
              <a:gd name="T102" fmla="*/ 2880 w 5760"/>
              <a:gd name="T103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5760">
                <a:moveTo>
                  <a:pt x="3526" y="2130"/>
                </a:moveTo>
                <a:cubicBezTo>
                  <a:pt x="3526" y="1803"/>
                  <a:pt x="3748" y="1485"/>
                  <a:pt x="3869" y="1545"/>
                </a:cubicBezTo>
                <a:cubicBezTo>
                  <a:pt x="4006" y="1614"/>
                  <a:pt x="3766" y="1923"/>
                  <a:pt x="3526" y="2130"/>
                </a:cubicBezTo>
                <a:moveTo>
                  <a:pt x="2018" y="2250"/>
                </a:moveTo>
                <a:cubicBezTo>
                  <a:pt x="2018" y="1987"/>
                  <a:pt x="2278" y="1486"/>
                  <a:pt x="2437" y="1539"/>
                </a:cubicBezTo>
                <a:cubicBezTo>
                  <a:pt x="2625" y="1601"/>
                  <a:pt x="2282" y="2106"/>
                  <a:pt x="2018" y="2250"/>
                </a:cubicBezTo>
                <a:close/>
                <a:moveTo>
                  <a:pt x="1755" y="4133"/>
                </a:moveTo>
                <a:cubicBezTo>
                  <a:pt x="1635" y="4138"/>
                  <a:pt x="1556" y="4062"/>
                  <a:pt x="1556" y="3934"/>
                </a:cubicBezTo>
                <a:cubicBezTo>
                  <a:pt x="1556" y="3591"/>
                  <a:pt x="2031" y="3264"/>
                  <a:pt x="2390" y="3088"/>
                </a:cubicBezTo>
                <a:cubicBezTo>
                  <a:pt x="2327" y="3567"/>
                  <a:pt x="2165" y="4114"/>
                  <a:pt x="1755" y="4133"/>
                </a:cubicBezTo>
                <a:close/>
                <a:moveTo>
                  <a:pt x="3949" y="3016"/>
                </a:moveTo>
                <a:cubicBezTo>
                  <a:pt x="3678" y="3016"/>
                  <a:pt x="3470" y="3215"/>
                  <a:pt x="3470" y="3455"/>
                </a:cubicBezTo>
                <a:cubicBezTo>
                  <a:pt x="3470" y="3654"/>
                  <a:pt x="3590" y="3813"/>
                  <a:pt x="3750" y="3813"/>
                </a:cubicBezTo>
                <a:cubicBezTo>
                  <a:pt x="3806" y="3813"/>
                  <a:pt x="3861" y="3782"/>
                  <a:pt x="3861" y="3710"/>
                </a:cubicBezTo>
                <a:cubicBezTo>
                  <a:pt x="3861" y="3606"/>
                  <a:pt x="3724" y="3581"/>
                  <a:pt x="3734" y="3426"/>
                </a:cubicBezTo>
                <a:cubicBezTo>
                  <a:pt x="3741" y="3323"/>
                  <a:pt x="3837" y="3255"/>
                  <a:pt x="3933" y="3255"/>
                </a:cubicBezTo>
                <a:cubicBezTo>
                  <a:pt x="4124" y="3255"/>
                  <a:pt x="4214" y="3440"/>
                  <a:pt x="4214" y="3632"/>
                </a:cubicBezTo>
                <a:cubicBezTo>
                  <a:pt x="4206" y="3927"/>
                  <a:pt x="3989" y="4133"/>
                  <a:pt x="3734" y="4133"/>
                </a:cubicBezTo>
                <a:cubicBezTo>
                  <a:pt x="3398" y="4133"/>
                  <a:pt x="3183" y="3813"/>
                  <a:pt x="3183" y="3470"/>
                </a:cubicBezTo>
                <a:cubicBezTo>
                  <a:pt x="3183" y="2960"/>
                  <a:pt x="3518" y="2760"/>
                  <a:pt x="3694" y="2712"/>
                </a:cubicBezTo>
                <a:cubicBezTo>
                  <a:pt x="3696" y="2712"/>
                  <a:pt x="4153" y="2794"/>
                  <a:pt x="4138" y="2592"/>
                </a:cubicBezTo>
                <a:cubicBezTo>
                  <a:pt x="4132" y="2504"/>
                  <a:pt x="4000" y="2470"/>
                  <a:pt x="3905" y="2466"/>
                </a:cubicBezTo>
                <a:cubicBezTo>
                  <a:pt x="3799" y="2462"/>
                  <a:pt x="3692" y="2500"/>
                  <a:pt x="3692" y="2500"/>
                </a:cubicBezTo>
                <a:cubicBezTo>
                  <a:pt x="3636" y="2472"/>
                  <a:pt x="3598" y="2417"/>
                  <a:pt x="3574" y="2354"/>
                </a:cubicBezTo>
                <a:cubicBezTo>
                  <a:pt x="3901" y="2106"/>
                  <a:pt x="4133" y="1867"/>
                  <a:pt x="4133" y="1596"/>
                </a:cubicBezTo>
                <a:cubicBezTo>
                  <a:pt x="4133" y="1452"/>
                  <a:pt x="4037" y="1324"/>
                  <a:pt x="3853" y="1324"/>
                </a:cubicBezTo>
                <a:cubicBezTo>
                  <a:pt x="3526" y="1324"/>
                  <a:pt x="3279" y="1739"/>
                  <a:pt x="3279" y="2114"/>
                </a:cubicBezTo>
                <a:cubicBezTo>
                  <a:pt x="3279" y="2178"/>
                  <a:pt x="3279" y="2242"/>
                  <a:pt x="3295" y="2298"/>
                </a:cubicBezTo>
                <a:cubicBezTo>
                  <a:pt x="3087" y="2449"/>
                  <a:pt x="2933" y="2543"/>
                  <a:pt x="2654" y="2711"/>
                </a:cubicBezTo>
                <a:cubicBezTo>
                  <a:pt x="2654" y="2676"/>
                  <a:pt x="2661" y="2586"/>
                  <a:pt x="2685" y="2469"/>
                </a:cubicBezTo>
                <a:cubicBezTo>
                  <a:pt x="2780" y="2365"/>
                  <a:pt x="2912" y="2210"/>
                  <a:pt x="2912" y="2090"/>
                </a:cubicBezTo>
                <a:cubicBezTo>
                  <a:pt x="2912" y="2034"/>
                  <a:pt x="2880" y="1987"/>
                  <a:pt x="2816" y="1987"/>
                </a:cubicBezTo>
                <a:cubicBezTo>
                  <a:pt x="2657" y="1987"/>
                  <a:pt x="2537" y="2226"/>
                  <a:pt x="2505" y="2393"/>
                </a:cubicBezTo>
                <a:cubicBezTo>
                  <a:pt x="2433" y="2481"/>
                  <a:pt x="2290" y="2593"/>
                  <a:pt x="2170" y="2593"/>
                </a:cubicBezTo>
                <a:cubicBezTo>
                  <a:pt x="2074" y="2593"/>
                  <a:pt x="2042" y="2505"/>
                  <a:pt x="2034" y="2473"/>
                </a:cubicBezTo>
                <a:cubicBezTo>
                  <a:pt x="2338" y="2369"/>
                  <a:pt x="2712" y="1955"/>
                  <a:pt x="2712" y="1580"/>
                </a:cubicBezTo>
                <a:cubicBezTo>
                  <a:pt x="2712" y="1500"/>
                  <a:pt x="2681" y="1324"/>
                  <a:pt x="2441" y="1324"/>
                </a:cubicBezTo>
                <a:cubicBezTo>
                  <a:pt x="2082" y="1324"/>
                  <a:pt x="1779" y="1859"/>
                  <a:pt x="1779" y="2274"/>
                </a:cubicBezTo>
                <a:cubicBezTo>
                  <a:pt x="1651" y="2274"/>
                  <a:pt x="1604" y="2138"/>
                  <a:pt x="1604" y="2034"/>
                </a:cubicBezTo>
                <a:cubicBezTo>
                  <a:pt x="1604" y="1931"/>
                  <a:pt x="1643" y="1827"/>
                  <a:pt x="1643" y="1795"/>
                </a:cubicBezTo>
                <a:cubicBezTo>
                  <a:pt x="1643" y="1763"/>
                  <a:pt x="1627" y="1723"/>
                  <a:pt x="1580" y="1723"/>
                </a:cubicBezTo>
                <a:cubicBezTo>
                  <a:pt x="1460" y="1723"/>
                  <a:pt x="1388" y="1883"/>
                  <a:pt x="1388" y="2066"/>
                </a:cubicBezTo>
                <a:cubicBezTo>
                  <a:pt x="1396" y="2322"/>
                  <a:pt x="1564" y="2481"/>
                  <a:pt x="1787" y="2497"/>
                </a:cubicBezTo>
                <a:cubicBezTo>
                  <a:pt x="1819" y="2649"/>
                  <a:pt x="1955" y="2792"/>
                  <a:pt x="2122" y="2792"/>
                </a:cubicBezTo>
                <a:cubicBezTo>
                  <a:pt x="2226" y="2792"/>
                  <a:pt x="2353" y="2760"/>
                  <a:pt x="2441" y="2681"/>
                </a:cubicBezTo>
                <a:cubicBezTo>
                  <a:pt x="2433" y="2737"/>
                  <a:pt x="2425" y="2784"/>
                  <a:pt x="2417" y="2832"/>
                </a:cubicBezTo>
                <a:cubicBezTo>
                  <a:pt x="2066" y="3016"/>
                  <a:pt x="1811" y="3143"/>
                  <a:pt x="1580" y="3351"/>
                </a:cubicBezTo>
                <a:cubicBezTo>
                  <a:pt x="1396" y="3518"/>
                  <a:pt x="1292" y="3742"/>
                  <a:pt x="1292" y="3917"/>
                </a:cubicBezTo>
                <a:cubicBezTo>
                  <a:pt x="1292" y="4157"/>
                  <a:pt x="1444" y="4380"/>
                  <a:pt x="1755" y="4380"/>
                </a:cubicBezTo>
                <a:cubicBezTo>
                  <a:pt x="2122" y="4380"/>
                  <a:pt x="2401" y="4085"/>
                  <a:pt x="2537" y="3678"/>
                </a:cubicBezTo>
                <a:cubicBezTo>
                  <a:pt x="2601" y="3486"/>
                  <a:pt x="2626" y="3208"/>
                  <a:pt x="2642" y="2952"/>
                </a:cubicBezTo>
                <a:cubicBezTo>
                  <a:pt x="3009" y="2745"/>
                  <a:pt x="3183" y="2625"/>
                  <a:pt x="3374" y="2489"/>
                </a:cubicBezTo>
                <a:cubicBezTo>
                  <a:pt x="3398" y="2529"/>
                  <a:pt x="3423" y="2561"/>
                  <a:pt x="3454" y="2585"/>
                </a:cubicBezTo>
                <a:cubicBezTo>
                  <a:pt x="3287" y="2673"/>
                  <a:pt x="2888" y="2920"/>
                  <a:pt x="2888" y="3502"/>
                </a:cubicBezTo>
                <a:cubicBezTo>
                  <a:pt x="2888" y="3917"/>
                  <a:pt x="3167" y="4380"/>
                  <a:pt x="3718" y="4380"/>
                </a:cubicBezTo>
                <a:cubicBezTo>
                  <a:pt x="4172" y="4380"/>
                  <a:pt x="4484" y="4005"/>
                  <a:pt x="4484" y="3646"/>
                </a:cubicBezTo>
                <a:cubicBezTo>
                  <a:pt x="4484" y="3319"/>
                  <a:pt x="4300" y="3016"/>
                  <a:pt x="3949" y="3016"/>
                </a:cubicBezTo>
                <a:close/>
                <a:moveTo>
                  <a:pt x="5321" y="3701"/>
                </a:moveTo>
                <a:cubicBezTo>
                  <a:pt x="5319" y="3703"/>
                  <a:pt x="5315" y="3707"/>
                  <a:pt x="5306" y="3704"/>
                </a:cubicBezTo>
                <a:cubicBezTo>
                  <a:pt x="5299" y="3702"/>
                  <a:pt x="5297" y="3698"/>
                  <a:pt x="5297" y="3694"/>
                </a:cubicBezTo>
                <a:cubicBezTo>
                  <a:pt x="5298" y="3689"/>
                  <a:pt x="5394" y="3405"/>
                  <a:pt x="5393" y="3080"/>
                </a:cubicBezTo>
                <a:cubicBezTo>
                  <a:pt x="5392" y="2728"/>
                  <a:pt x="5249" y="2513"/>
                  <a:pt x="5066" y="2513"/>
                </a:cubicBezTo>
                <a:cubicBezTo>
                  <a:pt x="4954" y="2513"/>
                  <a:pt x="4874" y="2593"/>
                  <a:pt x="4874" y="2712"/>
                </a:cubicBezTo>
                <a:cubicBezTo>
                  <a:pt x="4874" y="2928"/>
                  <a:pt x="5138" y="2944"/>
                  <a:pt x="5138" y="3415"/>
                </a:cubicBezTo>
                <a:cubicBezTo>
                  <a:pt x="5138" y="3606"/>
                  <a:pt x="5098" y="3789"/>
                  <a:pt x="5034" y="3989"/>
                </a:cubicBezTo>
                <a:cubicBezTo>
                  <a:pt x="4739" y="4986"/>
                  <a:pt x="3797" y="5449"/>
                  <a:pt x="2880" y="5449"/>
                </a:cubicBezTo>
                <a:cubicBezTo>
                  <a:pt x="2457" y="5449"/>
                  <a:pt x="2157" y="5362"/>
                  <a:pt x="2067" y="5322"/>
                </a:cubicBezTo>
                <a:cubicBezTo>
                  <a:pt x="2063" y="5320"/>
                  <a:pt x="2061" y="5313"/>
                  <a:pt x="2063" y="5306"/>
                </a:cubicBezTo>
                <a:cubicBezTo>
                  <a:pt x="2065" y="5300"/>
                  <a:pt x="2072" y="5296"/>
                  <a:pt x="2075" y="5298"/>
                </a:cubicBezTo>
                <a:cubicBezTo>
                  <a:pt x="2111" y="5312"/>
                  <a:pt x="2369" y="5393"/>
                  <a:pt x="2689" y="5393"/>
                </a:cubicBezTo>
                <a:cubicBezTo>
                  <a:pt x="3040" y="5393"/>
                  <a:pt x="3247" y="5250"/>
                  <a:pt x="3247" y="5074"/>
                </a:cubicBezTo>
                <a:cubicBezTo>
                  <a:pt x="3247" y="4962"/>
                  <a:pt x="3159" y="4875"/>
                  <a:pt x="3047" y="4875"/>
                </a:cubicBezTo>
                <a:cubicBezTo>
                  <a:pt x="2832" y="4875"/>
                  <a:pt x="2816" y="5146"/>
                  <a:pt x="2353" y="5146"/>
                </a:cubicBezTo>
                <a:cubicBezTo>
                  <a:pt x="2154" y="5146"/>
                  <a:pt x="1979" y="5106"/>
                  <a:pt x="1771" y="5042"/>
                </a:cubicBezTo>
                <a:cubicBezTo>
                  <a:pt x="782" y="4739"/>
                  <a:pt x="310" y="3805"/>
                  <a:pt x="311" y="2880"/>
                </a:cubicBezTo>
                <a:cubicBezTo>
                  <a:pt x="311" y="2429"/>
                  <a:pt x="438" y="2070"/>
                  <a:pt x="440" y="2067"/>
                </a:cubicBezTo>
                <a:cubicBezTo>
                  <a:pt x="441" y="2065"/>
                  <a:pt x="447" y="2062"/>
                  <a:pt x="454" y="2065"/>
                </a:cubicBezTo>
                <a:cubicBezTo>
                  <a:pt x="461" y="2067"/>
                  <a:pt x="463" y="2073"/>
                  <a:pt x="462" y="2075"/>
                </a:cubicBezTo>
                <a:cubicBezTo>
                  <a:pt x="451" y="2112"/>
                  <a:pt x="367" y="2370"/>
                  <a:pt x="367" y="2688"/>
                </a:cubicBezTo>
                <a:cubicBezTo>
                  <a:pt x="367" y="3040"/>
                  <a:pt x="511" y="3247"/>
                  <a:pt x="694" y="3247"/>
                </a:cubicBezTo>
                <a:cubicBezTo>
                  <a:pt x="798" y="3247"/>
                  <a:pt x="885" y="3167"/>
                  <a:pt x="885" y="3056"/>
                </a:cubicBezTo>
                <a:cubicBezTo>
                  <a:pt x="885" y="2840"/>
                  <a:pt x="622" y="2816"/>
                  <a:pt x="622" y="2354"/>
                </a:cubicBezTo>
                <a:cubicBezTo>
                  <a:pt x="622" y="2154"/>
                  <a:pt x="662" y="1978"/>
                  <a:pt x="726" y="1771"/>
                </a:cubicBezTo>
                <a:cubicBezTo>
                  <a:pt x="1029" y="782"/>
                  <a:pt x="1963" y="318"/>
                  <a:pt x="2880" y="311"/>
                </a:cubicBezTo>
                <a:cubicBezTo>
                  <a:pt x="3306" y="308"/>
                  <a:pt x="3680" y="435"/>
                  <a:pt x="3694" y="447"/>
                </a:cubicBezTo>
                <a:cubicBezTo>
                  <a:pt x="3696" y="449"/>
                  <a:pt x="3699" y="455"/>
                  <a:pt x="3696" y="461"/>
                </a:cubicBezTo>
                <a:cubicBezTo>
                  <a:pt x="3693" y="468"/>
                  <a:pt x="3688" y="469"/>
                  <a:pt x="3686" y="469"/>
                </a:cubicBezTo>
                <a:cubicBezTo>
                  <a:pt x="3681" y="468"/>
                  <a:pt x="3439" y="367"/>
                  <a:pt x="3071" y="367"/>
                </a:cubicBezTo>
                <a:cubicBezTo>
                  <a:pt x="2728" y="367"/>
                  <a:pt x="2513" y="510"/>
                  <a:pt x="2513" y="694"/>
                </a:cubicBezTo>
                <a:cubicBezTo>
                  <a:pt x="2513" y="798"/>
                  <a:pt x="2593" y="885"/>
                  <a:pt x="2712" y="885"/>
                </a:cubicBezTo>
                <a:cubicBezTo>
                  <a:pt x="2928" y="885"/>
                  <a:pt x="2944" y="622"/>
                  <a:pt x="3406" y="622"/>
                </a:cubicBezTo>
                <a:cubicBezTo>
                  <a:pt x="3606" y="622"/>
                  <a:pt x="3781" y="662"/>
                  <a:pt x="3989" y="726"/>
                </a:cubicBezTo>
                <a:cubicBezTo>
                  <a:pt x="4986" y="1029"/>
                  <a:pt x="5440" y="1971"/>
                  <a:pt x="5449" y="2880"/>
                </a:cubicBezTo>
                <a:cubicBezTo>
                  <a:pt x="5453" y="3346"/>
                  <a:pt x="5322" y="3699"/>
                  <a:pt x="5321" y="3701"/>
                </a:cubicBezTo>
                <a:close/>
                <a:moveTo>
                  <a:pt x="2880" y="136"/>
                </a:moveTo>
                <a:cubicBezTo>
                  <a:pt x="1364" y="136"/>
                  <a:pt x="135" y="1364"/>
                  <a:pt x="135" y="2880"/>
                </a:cubicBezTo>
                <a:cubicBezTo>
                  <a:pt x="135" y="4396"/>
                  <a:pt x="1364" y="5624"/>
                  <a:pt x="2880" y="5624"/>
                </a:cubicBezTo>
                <a:cubicBezTo>
                  <a:pt x="4396" y="5624"/>
                  <a:pt x="5624" y="4396"/>
                  <a:pt x="5624" y="2880"/>
                </a:cubicBezTo>
                <a:cubicBezTo>
                  <a:pt x="5624" y="1372"/>
                  <a:pt x="4396" y="136"/>
                  <a:pt x="2880" y="136"/>
                </a:cubicBezTo>
                <a:close/>
                <a:moveTo>
                  <a:pt x="2880" y="5760"/>
                </a:moveTo>
                <a:cubicBezTo>
                  <a:pt x="1292" y="5760"/>
                  <a:pt x="0" y="4476"/>
                  <a:pt x="0" y="2880"/>
                </a:cubicBezTo>
                <a:cubicBezTo>
                  <a:pt x="0" y="1292"/>
                  <a:pt x="1292" y="0"/>
                  <a:pt x="2880" y="0"/>
                </a:cubicBezTo>
                <a:cubicBezTo>
                  <a:pt x="4467" y="0"/>
                  <a:pt x="5760" y="1292"/>
                  <a:pt x="5760" y="2880"/>
                </a:cubicBezTo>
                <a:cubicBezTo>
                  <a:pt x="5760" y="4476"/>
                  <a:pt x="4467" y="5760"/>
                  <a:pt x="2880" y="57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0FA70B9-807E-4F72-BFDB-04E5E0CA7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E6A5BD-C011-4A45-AA3A-201790FB7F2B}" type="slidenum">
              <a:rPr lang="en-CA" sz="800" smtClean="0"/>
              <a:pPr/>
              <a:t>16</a:t>
            </a:fld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8795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9CA5F-FD1E-4BA6-B480-180AE4B97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 t="1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162A8-FE19-44BF-AFEF-3AF3F8D70CEC}"/>
              </a:ext>
            </a:extLst>
          </p:cNvPr>
          <p:cNvSpPr txBox="1"/>
          <p:nvPr/>
        </p:nvSpPr>
        <p:spPr>
          <a:xfrm>
            <a:off x="6475011" y="6432462"/>
            <a:ext cx="4540651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0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Confidential. Not to be copied, distributed, or reproduced without prior approval. </a:t>
            </a:r>
          </a:p>
          <a:p>
            <a:pPr defTabSz="457063" eaLnBrk="0" hangingPunct="0"/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7C71513-0126-4CC2-8B06-6182C8B32A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5012" y="6312756"/>
            <a:ext cx="384048" cy="384048"/>
          </a:xfrm>
          <a:custGeom>
            <a:avLst/>
            <a:gdLst>
              <a:gd name="T0" fmla="*/ 3869 w 5760"/>
              <a:gd name="T1" fmla="*/ 1545 h 5760"/>
              <a:gd name="T2" fmla="*/ 2018 w 5760"/>
              <a:gd name="T3" fmla="*/ 2250 h 5760"/>
              <a:gd name="T4" fmla="*/ 2018 w 5760"/>
              <a:gd name="T5" fmla="*/ 2250 h 5760"/>
              <a:gd name="T6" fmla="*/ 1556 w 5760"/>
              <a:gd name="T7" fmla="*/ 3934 h 5760"/>
              <a:gd name="T8" fmla="*/ 1755 w 5760"/>
              <a:gd name="T9" fmla="*/ 4133 h 5760"/>
              <a:gd name="T10" fmla="*/ 3470 w 5760"/>
              <a:gd name="T11" fmla="*/ 3455 h 5760"/>
              <a:gd name="T12" fmla="*/ 3861 w 5760"/>
              <a:gd name="T13" fmla="*/ 3710 h 5760"/>
              <a:gd name="T14" fmla="*/ 3933 w 5760"/>
              <a:gd name="T15" fmla="*/ 3255 h 5760"/>
              <a:gd name="T16" fmla="*/ 3734 w 5760"/>
              <a:gd name="T17" fmla="*/ 4133 h 5760"/>
              <a:gd name="T18" fmla="*/ 3694 w 5760"/>
              <a:gd name="T19" fmla="*/ 2712 h 5760"/>
              <a:gd name="T20" fmla="*/ 3905 w 5760"/>
              <a:gd name="T21" fmla="*/ 2466 h 5760"/>
              <a:gd name="T22" fmla="*/ 3574 w 5760"/>
              <a:gd name="T23" fmla="*/ 2354 h 5760"/>
              <a:gd name="T24" fmla="*/ 3853 w 5760"/>
              <a:gd name="T25" fmla="*/ 1324 h 5760"/>
              <a:gd name="T26" fmla="*/ 3295 w 5760"/>
              <a:gd name="T27" fmla="*/ 2298 h 5760"/>
              <a:gd name="T28" fmla="*/ 2685 w 5760"/>
              <a:gd name="T29" fmla="*/ 2469 h 5760"/>
              <a:gd name="T30" fmla="*/ 2816 w 5760"/>
              <a:gd name="T31" fmla="*/ 1987 h 5760"/>
              <a:gd name="T32" fmla="*/ 2170 w 5760"/>
              <a:gd name="T33" fmla="*/ 2593 h 5760"/>
              <a:gd name="T34" fmla="*/ 2712 w 5760"/>
              <a:gd name="T35" fmla="*/ 1580 h 5760"/>
              <a:gd name="T36" fmla="*/ 1779 w 5760"/>
              <a:gd name="T37" fmla="*/ 2274 h 5760"/>
              <a:gd name="T38" fmla="*/ 1643 w 5760"/>
              <a:gd name="T39" fmla="*/ 1795 h 5760"/>
              <a:gd name="T40" fmla="*/ 1388 w 5760"/>
              <a:gd name="T41" fmla="*/ 2066 h 5760"/>
              <a:gd name="T42" fmla="*/ 2122 w 5760"/>
              <a:gd name="T43" fmla="*/ 2792 h 5760"/>
              <a:gd name="T44" fmla="*/ 2417 w 5760"/>
              <a:gd name="T45" fmla="*/ 2832 h 5760"/>
              <a:gd name="T46" fmla="*/ 1292 w 5760"/>
              <a:gd name="T47" fmla="*/ 3917 h 5760"/>
              <a:gd name="T48" fmla="*/ 2537 w 5760"/>
              <a:gd name="T49" fmla="*/ 3678 h 5760"/>
              <a:gd name="T50" fmla="*/ 3374 w 5760"/>
              <a:gd name="T51" fmla="*/ 2489 h 5760"/>
              <a:gd name="T52" fmla="*/ 2888 w 5760"/>
              <a:gd name="T53" fmla="*/ 3502 h 5760"/>
              <a:gd name="T54" fmla="*/ 4484 w 5760"/>
              <a:gd name="T55" fmla="*/ 3646 h 5760"/>
              <a:gd name="T56" fmla="*/ 5321 w 5760"/>
              <a:gd name="T57" fmla="*/ 3701 h 5760"/>
              <a:gd name="T58" fmla="*/ 5297 w 5760"/>
              <a:gd name="T59" fmla="*/ 3694 h 5760"/>
              <a:gd name="T60" fmla="*/ 5066 w 5760"/>
              <a:gd name="T61" fmla="*/ 2513 h 5760"/>
              <a:gd name="T62" fmla="*/ 5138 w 5760"/>
              <a:gd name="T63" fmla="*/ 3415 h 5760"/>
              <a:gd name="T64" fmla="*/ 2880 w 5760"/>
              <a:gd name="T65" fmla="*/ 5449 h 5760"/>
              <a:gd name="T66" fmla="*/ 2063 w 5760"/>
              <a:gd name="T67" fmla="*/ 5306 h 5760"/>
              <a:gd name="T68" fmla="*/ 2689 w 5760"/>
              <a:gd name="T69" fmla="*/ 5393 h 5760"/>
              <a:gd name="T70" fmla="*/ 3047 w 5760"/>
              <a:gd name="T71" fmla="*/ 4875 h 5760"/>
              <a:gd name="T72" fmla="*/ 1771 w 5760"/>
              <a:gd name="T73" fmla="*/ 5042 h 5760"/>
              <a:gd name="T74" fmla="*/ 440 w 5760"/>
              <a:gd name="T75" fmla="*/ 2067 h 5760"/>
              <a:gd name="T76" fmla="*/ 462 w 5760"/>
              <a:gd name="T77" fmla="*/ 2075 h 5760"/>
              <a:gd name="T78" fmla="*/ 694 w 5760"/>
              <a:gd name="T79" fmla="*/ 3247 h 5760"/>
              <a:gd name="T80" fmla="*/ 622 w 5760"/>
              <a:gd name="T81" fmla="*/ 2354 h 5760"/>
              <a:gd name="T82" fmla="*/ 2880 w 5760"/>
              <a:gd name="T83" fmla="*/ 311 h 5760"/>
              <a:gd name="T84" fmla="*/ 3696 w 5760"/>
              <a:gd name="T85" fmla="*/ 461 h 5760"/>
              <a:gd name="T86" fmla="*/ 3071 w 5760"/>
              <a:gd name="T87" fmla="*/ 367 h 5760"/>
              <a:gd name="T88" fmla="*/ 2712 w 5760"/>
              <a:gd name="T89" fmla="*/ 885 h 5760"/>
              <a:gd name="T90" fmla="*/ 3989 w 5760"/>
              <a:gd name="T91" fmla="*/ 726 h 5760"/>
              <a:gd name="T92" fmla="*/ 5321 w 5760"/>
              <a:gd name="T93" fmla="*/ 3701 h 5760"/>
              <a:gd name="T94" fmla="*/ 135 w 5760"/>
              <a:gd name="T95" fmla="*/ 2880 h 5760"/>
              <a:gd name="T96" fmla="*/ 5624 w 5760"/>
              <a:gd name="T97" fmla="*/ 2880 h 5760"/>
              <a:gd name="T98" fmla="*/ 2880 w 5760"/>
              <a:gd name="T99" fmla="*/ 5760 h 5760"/>
              <a:gd name="T100" fmla="*/ 2880 w 5760"/>
              <a:gd name="T101" fmla="*/ 0 h 5760"/>
              <a:gd name="T102" fmla="*/ 2880 w 5760"/>
              <a:gd name="T103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5760">
                <a:moveTo>
                  <a:pt x="3526" y="2130"/>
                </a:moveTo>
                <a:cubicBezTo>
                  <a:pt x="3526" y="1803"/>
                  <a:pt x="3748" y="1485"/>
                  <a:pt x="3869" y="1545"/>
                </a:cubicBezTo>
                <a:cubicBezTo>
                  <a:pt x="4006" y="1614"/>
                  <a:pt x="3766" y="1923"/>
                  <a:pt x="3526" y="2130"/>
                </a:cubicBezTo>
                <a:moveTo>
                  <a:pt x="2018" y="2250"/>
                </a:moveTo>
                <a:cubicBezTo>
                  <a:pt x="2018" y="1987"/>
                  <a:pt x="2278" y="1486"/>
                  <a:pt x="2437" y="1539"/>
                </a:cubicBezTo>
                <a:cubicBezTo>
                  <a:pt x="2625" y="1601"/>
                  <a:pt x="2282" y="2106"/>
                  <a:pt x="2018" y="2250"/>
                </a:cubicBezTo>
                <a:close/>
                <a:moveTo>
                  <a:pt x="1755" y="4133"/>
                </a:moveTo>
                <a:cubicBezTo>
                  <a:pt x="1635" y="4138"/>
                  <a:pt x="1556" y="4062"/>
                  <a:pt x="1556" y="3934"/>
                </a:cubicBezTo>
                <a:cubicBezTo>
                  <a:pt x="1556" y="3591"/>
                  <a:pt x="2031" y="3264"/>
                  <a:pt x="2390" y="3088"/>
                </a:cubicBezTo>
                <a:cubicBezTo>
                  <a:pt x="2327" y="3567"/>
                  <a:pt x="2165" y="4114"/>
                  <a:pt x="1755" y="4133"/>
                </a:cubicBezTo>
                <a:close/>
                <a:moveTo>
                  <a:pt x="3949" y="3016"/>
                </a:moveTo>
                <a:cubicBezTo>
                  <a:pt x="3678" y="3016"/>
                  <a:pt x="3470" y="3215"/>
                  <a:pt x="3470" y="3455"/>
                </a:cubicBezTo>
                <a:cubicBezTo>
                  <a:pt x="3470" y="3654"/>
                  <a:pt x="3590" y="3813"/>
                  <a:pt x="3750" y="3813"/>
                </a:cubicBezTo>
                <a:cubicBezTo>
                  <a:pt x="3806" y="3813"/>
                  <a:pt x="3861" y="3782"/>
                  <a:pt x="3861" y="3710"/>
                </a:cubicBezTo>
                <a:cubicBezTo>
                  <a:pt x="3861" y="3606"/>
                  <a:pt x="3724" y="3581"/>
                  <a:pt x="3734" y="3426"/>
                </a:cubicBezTo>
                <a:cubicBezTo>
                  <a:pt x="3741" y="3323"/>
                  <a:pt x="3837" y="3255"/>
                  <a:pt x="3933" y="3255"/>
                </a:cubicBezTo>
                <a:cubicBezTo>
                  <a:pt x="4124" y="3255"/>
                  <a:pt x="4214" y="3440"/>
                  <a:pt x="4214" y="3632"/>
                </a:cubicBezTo>
                <a:cubicBezTo>
                  <a:pt x="4206" y="3927"/>
                  <a:pt x="3989" y="4133"/>
                  <a:pt x="3734" y="4133"/>
                </a:cubicBezTo>
                <a:cubicBezTo>
                  <a:pt x="3398" y="4133"/>
                  <a:pt x="3183" y="3813"/>
                  <a:pt x="3183" y="3470"/>
                </a:cubicBezTo>
                <a:cubicBezTo>
                  <a:pt x="3183" y="2960"/>
                  <a:pt x="3518" y="2760"/>
                  <a:pt x="3694" y="2712"/>
                </a:cubicBezTo>
                <a:cubicBezTo>
                  <a:pt x="3696" y="2712"/>
                  <a:pt x="4153" y="2794"/>
                  <a:pt x="4138" y="2592"/>
                </a:cubicBezTo>
                <a:cubicBezTo>
                  <a:pt x="4132" y="2504"/>
                  <a:pt x="4000" y="2470"/>
                  <a:pt x="3905" y="2466"/>
                </a:cubicBezTo>
                <a:cubicBezTo>
                  <a:pt x="3799" y="2462"/>
                  <a:pt x="3692" y="2500"/>
                  <a:pt x="3692" y="2500"/>
                </a:cubicBezTo>
                <a:cubicBezTo>
                  <a:pt x="3636" y="2472"/>
                  <a:pt x="3598" y="2417"/>
                  <a:pt x="3574" y="2354"/>
                </a:cubicBezTo>
                <a:cubicBezTo>
                  <a:pt x="3901" y="2106"/>
                  <a:pt x="4133" y="1867"/>
                  <a:pt x="4133" y="1596"/>
                </a:cubicBezTo>
                <a:cubicBezTo>
                  <a:pt x="4133" y="1452"/>
                  <a:pt x="4037" y="1324"/>
                  <a:pt x="3853" y="1324"/>
                </a:cubicBezTo>
                <a:cubicBezTo>
                  <a:pt x="3526" y="1324"/>
                  <a:pt x="3279" y="1739"/>
                  <a:pt x="3279" y="2114"/>
                </a:cubicBezTo>
                <a:cubicBezTo>
                  <a:pt x="3279" y="2178"/>
                  <a:pt x="3279" y="2242"/>
                  <a:pt x="3295" y="2298"/>
                </a:cubicBezTo>
                <a:cubicBezTo>
                  <a:pt x="3087" y="2449"/>
                  <a:pt x="2933" y="2543"/>
                  <a:pt x="2654" y="2711"/>
                </a:cubicBezTo>
                <a:cubicBezTo>
                  <a:pt x="2654" y="2676"/>
                  <a:pt x="2661" y="2586"/>
                  <a:pt x="2685" y="2469"/>
                </a:cubicBezTo>
                <a:cubicBezTo>
                  <a:pt x="2780" y="2365"/>
                  <a:pt x="2912" y="2210"/>
                  <a:pt x="2912" y="2090"/>
                </a:cubicBezTo>
                <a:cubicBezTo>
                  <a:pt x="2912" y="2034"/>
                  <a:pt x="2880" y="1987"/>
                  <a:pt x="2816" y="1987"/>
                </a:cubicBezTo>
                <a:cubicBezTo>
                  <a:pt x="2657" y="1987"/>
                  <a:pt x="2537" y="2226"/>
                  <a:pt x="2505" y="2393"/>
                </a:cubicBezTo>
                <a:cubicBezTo>
                  <a:pt x="2433" y="2481"/>
                  <a:pt x="2290" y="2593"/>
                  <a:pt x="2170" y="2593"/>
                </a:cubicBezTo>
                <a:cubicBezTo>
                  <a:pt x="2074" y="2593"/>
                  <a:pt x="2042" y="2505"/>
                  <a:pt x="2034" y="2473"/>
                </a:cubicBezTo>
                <a:cubicBezTo>
                  <a:pt x="2338" y="2369"/>
                  <a:pt x="2712" y="1955"/>
                  <a:pt x="2712" y="1580"/>
                </a:cubicBezTo>
                <a:cubicBezTo>
                  <a:pt x="2712" y="1500"/>
                  <a:pt x="2681" y="1324"/>
                  <a:pt x="2441" y="1324"/>
                </a:cubicBezTo>
                <a:cubicBezTo>
                  <a:pt x="2082" y="1324"/>
                  <a:pt x="1779" y="1859"/>
                  <a:pt x="1779" y="2274"/>
                </a:cubicBezTo>
                <a:cubicBezTo>
                  <a:pt x="1651" y="2274"/>
                  <a:pt x="1604" y="2138"/>
                  <a:pt x="1604" y="2034"/>
                </a:cubicBezTo>
                <a:cubicBezTo>
                  <a:pt x="1604" y="1931"/>
                  <a:pt x="1643" y="1827"/>
                  <a:pt x="1643" y="1795"/>
                </a:cubicBezTo>
                <a:cubicBezTo>
                  <a:pt x="1643" y="1763"/>
                  <a:pt x="1627" y="1723"/>
                  <a:pt x="1580" y="1723"/>
                </a:cubicBezTo>
                <a:cubicBezTo>
                  <a:pt x="1460" y="1723"/>
                  <a:pt x="1388" y="1883"/>
                  <a:pt x="1388" y="2066"/>
                </a:cubicBezTo>
                <a:cubicBezTo>
                  <a:pt x="1396" y="2322"/>
                  <a:pt x="1564" y="2481"/>
                  <a:pt x="1787" y="2497"/>
                </a:cubicBezTo>
                <a:cubicBezTo>
                  <a:pt x="1819" y="2649"/>
                  <a:pt x="1955" y="2792"/>
                  <a:pt x="2122" y="2792"/>
                </a:cubicBezTo>
                <a:cubicBezTo>
                  <a:pt x="2226" y="2792"/>
                  <a:pt x="2353" y="2760"/>
                  <a:pt x="2441" y="2681"/>
                </a:cubicBezTo>
                <a:cubicBezTo>
                  <a:pt x="2433" y="2737"/>
                  <a:pt x="2425" y="2784"/>
                  <a:pt x="2417" y="2832"/>
                </a:cubicBezTo>
                <a:cubicBezTo>
                  <a:pt x="2066" y="3016"/>
                  <a:pt x="1811" y="3143"/>
                  <a:pt x="1580" y="3351"/>
                </a:cubicBezTo>
                <a:cubicBezTo>
                  <a:pt x="1396" y="3518"/>
                  <a:pt x="1292" y="3742"/>
                  <a:pt x="1292" y="3917"/>
                </a:cubicBezTo>
                <a:cubicBezTo>
                  <a:pt x="1292" y="4157"/>
                  <a:pt x="1444" y="4380"/>
                  <a:pt x="1755" y="4380"/>
                </a:cubicBezTo>
                <a:cubicBezTo>
                  <a:pt x="2122" y="4380"/>
                  <a:pt x="2401" y="4085"/>
                  <a:pt x="2537" y="3678"/>
                </a:cubicBezTo>
                <a:cubicBezTo>
                  <a:pt x="2601" y="3486"/>
                  <a:pt x="2626" y="3208"/>
                  <a:pt x="2642" y="2952"/>
                </a:cubicBezTo>
                <a:cubicBezTo>
                  <a:pt x="3009" y="2745"/>
                  <a:pt x="3183" y="2625"/>
                  <a:pt x="3374" y="2489"/>
                </a:cubicBezTo>
                <a:cubicBezTo>
                  <a:pt x="3398" y="2529"/>
                  <a:pt x="3423" y="2561"/>
                  <a:pt x="3454" y="2585"/>
                </a:cubicBezTo>
                <a:cubicBezTo>
                  <a:pt x="3287" y="2673"/>
                  <a:pt x="2888" y="2920"/>
                  <a:pt x="2888" y="3502"/>
                </a:cubicBezTo>
                <a:cubicBezTo>
                  <a:pt x="2888" y="3917"/>
                  <a:pt x="3167" y="4380"/>
                  <a:pt x="3718" y="4380"/>
                </a:cubicBezTo>
                <a:cubicBezTo>
                  <a:pt x="4172" y="4380"/>
                  <a:pt x="4484" y="4005"/>
                  <a:pt x="4484" y="3646"/>
                </a:cubicBezTo>
                <a:cubicBezTo>
                  <a:pt x="4484" y="3319"/>
                  <a:pt x="4300" y="3016"/>
                  <a:pt x="3949" y="3016"/>
                </a:cubicBezTo>
                <a:close/>
                <a:moveTo>
                  <a:pt x="5321" y="3701"/>
                </a:moveTo>
                <a:cubicBezTo>
                  <a:pt x="5319" y="3703"/>
                  <a:pt x="5315" y="3707"/>
                  <a:pt x="5306" y="3704"/>
                </a:cubicBezTo>
                <a:cubicBezTo>
                  <a:pt x="5299" y="3702"/>
                  <a:pt x="5297" y="3698"/>
                  <a:pt x="5297" y="3694"/>
                </a:cubicBezTo>
                <a:cubicBezTo>
                  <a:pt x="5298" y="3689"/>
                  <a:pt x="5394" y="3405"/>
                  <a:pt x="5393" y="3080"/>
                </a:cubicBezTo>
                <a:cubicBezTo>
                  <a:pt x="5392" y="2728"/>
                  <a:pt x="5249" y="2513"/>
                  <a:pt x="5066" y="2513"/>
                </a:cubicBezTo>
                <a:cubicBezTo>
                  <a:pt x="4954" y="2513"/>
                  <a:pt x="4874" y="2593"/>
                  <a:pt x="4874" y="2712"/>
                </a:cubicBezTo>
                <a:cubicBezTo>
                  <a:pt x="4874" y="2928"/>
                  <a:pt x="5138" y="2944"/>
                  <a:pt x="5138" y="3415"/>
                </a:cubicBezTo>
                <a:cubicBezTo>
                  <a:pt x="5138" y="3606"/>
                  <a:pt x="5098" y="3789"/>
                  <a:pt x="5034" y="3989"/>
                </a:cubicBezTo>
                <a:cubicBezTo>
                  <a:pt x="4739" y="4986"/>
                  <a:pt x="3797" y="5449"/>
                  <a:pt x="2880" y="5449"/>
                </a:cubicBezTo>
                <a:cubicBezTo>
                  <a:pt x="2457" y="5449"/>
                  <a:pt x="2157" y="5362"/>
                  <a:pt x="2067" y="5322"/>
                </a:cubicBezTo>
                <a:cubicBezTo>
                  <a:pt x="2063" y="5320"/>
                  <a:pt x="2061" y="5313"/>
                  <a:pt x="2063" y="5306"/>
                </a:cubicBezTo>
                <a:cubicBezTo>
                  <a:pt x="2065" y="5300"/>
                  <a:pt x="2072" y="5296"/>
                  <a:pt x="2075" y="5298"/>
                </a:cubicBezTo>
                <a:cubicBezTo>
                  <a:pt x="2111" y="5312"/>
                  <a:pt x="2369" y="5393"/>
                  <a:pt x="2689" y="5393"/>
                </a:cubicBezTo>
                <a:cubicBezTo>
                  <a:pt x="3040" y="5393"/>
                  <a:pt x="3247" y="5250"/>
                  <a:pt x="3247" y="5074"/>
                </a:cubicBezTo>
                <a:cubicBezTo>
                  <a:pt x="3247" y="4962"/>
                  <a:pt x="3159" y="4875"/>
                  <a:pt x="3047" y="4875"/>
                </a:cubicBezTo>
                <a:cubicBezTo>
                  <a:pt x="2832" y="4875"/>
                  <a:pt x="2816" y="5146"/>
                  <a:pt x="2353" y="5146"/>
                </a:cubicBezTo>
                <a:cubicBezTo>
                  <a:pt x="2154" y="5146"/>
                  <a:pt x="1979" y="5106"/>
                  <a:pt x="1771" y="5042"/>
                </a:cubicBezTo>
                <a:cubicBezTo>
                  <a:pt x="782" y="4739"/>
                  <a:pt x="310" y="3805"/>
                  <a:pt x="311" y="2880"/>
                </a:cubicBezTo>
                <a:cubicBezTo>
                  <a:pt x="311" y="2429"/>
                  <a:pt x="438" y="2070"/>
                  <a:pt x="440" y="2067"/>
                </a:cubicBezTo>
                <a:cubicBezTo>
                  <a:pt x="441" y="2065"/>
                  <a:pt x="447" y="2062"/>
                  <a:pt x="454" y="2065"/>
                </a:cubicBezTo>
                <a:cubicBezTo>
                  <a:pt x="461" y="2067"/>
                  <a:pt x="463" y="2073"/>
                  <a:pt x="462" y="2075"/>
                </a:cubicBezTo>
                <a:cubicBezTo>
                  <a:pt x="451" y="2112"/>
                  <a:pt x="367" y="2370"/>
                  <a:pt x="367" y="2688"/>
                </a:cubicBezTo>
                <a:cubicBezTo>
                  <a:pt x="367" y="3040"/>
                  <a:pt x="511" y="3247"/>
                  <a:pt x="694" y="3247"/>
                </a:cubicBezTo>
                <a:cubicBezTo>
                  <a:pt x="798" y="3247"/>
                  <a:pt x="885" y="3167"/>
                  <a:pt x="885" y="3056"/>
                </a:cubicBezTo>
                <a:cubicBezTo>
                  <a:pt x="885" y="2840"/>
                  <a:pt x="622" y="2816"/>
                  <a:pt x="622" y="2354"/>
                </a:cubicBezTo>
                <a:cubicBezTo>
                  <a:pt x="622" y="2154"/>
                  <a:pt x="662" y="1978"/>
                  <a:pt x="726" y="1771"/>
                </a:cubicBezTo>
                <a:cubicBezTo>
                  <a:pt x="1029" y="782"/>
                  <a:pt x="1963" y="318"/>
                  <a:pt x="2880" y="311"/>
                </a:cubicBezTo>
                <a:cubicBezTo>
                  <a:pt x="3306" y="308"/>
                  <a:pt x="3680" y="435"/>
                  <a:pt x="3694" y="447"/>
                </a:cubicBezTo>
                <a:cubicBezTo>
                  <a:pt x="3696" y="449"/>
                  <a:pt x="3699" y="455"/>
                  <a:pt x="3696" y="461"/>
                </a:cubicBezTo>
                <a:cubicBezTo>
                  <a:pt x="3693" y="468"/>
                  <a:pt x="3688" y="469"/>
                  <a:pt x="3686" y="469"/>
                </a:cubicBezTo>
                <a:cubicBezTo>
                  <a:pt x="3681" y="468"/>
                  <a:pt x="3439" y="367"/>
                  <a:pt x="3071" y="367"/>
                </a:cubicBezTo>
                <a:cubicBezTo>
                  <a:pt x="2728" y="367"/>
                  <a:pt x="2513" y="510"/>
                  <a:pt x="2513" y="694"/>
                </a:cubicBezTo>
                <a:cubicBezTo>
                  <a:pt x="2513" y="798"/>
                  <a:pt x="2593" y="885"/>
                  <a:pt x="2712" y="885"/>
                </a:cubicBezTo>
                <a:cubicBezTo>
                  <a:pt x="2928" y="885"/>
                  <a:pt x="2944" y="622"/>
                  <a:pt x="3406" y="622"/>
                </a:cubicBezTo>
                <a:cubicBezTo>
                  <a:pt x="3606" y="622"/>
                  <a:pt x="3781" y="662"/>
                  <a:pt x="3989" y="726"/>
                </a:cubicBezTo>
                <a:cubicBezTo>
                  <a:pt x="4986" y="1029"/>
                  <a:pt x="5440" y="1971"/>
                  <a:pt x="5449" y="2880"/>
                </a:cubicBezTo>
                <a:cubicBezTo>
                  <a:pt x="5453" y="3346"/>
                  <a:pt x="5322" y="3699"/>
                  <a:pt x="5321" y="3701"/>
                </a:cubicBezTo>
                <a:close/>
                <a:moveTo>
                  <a:pt x="2880" y="136"/>
                </a:moveTo>
                <a:cubicBezTo>
                  <a:pt x="1364" y="136"/>
                  <a:pt x="135" y="1364"/>
                  <a:pt x="135" y="2880"/>
                </a:cubicBezTo>
                <a:cubicBezTo>
                  <a:pt x="135" y="4396"/>
                  <a:pt x="1364" y="5624"/>
                  <a:pt x="2880" y="5624"/>
                </a:cubicBezTo>
                <a:cubicBezTo>
                  <a:pt x="4396" y="5624"/>
                  <a:pt x="5624" y="4396"/>
                  <a:pt x="5624" y="2880"/>
                </a:cubicBezTo>
                <a:cubicBezTo>
                  <a:pt x="5624" y="1372"/>
                  <a:pt x="4396" y="136"/>
                  <a:pt x="2880" y="136"/>
                </a:cubicBezTo>
                <a:close/>
                <a:moveTo>
                  <a:pt x="2880" y="5760"/>
                </a:moveTo>
                <a:cubicBezTo>
                  <a:pt x="1292" y="5760"/>
                  <a:pt x="0" y="4476"/>
                  <a:pt x="0" y="2880"/>
                </a:cubicBezTo>
                <a:cubicBezTo>
                  <a:pt x="0" y="1292"/>
                  <a:pt x="1292" y="0"/>
                  <a:pt x="2880" y="0"/>
                </a:cubicBezTo>
                <a:cubicBezTo>
                  <a:pt x="4467" y="0"/>
                  <a:pt x="5760" y="1292"/>
                  <a:pt x="5760" y="2880"/>
                </a:cubicBezTo>
                <a:cubicBezTo>
                  <a:pt x="5760" y="4476"/>
                  <a:pt x="4467" y="5760"/>
                  <a:pt x="2880" y="57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36AFE0-3719-478D-AB10-19DB6E002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E6A5BD-C011-4A45-AA3A-201790FB7F2B}" type="slidenum">
              <a:rPr lang="en-CA" sz="800" smtClean="0">
                <a:solidFill>
                  <a:schemeClr val="bg1"/>
                </a:solidFill>
              </a:rPr>
              <a:pPr/>
              <a:t>17</a:t>
            </a:fld>
            <a:endParaRPr lang="en-CA" sz="8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D2AD11-D582-4C52-82A5-310DE4C2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60742"/>
            <a:ext cx="11201400" cy="3071567"/>
          </a:xfrm>
        </p:spPr>
        <p:txBody>
          <a:bodyPr/>
          <a:lstStyle/>
          <a:p>
            <a:pPr algn="ctr"/>
            <a:r>
              <a:rPr lang="en-US" sz="19900" b="1" dirty="0">
                <a:ln w="50800">
                  <a:solidFill>
                    <a:schemeClr val="bg1"/>
                  </a:solidFill>
                </a:ln>
                <a:noFill/>
              </a:rPr>
              <a:t>Q&amp;A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>
            <a:extLst>
              <a:ext uri="{FF2B5EF4-FFF2-40B4-BE49-F238E27FC236}">
                <a16:creationId xmlns:a16="http://schemas.microsoft.com/office/drawing/2014/main" id="{FCEE1647-08D9-4021-9394-406D1A62E6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46" b="847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A534A0-86DA-4941-A3B1-0FE9C96A8245}"/>
              </a:ext>
            </a:extLst>
          </p:cNvPr>
          <p:cNvSpPr/>
          <p:nvPr/>
        </p:nvSpPr>
        <p:spPr>
          <a:xfrm>
            <a:off x="0" y="0"/>
            <a:ext cx="12192000" cy="6096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79000"/>
                </a:schemeClr>
              </a:gs>
              <a:gs pos="100000">
                <a:schemeClr val="bg1">
                  <a:lumMod val="95000"/>
                  <a:alpha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CBBB4E-0952-46F9-822A-9FEDF70A7849}"/>
              </a:ext>
            </a:extLst>
          </p:cNvPr>
          <p:cNvSpPr/>
          <p:nvPr/>
        </p:nvSpPr>
        <p:spPr>
          <a:xfrm>
            <a:off x="2699659" y="-413497"/>
            <a:ext cx="6792684" cy="1690754"/>
          </a:xfrm>
          <a:prstGeom prst="roundRect">
            <a:avLst>
              <a:gd name="adj" fmla="val 12375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AD773-1FF6-48F0-A95E-03D4B4BC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82" y="156504"/>
            <a:ext cx="11201400" cy="914400"/>
          </a:xfrm>
        </p:spPr>
        <p:txBody>
          <a:bodyPr/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GE Inspira Sans" panose="020B0503060000000003" pitchFamily="34" charset="0"/>
              </a:rPr>
              <a:t>CHRO ROLE: </a:t>
            </a:r>
            <a:br>
              <a:rPr lang="en-US" spc="300" dirty="0">
                <a:solidFill>
                  <a:schemeClr val="bg1"/>
                </a:solidFill>
                <a:latin typeface="GE Inspira Sans" panose="020B0503060000000003" pitchFamily="34" charset="0"/>
              </a:rPr>
            </a:br>
            <a:r>
              <a:rPr lang="en-US" spc="300" dirty="0">
                <a:solidFill>
                  <a:schemeClr val="bg1"/>
                </a:solidFill>
                <a:latin typeface="GE Inspira Sans" panose="020B0503060000000003" pitchFamily="34" charset="0"/>
              </a:rPr>
              <a:t>EVOLVING DYNAMICS</a:t>
            </a:r>
            <a:endParaRPr lang="en-US" spc="300" dirty="0">
              <a:solidFill>
                <a:schemeClr val="bg1"/>
              </a:solidFill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14152CA-6610-4F51-B81B-217DD34ECFD4}"/>
              </a:ext>
            </a:extLst>
          </p:cNvPr>
          <p:cNvCxnSpPr>
            <a:cxnSpLocks/>
          </p:cNvCxnSpPr>
          <p:nvPr/>
        </p:nvCxnSpPr>
        <p:spPr>
          <a:xfrm>
            <a:off x="4205005" y="2852635"/>
            <a:ext cx="3663714" cy="0"/>
          </a:xfrm>
          <a:prstGeom prst="line">
            <a:avLst/>
          </a:prstGeom>
          <a:noFill/>
          <a:ln w="28575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0AC58C-9AE8-4484-BEF8-F21B84D25BF5}"/>
              </a:ext>
            </a:extLst>
          </p:cNvPr>
          <p:cNvCxnSpPr>
            <a:cxnSpLocks/>
          </p:cNvCxnSpPr>
          <p:nvPr/>
        </p:nvCxnSpPr>
        <p:spPr>
          <a:xfrm>
            <a:off x="4205005" y="4133740"/>
            <a:ext cx="3663714" cy="0"/>
          </a:xfrm>
          <a:prstGeom prst="line">
            <a:avLst/>
          </a:prstGeom>
          <a:noFill/>
          <a:ln w="28575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DAAFEF6F-6F6E-4EFE-AB77-3C76CE97BA99}"/>
              </a:ext>
            </a:extLst>
          </p:cNvPr>
          <p:cNvCxnSpPr>
            <a:cxnSpLocks/>
            <a:endCxn id="21" idx="1"/>
          </p:cNvCxnSpPr>
          <p:nvPr/>
        </p:nvCxnSpPr>
        <p:spPr>
          <a:xfrm rot="16200000" flipV="1">
            <a:off x="5175889" y="1544698"/>
            <a:ext cx="589847" cy="1250381"/>
          </a:xfrm>
          <a:prstGeom prst="bentConnector4">
            <a:avLst>
              <a:gd name="adj1" fmla="val 19997"/>
              <a:gd name="adj2" fmla="val 118282"/>
            </a:avLst>
          </a:prstGeom>
          <a:noFill/>
          <a:ln w="28575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33403C01-C472-4785-9DF8-CD851A30B490}"/>
              </a:ext>
            </a:extLst>
          </p:cNvPr>
          <p:cNvCxnSpPr>
            <a:cxnSpLocks/>
            <a:endCxn id="33" idx="1"/>
          </p:cNvCxnSpPr>
          <p:nvPr/>
        </p:nvCxnSpPr>
        <p:spPr>
          <a:xfrm rot="5400000">
            <a:off x="5207365" y="4541764"/>
            <a:ext cx="620624" cy="1156650"/>
          </a:xfrm>
          <a:prstGeom prst="bentConnector4">
            <a:avLst>
              <a:gd name="adj1" fmla="val 23964"/>
              <a:gd name="adj2" fmla="val 119764"/>
            </a:avLst>
          </a:prstGeom>
          <a:noFill/>
          <a:ln w="28575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BB54A0A-39A0-4BC6-BAFD-64D8723B7CFA}"/>
              </a:ext>
            </a:extLst>
          </p:cNvPr>
          <p:cNvSpPr txBox="1"/>
          <p:nvPr/>
        </p:nvSpPr>
        <p:spPr>
          <a:xfrm>
            <a:off x="4939352" y="5107235"/>
            <a:ext cx="3407939" cy="646331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GE Inspira Sans" panose="020B0503060000000003" pitchFamily="34" charset="0"/>
              </a:rPr>
              <a:t>SEARCH FIRMS STRUGGLE TO UNDERSTAND THE ROLE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9354798-3F94-4410-9EFE-D59A8652F128}"/>
              </a:ext>
            </a:extLst>
          </p:cNvPr>
          <p:cNvCxnSpPr/>
          <p:nvPr/>
        </p:nvCxnSpPr>
        <p:spPr>
          <a:xfrm>
            <a:off x="4939353" y="5191489"/>
            <a:ext cx="0" cy="477822"/>
          </a:xfrm>
          <a:prstGeom prst="line">
            <a:avLst/>
          </a:prstGeom>
          <a:noFill/>
          <a:ln w="31750" cap="rnd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7471C5-CC19-4AD1-90EE-43A56A431E52}"/>
              </a:ext>
            </a:extLst>
          </p:cNvPr>
          <p:cNvSpPr txBox="1"/>
          <p:nvPr/>
        </p:nvSpPr>
        <p:spPr>
          <a:xfrm>
            <a:off x="4845621" y="1521022"/>
            <a:ext cx="3728009" cy="707886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GE Inspira Sans" panose="020B0503060000000003" pitchFamily="34" charset="0"/>
              </a:rPr>
              <a:t>CEOs NOT CLEAR ON WHAT THEY NEED FROM CHRO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7CBC0C-62F4-4633-B911-824F40AC51EA}"/>
              </a:ext>
            </a:extLst>
          </p:cNvPr>
          <p:cNvSpPr txBox="1"/>
          <p:nvPr/>
        </p:nvSpPr>
        <p:spPr>
          <a:xfrm>
            <a:off x="7899897" y="2529470"/>
            <a:ext cx="3471130" cy="646331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GE Inspira Sans" panose="020B0503060000000003" pitchFamily="34" charset="0"/>
              </a:rPr>
              <a:t>OTHER C-SUITE PEERS ALSO UNSURE OF WHAT TO EXPECT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52AB67-ADB2-4914-AFC7-D2F5CDDD0B8C}"/>
              </a:ext>
            </a:extLst>
          </p:cNvPr>
          <p:cNvSpPr txBox="1"/>
          <p:nvPr/>
        </p:nvSpPr>
        <p:spPr>
          <a:xfrm>
            <a:off x="7899896" y="3810575"/>
            <a:ext cx="3407938" cy="646331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GE Inspira Sans" panose="020B0503060000000003" pitchFamily="34" charset="0"/>
              </a:rPr>
              <a:t>TRUE CHRO ROLE NOT VISIBLE TO DIRECT REPORTS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B8F347-2559-4435-996C-A5B410D206EC}"/>
              </a:ext>
            </a:extLst>
          </p:cNvPr>
          <p:cNvSpPr txBox="1"/>
          <p:nvPr/>
        </p:nvSpPr>
        <p:spPr>
          <a:xfrm>
            <a:off x="495300" y="2529470"/>
            <a:ext cx="3666171" cy="646331"/>
          </a:xfrm>
          <a:prstGeom prst="rect">
            <a:avLst/>
          </a:prstGeom>
          <a:noFill/>
        </p:spPr>
        <p:txBody>
          <a:bodyPr wrap="square" rIns="182880" rtlCol="0">
            <a:spAutoFit/>
          </a:bodyPr>
          <a:lstStyle/>
          <a:p>
            <a:pPr algn="r"/>
            <a:r>
              <a:rPr lang="en-US" b="1" dirty="0">
                <a:solidFill>
                  <a:schemeClr val="accent4"/>
                </a:solidFill>
                <a:latin typeface="GE Inspira Sans" panose="020B0503060000000003" pitchFamily="34" charset="0"/>
              </a:rPr>
              <a:t>BOARD MEMBER EXPECTATIONS VARY GREATLY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514C56-B056-444C-8507-73FB49123614}"/>
              </a:ext>
            </a:extLst>
          </p:cNvPr>
          <p:cNvSpPr txBox="1"/>
          <p:nvPr/>
        </p:nvSpPr>
        <p:spPr>
          <a:xfrm>
            <a:off x="1213830" y="3810575"/>
            <a:ext cx="2947633" cy="646331"/>
          </a:xfrm>
          <a:prstGeom prst="rect">
            <a:avLst/>
          </a:prstGeom>
          <a:noFill/>
        </p:spPr>
        <p:txBody>
          <a:bodyPr wrap="square" rIns="182880" rtlCol="0">
            <a:spAutoFit/>
          </a:bodyPr>
          <a:lstStyle/>
          <a:p>
            <a:pPr algn="r"/>
            <a:r>
              <a:rPr lang="en-US" b="1" dirty="0">
                <a:solidFill>
                  <a:schemeClr val="accent4"/>
                </a:solidFill>
                <a:latin typeface="GE Inspira Sans" panose="020B0503060000000003" pitchFamily="34" charset="0"/>
              </a:rPr>
              <a:t>ROLE IS DYNAMIC … CONSTANTLY EVOLVING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BBB99EA-9C29-448B-9900-4E27FA673D49}"/>
              </a:ext>
            </a:extLst>
          </p:cNvPr>
          <p:cNvCxnSpPr/>
          <p:nvPr/>
        </p:nvCxnSpPr>
        <p:spPr>
          <a:xfrm>
            <a:off x="4845622" y="1608544"/>
            <a:ext cx="0" cy="525604"/>
          </a:xfrm>
          <a:prstGeom prst="line">
            <a:avLst/>
          </a:prstGeom>
          <a:noFill/>
          <a:ln w="31750" cap="rnd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C920A2A-FEA3-4BAD-B03C-721ABEED2020}"/>
              </a:ext>
            </a:extLst>
          </p:cNvPr>
          <p:cNvCxnSpPr/>
          <p:nvPr/>
        </p:nvCxnSpPr>
        <p:spPr>
          <a:xfrm>
            <a:off x="7868719" y="3870938"/>
            <a:ext cx="0" cy="525604"/>
          </a:xfrm>
          <a:prstGeom prst="line">
            <a:avLst/>
          </a:prstGeom>
          <a:noFill/>
          <a:ln w="31750" cap="rnd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A5931E7-F31F-4F84-8514-849D4834A311}"/>
              </a:ext>
            </a:extLst>
          </p:cNvPr>
          <p:cNvCxnSpPr/>
          <p:nvPr/>
        </p:nvCxnSpPr>
        <p:spPr>
          <a:xfrm>
            <a:off x="7868719" y="2589833"/>
            <a:ext cx="0" cy="525604"/>
          </a:xfrm>
          <a:prstGeom prst="line">
            <a:avLst/>
          </a:prstGeom>
          <a:noFill/>
          <a:ln w="31750" cap="rnd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81D77B9-152D-49EF-9AC6-B7BD067EFFEB}"/>
              </a:ext>
            </a:extLst>
          </p:cNvPr>
          <p:cNvCxnSpPr/>
          <p:nvPr/>
        </p:nvCxnSpPr>
        <p:spPr>
          <a:xfrm>
            <a:off x="4205005" y="3870938"/>
            <a:ext cx="0" cy="525604"/>
          </a:xfrm>
          <a:prstGeom prst="line">
            <a:avLst/>
          </a:prstGeom>
          <a:noFill/>
          <a:ln w="31750" cap="rnd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40A9A50-C18B-4F82-B828-F9A3140E7B4D}"/>
              </a:ext>
            </a:extLst>
          </p:cNvPr>
          <p:cNvCxnSpPr/>
          <p:nvPr/>
        </p:nvCxnSpPr>
        <p:spPr>
          <a:xfrm>
            <a:off x="4205005" y="2589833"/>
            <a:ext cx="0" cy="525604"/>
          </a:xfrm>
          <a:prstGeom prst="line">
            <a:avLst/>
          </a:prstGeom>
          <a:noFill/>
          <a:ln w="31750" cap="rnd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557A72B3-F689-4ED6-87FC-832248084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</p:spPr>
        <p:txBody>
          <a:bodyPr/>
          <a:lstStyle/>
          <a:p>
            <a:fld id="{00E6A5BD-C011-4A45-AA3A-201790FB7F2B}" type="slidenum">
              <a:rPr lang="en-CA" sz="800" smtClean="0"/>
              <a:pPr/>
              <a:t>2</a:t>
            </a:fld>
            <a:endParaRPr lang="en-CA" sz="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57E629-F763-4C08-B6B2-F92923FBBBBC}"/>
              </a:ext>
            </a:extLst>
          </p:cNvPr>
          <p:cNvSpPr/>
          <p:nvPr/>
        </p:nvSpPr>
        <p:spPr>
          <a:xfrm>
            <a:off x="4596167" y="2313162"/>
            <a:ext cx="2900008" cy="231592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What’s The Problem?</a:t>
            </a:r>
          </a:p>
        </p:txBody>
      </p:sp>
    </p:spTree>
    <p:extLst>
      <p:ext uri="{BB962C8B-B14F-4D97-AF65-F5344CB8AC3E}">
        <p14:creationId xmlns:p14="http://schemas.microsoft.com/office/powerpoint/2010/main" val="24519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4">
            <a:extLst>
              <a:ext uri="{FF2B5EF4-FFF2-40B4-BE49-F238E27FC236}">
                <a16:creationId xmlns:a16="http://schemas.microsoft.com/office/drawing/2014/main" id="{357BADCD-C2BE-4C0C-A591-49C15F688E7F}"/>
              </a:ext>
            </a:extLst>
          </p:cNvPr>
          <p:cNvSpPr/>
          <p:nvPr/>
        </p:nvSpPr>
        <p:spPr>
          <a:xfrm flipH="1">
            <a:off x="0" y="0"/>
            <a:ext cx="6630937" cy="6858000"/>
          </a:xfrm>
          <a:custGeom>
            <a:avLst/>
            <a:gdLst>
              <a:gd name="connsiteX0" fmla="*/ 1444572 w 6630937"/>
              <a:gd name="connsiteY0" fmla="*/ 0 h 6858000"/>
              <a:gd name="connsiteX1" fmla="*/ 6630937 w 6630937"/>
              <a:gd name="connsiteY1" fmla="*/ 0 h 6858000"/>
              <a:gd name="connsiteX2" fmla="*/ 6630937 w 6630937"/>
              <a:gd name="connsiteY2" fmla="*/ 6858000 h 6858000"/>
              <a:gd name="connsiteX3" fmla="*/ 1740046 w 6630937"/>
              <a:gd name="connsiteY3" fmla="*/ 6858000 h 6858000"/>
              <a:gd name="connsiteX4" fmla="*/ 1638548 w 6630937"/>
              <a:gd name="connsiteY4" fmla="*/ 6778238 h 6858000"/>
              <a:gd name="connsiteX5" fmla="*/ 0 w 6630937"/>
              <a:gd name="connsiteY5" fmla="*/ 3303772 h 6858000"/>
              <a:gd name="connsiteX6" fmla="*/ 1318797 w 6630937"/>
              <a:gd name="connsiteY6" fmla="*/ 1199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0937" h="6858000">
                <a:moveTo>
                  <a:pt x="1444572" y="0"/>
                </a:moveTo>
                <a:lnTo>
                  <a:pt x="6630937" y="0"/>
                </a:lnTo>
                <a:lnTo>
                  <a:pt x="6630937" y="6858000"/>
                </a:lnTo>
                <a:lnTo>
                  <a:pt x="1740046" y="6858000"/>
                </a:lnTo>
                <a:lnTo>
                  <a:pt x="1638548" y="6778238"/>
                </a:lnTo>
                <a:cubicBezTo>
                  <a:pt x="637846" y="5952386"/>
                  <a:pt x="0" y="4702567"/>
                  <a:pt x="0" y="3303772"/>
                </a:cubicBezTo>
                <a:cubicBezTo>
                  <a:pt x="0" y="2060399"/>
                  <a:pt x="503977" y="934735"/>
                  <a:pt x="1318797" y="11991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C5CAFC0B-9791-4CD9-B530-E052DEE0E2B4}"/>
              </a:ext>
            </a:extLst>
          </p:cNvPr>
          <p:cNvSpPr/>
          <p:nvPr/>
        </p:nvSpPr>
        <p:spPr>
          <a:xfrm flipH="1">
            <a:off x="-55715" y="-142240"/>
            <a:ext cx="6332750" cy="7152640"/>
          </a:xfrm>
          <a:custGeom>
            <a:avLst/>
            <a:gdLst>
              <a:gd name="connsiteX0" fmla="*/ 1621813 w 6088910"/>
              <a:gd name="connsiteY0" fmla="*/ 0 h 6858000"/>
              <a:gd name="connsiteX1" fmla="*/ 6088910 w 6088910"/>
              <a:gd name="connsiteY1" fmla="*/ 0 h 6858000"/>
              <a:gd name="connsiteX2" fmla="*/ 6088910 w 6088910"/>
              <a:gd name="connsiteY2" fmla="*/ 6858000 h 6858000"/>
              <a:gd name="connsiteX3" fmla="*/ 2086456 w 6088910"/>
              <a:gd name="connsiteY3" fmla="*/ 6858000 h 6858000"/>
              <a:gd name="connsiteX4" fmla="*/ 1983572 w 6088910"/>
              <a:gd name="connsiteY4" fmla="*/ 6798843 h 6858000"/>
              <a:gd name="connsiteX5" fmla="*/ 0 w 6088910"/>
              <a:gd name="connsiteY5" fmla="*/ 3275412 h 6858000"/>
              <a:gd name="connsiteX6" fmla="*/ 1499254 w 6088910"/>
              <a:gd name="connsiteY6" fmla="*/ 963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8910" h="6858000">
                <a:moveTo>
                  <a:pt x="1621813" y="0"/>
                </a:moveTo>
                <a:lnTo>
                  <a:pt x="6088910" y="0"/>
                </a:lnTo>
                <a:lnTo>
                  <a:pt x="6088910" y="6858000"/>
                </a:lnTo>
                <a:lnTo>
                  <a:pt x="2086456" y="6858000"/>
                </a:lnTo>
                <a:lnTo>
                  <a:pt x="1983572" y="6798843"/>
                </a:lnTo>
                <a:cubicBezTo>
                  <a:pt x="794374" y="6076269"/>
                  <a:pt x="0" y="4768609"/>
                  <a:pt x="0" y="3275412"/>
                </a:cubicBezTo>
                <a:cubicBezTo>
                  <a:pt x="0" y="1995529"/>
                  <a:pt x="583622" y="851959"/>
                  <a:pt x="1499254" y="96312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20000"/>
                <a:lumOff val="8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918964-CA18-41F0-9F40-24753A3EEBF5}"/>
              </a:ext>
            </a:extLst>
          </p:cNvPr>
          <p:cNvCxnSpPr>
            <a:cxnSpLocks/>
          </p:cNvCxnSpPr>
          <p:nvPr/>
        </p:nvCxnSpPr>
        <p:spPr>
          <a:xfrm>
            <a:off x="495301" y="2552700"/>
            <a:ext cx="0" cy="1771650"/>
          </a:xfrm>
          <a:prstGeom prst="line">
            <a:avLst/>
          </a:prstGeom>
          <a:noFill/>
          <a:ln w="50800" cap="rnd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Freeform 24">
            <a:extLst>
              <a:ext uri="{FF2B5EF4-FFF2-40B4-BE49-F238E27FC236}">
                <a16:creationId xmlns:a16="http://schemas.microsoft.com/office/drawing/2014/main" id="{FA6A8C70-DFA3-4612-B7F5-C17D1F0E5FAA}"/>
              </a:ext>
            </a:extLst>
          </p:cNvPr>
          <p:cNvSpPr/>
          <p:nvPr/>
        </p:nvSpPr>
        <p:spPr>
          <a:xfrm flipH="1">
            <a:off x="0" y="0"/>
            <a:ext cx="6630937" cy="6858000"/>
          </a:xfrm>
          <a:custGeom>
            <a:avLst/>
            <a:gdLst>
              <a:gd name="connsiteX0" fmla="*/ 1444572 w 6630937"/>
              <a:gd name="connsiteY0" fmla="*/ 0 h 6858000"/>
              <a:gd name="connsiteX1" fmla="*/ 6630937 w 6630937"/>
              <a:gd name="connsiteY1" fmla="*/ 0 h 6858000"/>
              <a:gd name="connsiteX2" fmla="*/ 6630937 w 6630937"/>
              <a:gd name="connsiteY2" fmla="*/ 6858000 h 6858000"/>
              <a:gd name="connsiteX3" fmla="*/ 1740046 w 6630937"/>
              <a:gd name="connsiteY3" fmla="*/ 6858000 h 6858000"/>
              <a:gd name="connsiteX4" fmla="*/ 1638548 w 6630937"/>
              <a:gd name="connsiteY4" fmla="*/ 6778238 h 6858000"/>
              <a:gd name="connsiteX5" fmla="*/ 0 w 6630937"/>
              <a:gd name="connsiteY5" fmla="*/ 3303772 h 6858000"/>
              <a:gd name="connsiteX6" fmla="*/ 1318797 w 6630937"/>
              <a:gd name="connsiteY6" fmla="*/ 1199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0937" h="6858000">
                <a:moveTo>
                  <a:pt x="1444572" y="0"/>
                </a:moveTo>
                <a:lnTo>
                  <a:pt x="6630937" y="0"/>
                </a:lnTo>
                <a:lnTo>
                  <a:pt x="6630937" y="6858000"/>
                </a:lnTo>
                <a:lnTo>
                  <a:pt x="1740046" y="6858000"/>
                </a:lnTo>
                <a:lnTo>
                  <a:pt x="1638548" y="6778238"/>
                </a:lnTo>
                <a:cubicBezTo>
                  <a:pt x="637846" y="5952386"/>
                  <a:pt x="0" y="4702567"/>
                  <a:pt x="0" y="3303772"/>
                </a:cubicBezTo>
                <a:cubicBezTo>
                  <a:pt x="0" y="2060399"/>
                  <a:pt x="503977" y="934735"/>
                  <a:pt x="1318797" y="11991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4" name="Freeform 31">
            <a:extLst>
              <a:ext uri="{FF2B5EF4-FFF2-40B4-BE49-F238E27FC236}">
                <a16:creationId xmlns:a16="http://schemas.microsoft.com/office/drawing/2014/main" id="{4949BF1B-331A-4FC1-A224-33A927F6B0AD}"/>
              </a:ext>
            </a:extLst>
          </p:cNvPr>
          <p:cNvSpPr/>
          <p:nvPr/>
        </p:nvSpPr>
        <p:spPr>
          <a:xfrm flipH="1">
            <a:off x="-55715" y="-142240"/>
            <a:ext cx="6332750" cy="7152640"/>
          </a:xfrm>
          <a:custGeom>
            <a:avLst/>
            <a:gdLst>
              <a:gd name="connsiteX0" fmla="*/ 1621813 w 6088910"/>
              <a:gd name="connsiteY0" fmla="*/ 0 h 6858000"/>
              <a:gd name="connsiteX1" fmla="*/ 6088910 w 6088910"/>
              <a:gd name="connsiteY1" fmla="*/ 0 h 6858000"/>
              <a:gd name="connsiteX2" fmla="*/ 6088910 w 6088910"/>
              <a:gd name="connsiteY2" fmla="*/ 6858000 h 6858000"/>
              <a:gd name="connsiteX3" fmla="*/ 2086456 w 6088910"/>
              <a:gd name="connsiteY3" fmla="*/ 6858000 h 6858000"/>
              <a:gd name="connsiteX4" fmla="*/ 1983572 w 6088910"/>
              <a:gd name="connsiteY4" fmla="*/ 6798843 h 6858000"/>
              <a:gd name="connsiteX5" fmla="*/ 0 w 6088910"/>
              <a:gd name="connsiteY5" fmla="*/ 3275412 h 6858000"/>
              <a:gd name="connsiteX6" fmla="*/ 1499254 w 6088910"/>
              <a:gd name="connsiteY6" fmla="*/ 963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8910" h="6858000">
                <a:moveTo>
                  <a:pt x="1621813" y="0"/>
                </a:moveTo>
                <a:lnTo>
                  <a:pt x="6088910" y="0"/>
                </a:lnTo>
                <a:lnTo>
                  <a:pt x="6088910" y="6858000"/>
                </a:lnTo>
                <a:lnTo>
                  <a:pt x="2086456" y="6858000"/>
                </a:lnTo>
                <a:lnTo>
                  <a:pt x="1983572" y="6798843"/>
                </a:lnTo>
                <a:cubicBezTo>
                  <a:pt x="794374" y="6076269"/>
                  <a:pt x="0" y="4768609"/>
                  <a:pt x="0" y="3275412"/>
                </a:cubicBezTo>
                <a:cubicBezTo>
                  <a:pt x="0" y="1995529"/>
                  <a:pt x="583622" y="851959"/>
                  <a:pt x="1499254" y="96312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20000"/>
                <a:lumOff val="8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B258F9-69BE-4BFA-8FD5-0DF225B7F907}"/>
              </a:ext>
            </a:extLst>
          </p:cNvPr>
          <p:cNvSpPr txBox="1">
            <a:spLocks/>
          </p:cNvSpPr>
          <p:nvPr/>
        </p:nvSpPr>
        <p:spPr>
          <a:xfrm>
            <a:off x="846958" y="2258889"/>
            <a:ext cx="4325110" cy="2359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800" b="1" spc="300" dirty="0">
                <a:solidFill>
                  <a:schemeClr val="bg1"/>
                </a:solidFill>
              </a:rPr>
              <a:t>SO, A FEW OF US GOT TOGETHER …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42F8E1-9D87-4780-A242-78EBB1459C72}"/>
              </a:ext>
            </a:extLst>
          </p:cNvPr>
          <p:cNvCxnSpPr>
            <a:cxnSpLocks/>
          </p:cNvCxnSpPr>
          <p:nvPr/>
        </p:nvCxnSpPr>
        <p:spPr>
          <a:xfrm>
            <a:off x="495301" y="2464118"/>
            <a:ext cx="0" cy="1948815"/>
          </a:xfrm>
          <a:prstGeom prst="line">
            <a:avLst/>
          </a:prstGeom>
          <a:noFill/>
          <a:ln w="50800" cap="rnd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786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20D3EC-33A6-C344-8D30-501B6F24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71733"/>
            <a:ext cx="11201400" cy="914400"/>
          </a:xfrm>
        </p:spPr>
        <p:txBody>
          <a:bodyPr/>
          <a:lstStyle/>
          <a:p>
            <a:pPr algn="ctr"/>
            <a:r>
              <a:rPr lang="en-US" b="1" spc="300" dirty="0"/>
              <a:t>MODEL OF A WORLD-CLASS CHRO 1.0</a:t>
            </a:r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72CD187B-90C5-41D5-885B-95CC720A3224}"/>
              </a:ext>
            </a:extLst>
          </p:cNvPr>
          <p:cNvSpPr/>
          <p:nvPr/>
        </p:nvSpPr>
        <p:spPr bwMode="auto">
          <a:xfrm>
            <a:off x="4887486" y="1067031"/>
            <a:ext cx="2435364" cy="736773"/>
          </a:xfrm>
          <a:prstGeom prst="triangle">
            <a:avLst>
              <a:gd name="adj" fmla="val 49955"/>
            </a:avLst>
          </a:prstGeom>
          <a:solidFill>
            <a:schemeClr val="accent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GE Inspira Sans 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17A381-7CDA-423B-9FB7-833EB87F12CB}"/>
              </a:ext>
            </a:extLst>
          </p:cNvPr>
          <p:cNvSpPr/>
          <p:nvPr/>
        </p:nvSpPr>
        <p:spPr>
          <a:xfrm>
            <a:off x="5561886" y="1188452"/>
            <a:ext cx="10865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75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kern="0" dirty="0">
                <a:solidFill>
                  <a:srgbClr val="FFFFFF"/>
                </a:solidFill>
                <a:latin typeface="GE Inspira Sans "/>
              </a:rPr>
              <a:t>DRIVE BUSINESS RESULTS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6C11115-0BAA-46A5-B273-6BB16A80AFC6}"/>
              </a:ext>
            </a:extLst>
          </p:cNvPr>
          <p:cNvSpPr/>
          <p:nvPr/>
        </p:nvSpPr>
        <p:spPr bwMode="auto">
          <a:xfrm>
            <a:off x="5188566" y="1853796"/>
            <a:ext cx="1969181" cy="628696"/>
          </a:xfrm>
          <a:prstGeom prst="rect">
            <a:avLst/>
          </a:prstGeom>
          <a:solidFill>
            <a:schemeClr val="accent3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Enterprise Change Leader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 Inspira Sans 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C8E1FDA-672D-4318-9603-DD9A2B3C9A73}"/>
              </a:ext>
            </a:extLst>
          </p:cNvPr>
          <p:cNvSpPr/>
          <p:nvPr/>
        </p:nvSpPr>
        <p:spPr bwMode="auto">
          <a:xfrm>
            <a:off x="978969" y="1853797"/>
            <a:ext cx="1960958" cy="628696"/>
          </a:xfrm>
          <a:prstGeom prst="rect">
            <a:avLst/>
          </a:prstGeom>
          <a:solidFill>
            <a:schemeClr val="accent3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Board’s Leader of Human Capital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5008A43-9073-45F0-851F-9C5269AC7C0F}"/>
              </a:ext>
            </a:extLst>
          </p:cNvPr>
          <p:cNvSpPr/>
          <p:nvPr/>
        </p:nvSpPr>
        <p:spPr bwMode="auto">
          <a:xfrm>
            <a:off x="9339149" y="1853796"/>
            <a:ext cx="1973756" cy="628696"/>
          </a:xfrm>
          <a:prstGeom prst="rect">
            <a:avLst/>
          </a:prstGeom>
          <a:solidFill>
            <a:schemeClr val="accent3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Trusted Advisor and Coach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B98BA07-E56A-4406-9AC5-14C5D82D886D}"/>
              </a:ext>
            </a:extLst>
          </p:cNvPr>
          <p:cNvSpPr/>
          <p:nvPr/>
        </p:nvSpPr>
        <p:spPr bwMode="auto">
          <a:xfrm>
            <a:off x="3102205" y="1853796"/>
            <a:ext cx="1957414" cy="628696"/>
          </a:xfrm>
          <a:prstGeom prst="rect">
            <a:avLst/>
          </a:prstGeom>
          <a:solidFill>
            <a:schemeClr val="accent3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Creator of Talent Strategy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 Inspira Sans 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FA8951C-AD2C-4DBA-BD02-DB1452E45613}"/>
              </a:ext>
            </a:extLst>
          </p:cNvPr>
          <p:cNvSpPr/>
          <p:nvPr/>
        </p:nvSpPr>
        <p:spPr bwMode="auto">
          <a:xfrm>
            <a:off x="7292981" y="1853796"/>
            <a:ext cx="1960958" cy="628696"/>
          </a:xfrm>
          <a:prstGeom prst="rect">
            <a:avLst/>
          </a:prstGeom>
          <a:solidFill>
            <a:schemeClr val="accent3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Driver of Culture and Purpose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 Inspira Sans 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89F64A0-A08B-45CE-A34A-F15A18B05359}"/>
              </a:ext>
            </a:extLst>
          </p:cNvPr>
          <p:cNvSpPr/>
          <p:nvPr/>
        </p:nvSpPr>
        <p:spPr bwMode="auto">
          <a:xfrm>
            <a:off x="6072108" y="5006093"/>
            <a:ext cx="5240797" cy="59719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751" tIns="88751" rIns="88751" bIns="88751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Business Strategy Development</a:t>
            </a:r>
          </a:p>
          <a:p>
            <a:pPr marL="0" marR="0" lvl="0" indent="0" algn="ctr" defTabSz="88757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Shape and influence business strategy, and partner with </a:t>
            </a:r>
          </a:p>
          <a:p>
            <a:pPr marL="0" marR="0" lvl="0" indent="0" algn="ctr" defTabSz="88757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executive peers to move the organization forward.</a:t>
            </a:r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7BE9ECF4-72EF-47DE-97D6-372EBA0EBD92}"/>
              </a:ext>
            </a:extLst>
          </p:cNvPr>
          <p:cNvSpPr/>
          <p:nvPr/>
        </p:nvSpPr>
        <p:spPr bwMode="auto">
          <a:xfrm>
            <a:off x="978969" y="1008993"/>
            <a:ext cx="10366698" cy="803155"/>
          </a:xfrm>
          <a:prstGeom prst="triangle">
            <a:avLst>
              <a:gd name="adj" fmla="val 49746"/>
            </a:avLst>
          </a:prstGeom>
          <a:solidFill>
            <a:schemeClr val="accent1">
              <a:lumMod val="50000"/>
            </a:schemeClr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Drive Business Results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E960BC-8BCA-4033-A889-1B91C4209D00}"/>
              </a:ext>
            </a:extLst>
          </p:cNvPr>
          <p:cNvSpPr/>
          <p:nvPr/>
        </p:nvSpPr>
        <p:spPr bwMode="auto">
          <a:xfrm>
            <a:off x="978969" y="5007650"/>
            <a:ext cx="5016772" cy="5940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751" tIns="88751" rIns="88751" bIns="355002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 Inspira Sans "/>
              <a:ea typeface="+mn-ea"/>
              <a:cs typeface="+mn-cs"/>
            </a:endParaRPr>
          </a:p>
          <a:p>
            <a:pPr marL="0" marR="0" lvl="0" indent="0" algn="ctr" defTabSz="88757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 Inspira Sans "/>
              <a:ea typeface="+mn-ea"/>
              <a:cs typeface="+mn-cs"/>
            </a:endParaRPr>
          </a:p>
          <a:p>
            <a:pPr marL="0" marR="0" lvl="0" indent="0" algn="ctr" defTabSz="88757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Business Acumen</a:t>
            </a:r>
          </a:p>
          <a:p>
            <a:pPr marL="0" marR="0" lvl="0" indent="0" algn="ctr" defTabSz="88757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Understand the business model, financials,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external markets, and customers.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3BAC0D9-E879-4153-AE7B-E639010DACAE}"/>
              </a:ext>
            </a:extLst>
          </p:cNvPr>
          <p:cNvSpPr/>
          <p:nvPr/>
        </p:nvSpPr>
        <p:spPr bwMode="auto">
          <a:xfrm>
            <a:off x="978969" y="5633429"/>
            <a:ext cx="10333936" cy="4625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751" tIns="88751" rIns="88751" bIns="8875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Functional Business Leader</a:t>
            </a:r>
          </a:p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Create a future-focused, financially disciplined team to run the HR function.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5D81473-6A4A-4E26-8C56-7BBC935A12B3}"/>
              </a:ext>
            </a:extLst>
          </p:cNvPr>
          <p:cNvSpPr/>
          <p:nvPr/>
        </p:nvSpPr>
        <p:spPr bwMode="auto">
          <a:xfrm>
            <a:off x="978969" y="2503114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Plan and Support     </a:t>
            </a:r>
          </a:p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CEO Succession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5B51D85-B2D8-4F37-A346-D4B336170D8D}"/>
              </a:ext>
            </a:extLst>
          </p:cNvPr>
          <p:cNvSpPr/>
          <p:nvPr/>
        </p:nvSpPr>
        <p:spPr bwMode="auto">
          <a:xfrm>
            <a:off x="978969" y="3351122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Build Shareholder-Supported Executive Compensation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8361D6-8E04-47C1-90E5-BB238636D109}"/>
              </a:ext>
            </a:extLst>
          </p:cNvPr>
          <p:cNvSpPr/>
          <p:nvPr/>
        </p:nvSpPr>
        <p:spPr bwMode="auto">
          <a:xfrm>
            <a:off x="978969" y="4199132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Surface and Respond   to External Trends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F33157F-D18D-499B-A4BE-BBB012803C4C}"/>
              </a:ext>
            </a:extLst>
          </p:cNvPr>
          <p:cNvSpPr/>
          <p:nvPr/>
        </p:nvSpPr>
        <p:spPr bwMode="auto">
          <a:xfrm>
            <a:off x="3098662" y="2503114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Ensure Critical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Role Staffing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B37DC6-E7DB-4D07-9580-5AF94B19EC73}"/>
              </a:ext>
            </a:extLst>
          </p:cNvPr>
          <p:cNvSpPr/>
          <p:nvPr/>
        </p:nvSpPr>
        <p:spPr bwMode="auto">
          <a:xfrm>
            <a:off x="3098662" y="3351122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Design Talent Management Processes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D90CF2F-C4F1-403E-8DF1-AD533A55EE43}"/>
              </a:ext>
            </a:extLst>
          </p:cNvPr>
          <p:cNvSpPr/>
          <p:nvPr/>
        </p:nvSpPr>
        <p:spPr bwMode="auto">
          <a:xfrm>
            <a:off x="3098662" y="4199132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Direct Strategic Workforce Planning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8C76D0D-DEEF-4569-8EAC-D2397910AC14}"/>
              </a:ext>
            </a:extLst>
          </p:cNvPr>
          <p:cNvSpPr/>
          <p:nvPr/>
        </p:nvSpPr>
        <p:spPr bwMode="auto">
          <a:xfrm>
            <a:off x="5196789" y="2500202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Challenge the </a:t>
            </a:r>
          </a:p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Status Quo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6534645-937D-4194-BB49-E6A1DF05C9DB}"/>
              </a:ext>
            </a:extLst>
          </p:cNvPr>
          <p:cNvSpPr/>
          <p:nvPr/>
        </p:nvSpPr>
        <p:spPr bwMode="auto">
          <a:xfrm>
            <a:off x="5196789" y="3348209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Plan Strategic Enterprise Changes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3C2CBC9-F0EA-441E-8FCA-583B34051054}"/>
              </a:ext>
            </a:extLst>
          </p:cNvPr>
          <p:cNvSpPr/>
          <p:nvPr/>
        </p:nvSpPr>
        <p:spPr bwMode="auto">
          <a:xfrm>
            <a:off x="5196789" y="4196217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Manage Stakeholders and Advocate for Employees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A529426-0309-48DC-9620-C0C9390DEBE6}"/>
              </a:ext>
            </a:extLst>
          </p:cNvPr>
          <p:cNvSpPr/>
          <p:nvPr/>
        </p:nvSpPr>
        <p:spPr bwMode="auto">
          <a:xfrm>
            <a:off x="7292981" y="2499789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Link Purpose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to Culture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B11F06E-D194-4183-BCFB-4BF6F4CF538A}"/>
              </a:ext>
            </a:extLst>
          </p:cNvPr>
          <p:cNvSpPr/>
          <p:nvPr/>
        </p:nvSpPr>
        <p:spPr bwMode="auto">
          <a:xfrm>
            <a:off x="7292981" y="3347797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Measure and Communicate the Culture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9184AFB-8BFC-4AE9-982A-EA2B28AB882D}"/>
              </a:ext>
            </a:extLst>
          </p:cNvPr>
          <p:cNvSpPr/>
          <p:nvPr/>
        </p:nvSpPr>
        <p:spPr bwMode="auto">
          <a:xfrm>
            <a:off x="7292981" y="4195804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Hold Leadership Accountable for the Culture Promise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52B726B-63B6-42C6-9E0B-871A748B8A22}"/>
              </a:ext>
            </a:extLst>
          </p:cNvPr>
          <p:cNvSpPr/>
          <p:nvPr/>
        </p:nvSpPr>
        <p:spPr bwMode="auto">
          <a:xfrm>
            <a:off x="9351946" y="2499789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Advise and Coach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the CEO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C9B99FF-78DF-4DA8-8011-6D9A0E973473}"/>
              </a:ext>
            </a:extLst>
          </p:cNvPr>
          <p:cNvSpPr/>
          <p:nvPr/>
        </p:nvSpPr>
        <p:spPr bwMode="auto">
          <a:xfrm>
            <a:off x="9351946" y="3347797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Maximize Senior Team Effectiveness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46A2246-AA2D-4ECB-9C7C-8B7404A5E07F}"/>
              </a:ext>
            </a:extLst>
          </p:cNvPr>
          <p:cNvSpPr/>
          <p:nvPr/>
        </p:nvSpPr>
        <p:spPr bwMode="auto">
          <a:xfrm>
            <a:off x="9351946" y="4195804"/>
            <a:ext cx="1960959" cy="778840"/>
          </a:xfrm>
          <a:prstGeom prst="rect">
            <a:avLst/>
          </a:prstGeom>
          <a:solidFill>
            <a:srgbClr val="0068CF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80682" rIns="80682" bIns="8068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136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 Inspira Sans "/>
                <a:ea typeface="+mn-ea"/>
                <a:cs typeface="+mn-cs"/>
              </a:rPr>
              <a:t>Coach and Develop Key Enterprise Talent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7FBAF06-47F8-4497-8A27-E09420D37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9" y="5907132"/>
            <a:ext cx="626402" cy="1453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32AB7-E3B5-48D9-9431-45075A715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E6A5BD-C011-4A45-AA3A-201790FB7F2B}" type="slidenum">
              <a:rPr lang="en-CA" sz="800" smtClean="0"/>
              <a:pPr/>
              <a:t>4</a:t>
            </a:fld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3525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5D4236A-7BB0-4049-8DFC-772CDAA4DA3A}"/>
              </a:ext>
            </a:extLst>
          </p:cNvPr>
          <p:cNvSpPr/>
          <p:nvPr/>
        </p:nvSpPr>
        <p:spPr>
          <a:xfrm>
            <a:off x="2591220" y="-1672990"/>
            <a:ext cx="10203979" cy="10203979"/>
          </a:xfrm>
          <a:prstGeom prst="ellipse">
            <a:avLst/>
          </a:prstGeom>
          <a:gradFill>
            <a:gsLst>
              <a:gs pos="0">
                <a:schemeClr val="accent3"/>
              </a:gs>
              <a:gs pos="61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54B26-4891-41C1-B9EF-110546FC60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85" t="17166" r="22880"/>
          <a:stretch/>
        </p:blipFill>
        <p:spPr>
          <a:xfrm>
            <a:off x="1" y="-2"/>
            <a:ext cx="4217026" cy="68580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CF9F46-B752-427A-B37E-593A52F6D40B}"/>
              </a:ext>
            </a:extLst>
          </p:cNvPr>
          <p:cNvSpPr/>
          <p:nvPr/>
        </p:nvSpPr>
        <p:spPr>
          <a:xfrm>
            <a:off x="1" y="-2"/>
            <a:ext cx="4217026" cy="6858002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33000"/>
                </a:schemeClr>
              </a:gs>
              <a:gs pos="74000">
                <a:schemeClr val="accent4">
                  <a:alpha val="8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94FD10-9F80-4882-8C20-A7CDBE6E1C6A}"/>
              </a:ext>
            </a:extLst>
          </p:cNvPr>
          <p:cNvGrpSpPr/>
          <p:nvPr/>
        </p:nvGrpSpPr>
        <p:grpSpPr>
          <a:xfrm>
            <a:off x="4500276" y="880525"/>
            <a:ext cx="7036768" cy="1042660"/>
            <a:chOff x="4500276" y="880525"/>
            <a:chExt cx="7036768" cy="104266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F93E0EC-9806-41B1-84AB-01B163B5B5A0}"/>
                </a:ext>
              </a:extLst>
            </p:cNvPr>
            <p:cNvSpPr/>
            <p:nvPr/>
          </p:nvSpPr>
          <p:spPr>
            <a:xfrm>
              <a:off x="4500276" y="880525"/>
              <a:ext cx="1042660" cy="1042660"/>
            </a:xfrm>
            <a:prstGeom prst="ellipse">
              <a:avLst/>
            </a:prstGeom>
            <a:solidFill>
              <a:schemeClr val="accent4"/>
            </a:solidFill>
            <a:ln w="317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41533F-CEEB-4C90-AFD6-422C9DB8DE80}"/>
                </a:ext>
              </a:extLst>
            </p:cNvPr>
            <p:cNvSpPr txBox="1"/>
            <p:nvPr/>
          </p:nvSpPr>
          <p:spPr>
            <a:xfrm>
              <a:off x="5983469" y="1025960"/>
              <a:ext cx="5553575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en-US" sz="3200" b="1" spc="300" dirty="0">
                  <a:solidFill>
                    <a:schemeClr val="bg1"/>
                  </a:solidFill>
                </a:rPr>
                <a:t>NOBLE INTENT</a:t>
              </a:r>
            </a:p>
            <a:p>
              <a:pPr lvl="0">
                <a:defRPr/>
              </a:pPr>
              <a:r>
                <a:rPr lang="en-US" dirty="0">
                  <a:solidFill>
                    <a:schemeClr val="bg1"/>
                  </a:solidFill>
                </a:rPr>
                <a:t>We are trying to create a movement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BA2D4B-87D9-42E8-8C34-4386C4CAC65C}"/>
                </a:ext>
              </a:extLst>
            </p:cNvPr>
            <p:cNvCxnSpPr/>
            <p:nvPr/>
          </p:nvCxnSpPr>
          <p:spPr>
            <a:xfrm>
              <a:off x="5736337" y="1057705"/>
              <a:ext cx="0" cy="6883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7A121FE-C66F-4253-A3BA-E412AE377032}"/>
                </a:ext>
              </a:extLst>
            </p:cNvPr>
            <p:cNvCxnSpPr>
              <a:cxnSpLocks/>
            </p:cNvCxnSpPr>
            <p:nvPr/>
          </p:nvCxnSpPr>
          <p:spPr>
            <a:xfrm>
              <a:off x="5541739" y="1401855"/>
              <a:ext cx="19459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872C15-E865-4F9B-824F-CE29F792D6E4}"/>
                </a:ext>
              </a:extLst>
            </p:cNvPr>
            <p:cNvSpPr txBox="1"/>
            <p:nvPr/>
          </p:nvSpPr>
          <p:spPr>
            <a:xfrm>
              <a:off x="4578010" y="1204475"/>
              <a:ext cx="887192" cy="4528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FREE WARE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002619-B28D-497C-BCBB-53BA73CF3351}"/>
              </a:ext>
            </a:extLst>
          </p:cNvPr>
          <p:cNvGrpSpPr/>
          <p:nvPr/>
        </p:nvGrpSpPr>
        <p:grpSpPr>
          <a:xfrm>
            <a:off x="5541739" y="2399856"/>
            <a:ext cx="5995305" cy="769441"/>
            <a:chOff x="5541739" y="2399856"/>
            <a:chExt cx="5995305" cy="76944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15F3F4-EFD6-45D7-9265-F8D1533B2E6B}"/>
                </a:ext>
              </a:extLst>
            </p:cNvPr>
            <p:cNvSpPr txBox="1"/>
            <p:nvPr/>
          </p:nvSpPr>
          <p:spPr>
            <a:xfrm>
              <a:off x="5983469" y="2399856"/>
              <a:ext cx="5553575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1" spc="300" dirty="0">
                  <a:solidFill>
                    <a:schemeClr val="bg1"/>
                  </a:solidFill>
                </a:rPr>
                <a:t>EXPERT INPUT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CHROs from different industries, geographies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A424CD-CF94-4EDF-8F97-B67EC531302B}"/>
                </a:ext>
              </a:extLst>
            </p:cNvPr>
            <p:cNvCxnSpPr/>
            <p:nvPr/>
          </p:nvCxnSpPr>
          <p:spPr>
            <a:xfrm>
              <a:off x="5736337" y="2449953"/>
              <a:ext cx="0" cy="6883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8D82242-F552-477B-911B-718DD5D4967D}"/>
                </a:ext>
              </a:extLst>
            </p:cNvPr>
            <p:cNvCxnSpPr>
              <a:cxnSpLocks/>
            </p:cNvCxnSpPr>
            <p:nvPr/>
          </p:nvCxnSpPr>
          <p:spPr>
            <a:xfrm>
              <a:off x="5541739" y="2794103"/>
              <a:ext cx="19459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53F978-0885-4E89-B9A5-71B4BC5FF26B}"/>
              </a:ext>
            </a:extLst>
          </p:cNvPr>
          <p:cNvGrpSpPr/>
          <p:nvPr/>
        </p:nvGrpSpPr>
        <p:grpSpPr>
          <a:xfrm>
            <a:off x="5541739" y="3820788"/>
            <a:ext cx="5995305" cy="769441"/>
            <a:chOff x="5541739" y="3820788"/>
            <a:chExt cx="5995305" cy="76944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06353A-0D73-42D1-92A7-8A9647579E40}"/>
                </a:ext>
              </a:extLst>
            </p:cNvPr>
            <p:cNvSpPr txBox="1"/>
            <p:nvPr/>
          </p:nvSpPr>
          <p:spPr>
            <a:xfrm>
              <a:off x="5983469" y="3820788"/>
              <a:ext cx="5553575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1" spc="300" dirty="0">
                  <a:solidFill>
                    <a:schemeClr val="bg1"/>
                  </a:solidFill>
                </a:rPr>
                <a:t>NO ECHO CHAMBER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Built with extensive CEO input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69AAAFA-6628-4099-82D3-A8B7DFFCE0DE}"/>
                </a:ext>
              </a:extLst>
            </p:cNvPr>
            <p:cNvCxnSpPr/>
            <p:nvPr/>
          </p:nvCxnSpPr>
          <p:spPr>
            <a:xfrm>
              <a:off x="5736337" y="3842201"/>
              <a:ext cx="0" cy="6883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DB9B2A3-512E-4D9C-A02A-C5213FF4E054}"/>
                </a:ext>
              </a:extLst>
            </p:cNvPr>
            <p:cNvCxnSpPr>
              <a:cxnSpLocks/>
            </p:cNvCxnSpPr>
            <p:nvPr/>
          </p:nvCxnSpPr>
          <p:spPr>
            <a:xfrm>
              <a:off x="5541739" y="4186351"/>
              <a:ext cx="19459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19FAE793-C700-4AEA-92FA-B412EF14E017}"/>
              </a:ext>
            </a:extLst>
          </p:cNvPr>
          <p:cNvSpPr/>
          <p:nvPr/>
        </p:nvSpPr>
        <p:spPr>
          <a:xfrm>
            <a:off x="-168730" y="3518289"/>
            <a:ext cx="3814485" cy="71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8837E25-0E92-489F-B73E-15A62DFC958C}"/>
              </a:ext>
            </a:extLst>
          </p:cNvPr>
          <p:cNvSpPr txBox="1"/>
          <p:nvPr/>
        </p:nvSpPr>
        <p:spPr>
          <a:xfrm>
            <a:off x="286051" y="2182503"/>
            <a:ext cx="3359704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WE THINK </a:t>
            </a:r>
            <a:b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</a:b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THIS MODEL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DIFFERENT…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C0885E-CF71-4E41-83D4-E9E232BDEE78}"/>
              </a:ext>
            </a:extLst>
          </p:cNvPr>
          <p:cNvGrpSpPr/>
          <p:nvPr/>
        </p:nvGrpSpPr>
        <p:grpSpPr>
          <a:xfrm>
            <a:off x="4500276" y="5057270"/>
            <a:ext cx="7398897" cy="1042660"/>
            <a:chOff x="4500276" y="5057270"/>
            <a:chExt cx="7398897" cy="104266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85E9E6A-27E0-409B-B023-9A52F8D59603}"/>
                </a:ext>
              </a:extLst>
            </p:cNvPr>
            <p:cNvSpPr/>
            <p:nvPr/>
          </p:nvSpPr>
          <p:spPr>
            <a:xfrm>
              <a:off x="4500276" y="5057270"/>
              <a:ext cx="1042660" cy="1042660"/>
            </a:xfrm>
            <a:prstGeom prst="ellipse">
              <a:avLst/>
            </a:prstGeom>
            <a:solidFill>
              <a:schemeClr val="accent4"/>
            </a:solidFill>
            <a:ln w="317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203840C-9251-41ED-9A1E-005D7811C4B3}"/>
                </a:ext>
              </a:extLst>
            </p:cNvPr>
            <p:cNvSpPr txBox="1"/>
            <p:nvPr/>
          </p:nvSpPr>
          <p:spPr>
            <a:xfrm>
              <a:off x="5983469" y="5194684"/>
              <a:ext cx="5915704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1" spc="300" dirty="0">
                  <a:solidFill>
                    <a:schemeClr val="bg1"/>
                  </a:solidFill>
                </a:rPr>
                <a:t>SUPPORTED BY RESEARCH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CEB (now Gartner) 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43DE94E-79C1-45B4-8489-A30D63A22D06}"/>
                </a:ext>
              </a:extLst>
            </p:cNvPr>
            <p:cNvCxnSpPr/>
            <p:nvPr/>
          </p:nvCxnSpPr>
          <p:spPr>
            <a:xfrm>
              <a:off x="5736337" y="5234450"/>
              <a:ext cx="0" cy="6883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5855ADE-14D6-4CA5-8527-3D53A4438050}"/>
                </a:ext>
              </a:extLst>
            </p:cNvPr>
            <p:cNvCxnSpPr>
              <a:cxnSpLocks/>
            </p:cNvCxnSpPr>
            <p:nvPr/>
          </p:nvCxnSpPr>
          <p:spPr>
            <a:xfrm>
              <a:off x="5541739" y="5578600"/>
              <a:ext cx="19459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CD05C00-3463-4E20-8A61-7A87842A6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4736" y="5481886"/>
              <a:ext cx="833741" cy="193428"/>
            </a:xfrm>
            <a:prstGeom prst="rect">
              <a:avLst/>
            </a:prstGeom>
          </p:spPr>
        </p:pic>
      </p:grp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05D8964D-7F4A-49F0-91FC-732EED8A621C}"/>
              </a:ext>
            </a:extLst>
          </p:cNvPr>
          <p:cNvSpPr txBox="1">
            <a:spLocks/>
          </p:cNvSpPr>
          <p:nvPr/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E6A5BD-C011-4A45-AA3A-201790FB7F2B}" type="slidenum">
              <a:rPr lang="en-CA" smtClean="0">
                <a:solidFill>
                  <a:schemeClr val="bg1"/>
                </a:solidFill>
              </a:rPr>
              <a:pPr/>
              <a:t>5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1836AF-42FF-4E4B-8FB4-2FCD23977666}"/>
              </a:ext>
            </a:extLst>
          </p:cNvPr>
          <p:cNvSpPr txBox="1"/>
          <p:nvPr/>
        </p:nvSpPr>
        <p:spPr>
          <a:xfrm>
            <a:off x="6475011" y="6432462"/>
            <a:ext cx="4540651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0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Confidential. Not to be copied, distributed, or reproduced without prior approval. </a:t>
            </a:r>
          </a:p>
          <a:p>
            <a:pPr defTabSz="457063" eaLnBrk="0" hangingPunct="0"/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D0E8D86C-03E2-4C24-8C77-355F853CCF5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5012" y="6312756"/>
            <a:ext cx="384048" cy="384048"/>
          </a:xfrm>
          <a:custGeom>
            <a:avLst/>
            <a:gdLst>
              <a:gd name="T0" fmla="*/ 3869 w 5760"/>
              <a:gd name="T1" fmla="*/ 1545 h 5760"/>
              <a:gd name="T2" fmla="*/ 2018 w 5760"/>
              <a:gd name="T3" fmla="*/ 2250 h 5760"/>
              <a:gd name="T4" fmla="*/ 2018 w 5760"/>
              <a:gd name="T5" fmla="*/ 2250 h 5760"/>
              <a:gd name="T6" fmla="*/ 1556 w 5760"/>
              <a:gd name="T7" fmla="*/ 3934 h 5760"/>
              <a:gd name="T8" fmla="*/ 1755 w 5760"/>
              <a:gd name="T9" fmla="*/ 4133 h 5760"/>
              <a:gd name="T10" fmla="*/ 3470 w 5760"/>
              <a:gd name="T11" fmla="*/ 3455 h 5760"/>
              <a:gd name="T12" fmla="*/ 3861 w 5760"/>
              <a:gd name="T13" fmla="*/ 3710 h 5760"/>
              <a:gd name="T14" fmla="*/ 3933 w 5760"/>
              <a:gd name="T15" fmla="*/ 3255 h 5760"/>
              <a:gd name="T16" fmla="*/ 3734 w 5760"/>
              <a:gd name="T17" fmla="*/ 4133 h 5760"/>
              <a:gd name="T18" fmla="*/ 3694 w 5760"/>
              <a:gd name="T19" fmla="*/ 2712 h 5760"/>
              <a:gd name="T20" fmla="*/ 3905 w 5760"/>
              <a:gd name="T21" fmla="*/ 2466 h 5760"/>
              <a:gd name="T22" fmla="*/ 3574 w 5760"/>
              <a:gd name="T23" fmla="*/ 2354 h 5760"/>
              <a:gd name="T24" fmla="*/ 3853 w 5760"/>
              <a:gd name="T25" fmla="*/ 1324 h 5760"/>
              <a:gd name="T26" fmla="*/ 3295 w 5760"/>
              <a:gd name="T27" fmla="*/ 2298 h 5760"/>
              <a:gd name="T28" fmla="*/ 2685 w 5760"/>
              <a:gd name="T29" fmla="*/ 2469 h 5760"/>
              <a:gd name="T30" fmla="*/ 2816 w 5760"/>
              <a:gd name="T31" fmla="*/ 1987 h 5760"/>
              <a:gd name="T32" fmla="*/ 2170 w 5760"/>
              <a:gd name="T33" fmla="*/ 2593 h 5760"/>
              <a:gd name="T34" fmla="*/ 2712 w 5760"/>
              <a:gd name="T35" fmla="*/ 1580 h 5760"/>
              <a:gd name="T36" fmla="*/ 1779 w 5760"/>
              <a:gd name="T37" fmla="*/ 2274 h 5760"/>
              <a:gd name="T38" fmla="*/ 1643 w 5760"/>
              <a:gd name="T39" fmla="*/ 1795 h 5760"/>
              <a:gd name="T40" fmla="*/ 1388 w 5760"/>
              <a:gd name="T41" fmla="*/ 2066 h 5760"/>
              <a:gd name="T42" fmla="*/ 2122 w 5760"/>
              <a:gd name="T43" fmla="*/ 2792 h 5760"/>
              <a:gd name="T44" fmla="*/ 2417 w 5760"/>
              <a:gd name="T45" fmla="*/ 2832 h 5760"/>
              <a:gd name="T46" fmla="*/ 1292 w 5760"/>
              <a:gd name="T47" fmla="*/ 3917 h 5760"/>
              <a:gd name="T48" fmla="*/ 2537 w 5760"/>
              <a:gd name="T49" fmla="*/ 3678 h 5760"/>
              <a:gd name="T50" fmla="*/ 3374 w 5760"/>
              <a:gd name="T51" fmla="*/ 2489 h 5760"/>
              <a:gd name="T52" fmla="*/ 2888 w 5760"/>
              <a:gd name="T53" fmla="*/ 3502 h 5760"/>
              <a:gd name="T54" fmla="*/ 4484 w 5760"/>
              <a:gd name="T55" fmla="*/ 3646 h 5760"/>
              <a:gd name="T56" fmla="*/ 5321 w 5760"/>
              <a:gd name="T57" fmla="*/ 3701 h 5760"/>
              <a:gd name="T58" fmla="*/ 5297 w 5760"/>
              <a:gd name="T59" fmla="*/ 3694 h 5760"/>
              <a:gd name="T60" fmla="*/ 5066 w 5760"/>
              <a:gd name="T61" fmla="*/ 2513 h 5760"/>
              <a:gd name="T62" fmla="*/ 5138 w 5760"/>
              <a:gd name="T63" fmla="*/ 3415 h 5760"/>
              <a:gd name="T64" fmla="*/ 2880 w 5760"/>
              <a:gd name="T65" fmla="*/ 5449 h 5760"/>
              <a:gd name="T66" fmla="*/ 2063 w 5760"/>
              <a:gd name="T67" fmla="*/ 5306 h 5760"/>
              <a:gd name="T68" fmla="*/ 2689 w 5760"/>
              <a:gd name="T69" fmla="*/ 5393 h 5760"/>
              <a:gd name="T70" fmla="*/ 3047 w 5760"/>
              <a:gd name="T71" fmla="*/ 4875 h 5760"/>
              <a:gd name="T72" fmla="*/ 1771 w 5760"/>
              <a:gd name="T73" fmla="*/ 5042 h 5760"/>
              <a:gd name="T74" fmla="*/ 440 w 5760"/>
              <a:gd name="T75" fmla="*/ 2067 h 5760"/>
              <a:gd name="T76" fmla="*/ 462 w 5760"/>
              <a:gd name="T77" fmla="*/ 2075 h 5760"/>
              <a:gd name="T78" fmla="*/ 694 w 5760"/>
              <a:gd name="T79" fmla="*/ 3247 h 5760"/>
              <a:gd name="T80" fmla="*/ 622 w 5760"/>
              <a:gd name="T81" fmla="*/ 2354 h 5760"/>
              <a:gd name="T82" fmla="*/ 2880 w 5760"/>
              <a:gd name="T83" fmla="*/ 311 h 5760"/>
              <a:gd name="T84" fmla="*/ 3696 w 5760"/>
              <a:gd name="T85" fmla="*/ 461 h 5760"/>
              <a:gd name="T86" fmla="*/ 3071 w 5760"/>
              <a:gd name="T87" fmla="*/ 367 h 5760"/>
              <a:gd name="T88" fmla="*/ 2712 w 5760"/>
              <a:gd name="T89" fmla="*/ 885 h 5760"/>
              <a:gd name="T90" fmla="*/ 3989 w 5760"/>
              <a:gd name="T91" fmla="*/ 726 h 5760"/>
              <a:gd name="T92" fmla="*/ 5321 w 5760"/>
              <a:gd name="T93" fmla="*/ 3701 h 5760"/>
              <a:gd name="T94" fmla="*/ 135 w 5760"/>
              <a:gd name="T95" fmla="*/ 2880 h 5760"/>
              <a:gd name="T96" fmla="*/ 5624 w 5760"/>
              <a:gd name="T97" fmla="*/ 2880 h 5760"/>
              <a:gd name="T98" fmla="*/ 2880 w 5760"/>
              <a:gd name="T99" fmla="*/ 5760 h 5760"/>
              <a:gd name="T100" fmla="*/ 2880 w 5760"/>
              <a:gd name="T101" fmla="*/ 0 h 5760"/>
              <a:gd name="T102" fmla="*/ 2880 w 5760"/>
              <a:gd name="T103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5760">
                <a:moveTo>
                  <a:pt x="3526" y="2130"/>
                </a:moveTo>
                <a:cubicBezTo>
                  <a:pt x="3526" y="1803"/>
                  <a:pt x="3748" y="1485"/>
                  <a:pt x="3869" y="1545"/>
                </a:cubicBezTo>
                <a:cubicBezTo>
                  <a:pt x="4006" y="1614"/>
                  <a:pt x="3766" y="1923"/>
                  <a:pt x="3526" y="2130"/>
                </a:cubicBezTo>
                <a:moveTo>
                  <a:pt x="2018" y="2250"/>
                </a:moveTo>
                <a:cubicBezTo>
                  <a:pt x="2018" y="1987"/>
                  <a:pt x="2278" y="1486"/>
                  <a:pt x="2437" y="1539"/>
                </a:cubicBezTo>
                <a:cubicBezTo>
                  <a:pt x="2625" y="1601"/>
                  <a:pt x="2282" y="2106"/>
                  <a:pt x="2018" y="2250"/>
                </a:cubicBezTo>
                <a:close/>
                <a:moveTo>
                  <a:pt x="1755" y="4133"/>
                </a:moveTo>
                <a:cubicBezTo>
                  <a:pt x="1635" y="4138"/>
                  <a:pt x="1556" y="4062"/>
                  <a:pt x="1556" y="3934"/>
                </a:cubicBezTo>
                <a:cubicBezTo>
                  <a:pt x="1556" y="3591"/>
                  <a:pt x="2031" y="3264"/>
                  <a:pt x="2390" y="3088"/>
                </a:cubicBezTo>
                <a:cubicBezTo>
                  <a:pt x="2327" y="3567"/>
                  <a:pt x="2165" y="4114"/>
                  <a:pt x="1755" y="4133"/>
                </a:cubicBezTo>
                <a:close/>
                <a:moveTo>
                  <a:pt x="3949" y="3016"/>
                </a:moveTo>
                <a:cubicBezTo>
                  <a:pt x="3678" y="3016"/>
                  <a:pt x="3470" y="3215"/>
                  <a:pt x="3470" y="3455"/>
                </a:cubicBezTo>
                <a:cubicBezTo>
                  <a:pt x="3470" y="3654"/>
                  <a:pt x="3590" y="3813"/>
                  <a:pt x="3750" y="3813"/>
                </a:cubicBezTo>
                <a:cubicBezTo>
                  <a:pt x="3806" y="3813"/>
                  <a:pt x="3861" y="3782"/>
                  <a:pt x="3861" y="3710"/>
                </a:cubicBezTo>
                <a:cubicBezTo>
                  <a:pt x="3861" y="3606"/>
                  <a:pt x="3724" y="3581"/>
                  <a:pt x="3734" y="3426"/>
                </a:cubicBezTo>
                <a:cubicBezTo>
                  <a:pt x="3741" y="3323"/>
                  <a:pt x="3837" y="3255"/>
                  <a:pt x="3933" y="3255"/>
                </a:cubicBezTo>
                <a:cubicBezTo>
                  <a:pt x="4124" y="3255"/>
                  <a:pt x="4214" y="3440"/>
                  <a:pt x="4214" y="3632"/>
                </a:cubicBezTo>
                <a:cubicBezTo>
                  <a:pt x="4206" y="3927"/>
                  <a:pt x="3989" y="4133"/>
                  <a:pt x="3734" y="4133"/>
                </a:cubicBezTo>
                <a:cubicBezTo>
                  <a:pt x="3398" y="4133"/>
                  <a:pt x="3183" y="3813"/>
                  <a:pt x="3183" y="3470"/>
                </a:cubicBezTo>
                <a:cubicBezTo>
                  <a:pt x="3183" y="2960"/>
                  <a:pt x="3518" y="2760"/>
                  <a:pt x="3694" y="2712"/>
                </a:cubicBezTo>
                <a:cubicBezTo>
                  <a:pt x="3696" y="2712"/>
                  <a:pt x="4153" y="2794"/>
                  <a:pt x="4138" y="2592"/>
                </a:cubicBezTo>
                <a:cubicBezTo>
                  <a:pt x="4132" y="2504"/>
                  <a:pt x="4000" y="2470"/>
                  <a:pt x="3905" y="2466"/>
                </a:cubicBezTo>
                <a:cubicBezTo>
                  <a:pt x="3799" y="2462"/>
                  <a:pt x="3692" y="2500"/>
                  <a:pt x="3692" y="2500"/>
                </a:cubicBezTo>
                <a:cubicBezTo>
                  <a:pt x="3636" y="2472"/>
                  <a:pt x="3598" y="2417"/>
                  <a:pt x="3574" y="2354"/>
                </a:cubicBezTo>
                <a:cubicBezTo>
                  <a:pt x="3901" y="2106"/>
                  <a:pt x="4133" y="1867"/>
                  <a:pt x="4133" y="1596"/>
                </a:cubicBezTo>
                <a:cubicBezTo>
                  <a:pt x="4133" y="1452"/>
                  <a:pt x="4037" y="1324"/>
                  <a:pt x="3853" y="1324"/>
                </a:cubicBezTo>
                <a:cubicBezTo>
                  <a:pt x="3526" y="1324"/>
                  <a:pt x="3279" y="1739"/>
                  <a:pt x="3279" y="2114"/>
                </a:cubicBezTo>
                <a:cubicBezTo>
                  <a:pt x="3279" y="2178"/>
                  <a:pt x="3279" y="2242"/>
                  <a:pt x="3295" y="2298"/>
                </a:cubicBezTo>
                <a:cubicBezTo>
                  <a:pt x="3087" y="2449"/>
                  <a:pt x="2933" y="2543"/>
                  <a:pt x="2654" y="2711"/>
                </a:cubicBezTo>
                <a:cubicBezTo>
                  <a:pt x="2654" y="2676"/>
                  <a:pt x="2661" y="2586"/>
                  <a:pt x="2685" y="2469"/>
                </a:cubicBezTo>
                <a:cubicBezTo>
                  <a:pt x="2780" y="2365"/>
                  <a:pt x="2912" y="2210"/>
                  <a:pt x="2912" y="2090"/>
                </a:cubicBezTo>
                <a:cubicBezTo>
                  <a:pt x="2912" y="2034"/>
                  <a:pt x="2880" y="1987"/>
                  <a:pt x="2816" y="1987"/>
                </a:cubicBezTo>
                <a:cubicBezTo>
                  <a:pt x="2657" y="1987"/>
                  <a:pt x="2537" y="2226"/>
                  <a:pt x="2505" y="2393"/>
                </a:cubicBezTo>
                <a:cubicBezTo>
                  <a:pt x="2433" y="2481"/>
                  <a:pt x="2290" y="2593"/>
                  <a:pt x="2170" y="2593"/>
                </a:cubicBezTo>
                <a:cubicBezTo>
                  <a:pt x="2074" y="2593"/>
                  <a:pt x="2042" y="2505"/>
                  <a:pt x="2034" y="2473"/>
                </a:cubicBezTo>
                <a:cubicBezTo>
                  <a:pt x="2338" y="2369"/>
                  <a:pt x="2712" y="1955"/>
                  <a:pt x="2712" y="1580"/>
                </a:cubicBezTo>
                <a:cubicBezTo>
                  <a:pt x="2712" y="1500"/>
                  <a:pt x="2681" y="1324"/>
                  <a:pt x="2441" y="1324"/>
                </a:cubicBezTo>
                <a:cubicBezTo>
                  <a:pt x="2082" y="1324"/>
                  <a:pt x="1779" y="1859"/>
                  <a:pt x="1779" y="2274"/>
                </a:cubicBezTo>
                <a:cubicBezTo>
                  <a:pt x="1651" y="2274"/>
                  <a:pt x="1604" y="2138"/>
                  <a:pt x="1604" y="2034"/>
                </a:cubicBezTo>
                <a:cubicBezTo>
                  <a:pt x="1604" y="1931"/>
                  <a:pt x="1643" y="1827"/>
                  <a:pt x="1643" y="1795"/>
                </a:cubicBezTo>
                <a:cubicBezTo>
                  <a:pt x="1643" y="1763"/>
                  <a:pt x="1627" y="1723"/>
                  <a:pt x="1580" y="1723"/>
                </a:cubicBezTo>
                <a:cubicBezTo>
                  <a:pt x="1460" y="1723"/>
                  <a:pt x="1388" y="1883"/>
                  <a:pt x="1388" y="2066"/>
                </a:cubicBezTo>
                <a:cubicBezTo>
                  <a:pt x="1396" y="2322"/>
                  <a:pt x="1564" y="2481"/>
                  <a:pt x="1787" y="2497"/>
                </a:cubicBezTo>
                <a:cubicBezTo>
                  <a:pt x="1819" y="2649"/>
                  <a:pt x="1955" y="2792"/>
                  <a:pt x="2122" y="2792"/>
                </a:cubicBezTo>
                <a:cubicBezTo>
                  <a:pt x="2226" y="2792"/>
                  <a:pt x="2353" y="2760"/>
                  <a:pt x="2441" y="2681"/>
                </a:cubicBezTo>
                <a:cubicBezTo>
                  <a:pt x="2433" y="2737"/>
                  <a:pt x="2425" y="2784"/>
                  <a:pt x="2417" y="2832"/>
                </a:cubicBezTo>
                <a:cubicBezTo>
                  <a:pt x="2066" y="3016"/>
                  <a:pt x="1811" y="3143"/>
                  <a:pt x="1580" y="3351"/>
                </a:cubicBezTo>
                <a:cubicBezTo>
                  <a:pt x="1396" y="3518"/>
                  <a:pt x="1292" y="3742"/>
                  <a:pt x="1292" y="3917"/>
                </a:cubicBezTo>
                <a:cubicBezTo>
                  <a:pt x="1292" y="4157"/>
                  <a:pt x="1444" y="4380"/>
                  <a:pt x="1755" y="4380"/>
                </a:cubicBezTo>
                <a:cubicBezTo>
                  <a:pt x="2122" y="4380"/>
                  <a:pt x="2401" y="4085"/>
                  <a:pt x="2537" y="3678"/>
                </a:cubicBezTo>
                <a:cubicBezTo>
                  <a:pt x="2601" y="3486"/>
                  <a:pt x="2626" y="3208"/>
                  <a:pt x="2642" y="2952"/>
                </a:cubicBezTo>
                <a:cubicBezTo>
                  <a:pt x="3009" y="2745"/>
                  <a:pt x="3183" y="2625"/>
                  <a:pt x="3374" y="2489"/>
                </a:cubicBezTo>
                <a:cubicBezTo>
                  <a:pt x="3398" y="2529"/>
                  <a:pt x="3423" y="2561"/>
                  <a:pt x="3454" y="2585"/>
                </a:cubicBezTo>
                <a:cubicBezTo>
                  <a:pt x="3287" y="2673"/>
                  <a:pt x="2888" y="2920"/>
                  <a:pt x="2888" y="3502"/>
                </a:cubicBezTo>
                <a:cubicBezTo>
                  <a:pt x="2888" y="3917"/>
                  <a:pt x="3167" y="4380"/>
                  <a:pt x="3718" y="4380"/>
                </a:cubicBezTo>
                <a:cubicBezTo>
                  <a:pt x="4172" y="4380"/>
                  <a:pt x="4484" y="4005"/>
                  <a:pt x="4484" y="3646"/>
                </a:cubicBezTo>
                <a:cubicBezTo>
                  <a:pt x="4484" y="3319"/>
                  <a:pt x="4300" y="3016"/>
                  <a:pt x="3949" y="3016"/>
                </a:cubicBezTo>
                <a:close/>
                <a:moveTo>
                  <a:pt x="5321" y="3701"/>
                </a:moveTo>
                <a:cubicBezTo>
                  <a:pt x="5319" y="3703"/>
                  <a:pt x="5315" y="3707"/>
                  <a:pt x="5306" y="3704"/>
                </a:cubicBezTo>
                <a:cubicBezTo>
                  <a:pt x="5299" y="3702"/>
                  <a:pt x="5297" y="3698"/>
                  <a:pt x="5297" y="3694"/>
                </a:cubicBezTo>
                <a:cubicBezTo>
                  <a:pt x="5298" y="3689"/>
                  <a:pt x="5394" y="3405"/>
                  <a:pt x="5393" y="3080"/>
                </a:cubicBezTo>
                <a:cubicBezTo>
                  <a:pt x="5392" y="2728"/>
                  <a:pt x="5249" y="2513"/>
                  <a:pt x="5066" y="2513"/>
                </a:cubicBezTo>
                <a:cubicBezTo>
                  <a:pt x="4954" y="2513"/>
                  <a:pt x="4874" y="2593"/>
                  <a:pt x="4874" y="2712"/>
                </a:cubicBezTo>
                <a:cubicBezTo>
                  <a:pt x="4874" y="2928"/>
                  <a:pt x="5138" y="2944"/>
                  <a:pt x="5138" y="3415"/>
                </a:cubicBezTo>
                <a:cubicBezTo>
                  <a:pt x="5138" y="3606"/>
                  <a:pt x="5098" y="3789"/>
                  <a:pt x="5034" y="3989"/>
                </a:cubicBezTo>
                <a:cubicBezTo>
                  <a:pt x="4739" y="4986"/>
                  <a:pt x="3797" y="5449"/>
                  <a:pt x="2880" y="5449"/>
                </a:cubicBezTo>
                <a:cubicBezTo>
                  <a:pt x="2457" y="5449"/>
                  <a:pt x="2157" y="5362"/>
                  <a:pt x="2067" y="5322"/>
                </a:cubicBezTo>
                <a:cubicBezTo>
                  <a:pt x="2063" y="5320"/>
                  <a:pt x="2061" y="5313"/>
                  <a:pt x="2063" y="5306"/>
                </a:cubicBezTo>
                <a:cubicBezTo>
                  <a:pt x="2065" y="5300"/>
                  <a:pt x="2072" y="5296"/>
                  <a:pt x="2075" y="5298"/>
                </a:cubicBezTo>
                <a:cubicBezTo>
                  <a:pt x="2111" y="5312"/>
                  <a:pt x="2369" y="5393"/>
                  <a:pt x="2689" y="5393"/>
                </a:cubicBezTo>
                <a:cubicBezTo>
                  <a:pt x="3040" y="5393"/>
                  <a:pt x="3247" y="5250"/>
                  <a:pt x="3247" y="5074"/>
                </a:cubicBezTo>
                <a:cubicBezTo>
                  <a:pt x="3247" y="4962"/>
                  <a:pt x="3159" y="4875"/>
                  <a:pt x="3047" y="4875"/>
                </a:cubicBezTo>
                <a:cubicBezTo>
                  <a:pt x="2832" y="4875"/>
                  <a:pt x="2816" y="5146"/>
                  <a:pt x="2353" y="5146"/>
                </a:cubicBezTo>
                <a:cubicBezTo>
                  <a:pt x="2154" y="5146"/>
                  <a:pt x="1979" y="5106"/>
                  <a:pt x="1771" y="5042"/>
                </a:cubicBezTo>
                <a:cubicBezTo>
                  <a:pt x="782" y="4739"/>
                  <a:pt x="310" y="3805"/>
                  <a:pt x="311" y="2880"/>
                </a:cubicBezTo>
                <a:cubicBezTo>
                  <a:pt x="311" y="2429"/>
                  <a:pt x="438" y="2070"/>
                  <a:pt x="440" y="2067"/>
                </a:cubicBezTo>
                <a:cubicBezTo>
                  <a:pt x="441" y="2065"/>
                  <a:pt x="447" y="2062"/>
                  <a:pt x="454" y="2065"/>
                </a:cubicBezTo>
                <a:cubicBezTo>
                  <a:pt x="461" y="2067"/>
                  <a:pt x="463" y="2073"/>
                  <a:pt x="462" y="2075"/>
                </a:cubicBezTo>
                <a:cubicBezTo>
                  <a:pt x="451" y="2112"/>
                  <a:pt x="367" y="2370"/>
                  <a:pt x="367" y="2688"/>
                </a:cubicBezTo>
                <a:cubicBezTo>
                  <a:pt x="367" y="3040"/>
                  <a:pt x="511" y="3247"/>
                  <a:pt x="694" y="3247"/>
                </a:cubicBezTo>
                <a:cubicBezTo>
                  <a:pt x="798" y="3247"/>
                  <a:pt x="885" y="3167"/>
                  <a:pt x="885" y="3056"/>
                </a:cubicBezTo>
                <a:cubicBezTo>
                  <a:pt x="885" y="2840"/>
                  <a:pt x="622" y="2816"/>
                  <a:pt x="622" y="2354"/>
                </a:cubicBezTo>
                <a:cubicBezTo>
                  <a:pt x="622" y="2154"/>
                  <a:pt x="662" y="1978"/>
                  <a:pt x="726" y="1771"/>
                </a:cubicBezTo>
                <a:cubicBezTo>
                  <a:pt x="1029" y="782"/>
                  <a:pt x="1963" y="318"/>
                  <a:pt x="2880" y="311"/>
                </a:cubicBezTo>
                <a:cubicBezTo>
                  <a:pt x="3306" y="308"/>
                  <a:pt x="3680" y="435"/>
                  <a:pt x="3694" y="447"/>
                </a:cubicBezTo>
                <a:cubicBezTo>
                  <a:pt x="3696" y="449"/>
                  <a:pt x="3699" y="455"/>
                  <a:pt x="3696" y="461"/>
                </a:cubicBezTo>
                <a:cubicBezTo>
                  <a:pt x="3693" y="468"/>
                  <a:pt x="3688" y="469"/>
                  <a:pt x="3686" y="469"/>
                </a:cubicBezTo>
                <a:cubicBezTo>
                  <a:pt x="3681" y="468"/>
                  <a:pt x="3439" y="367"/>
                  <a:pt x="3071" y="367"/>
                </a:cubicBezTo>
                <a:cubicBezTo>
                  <a:pt x="2728" y="367"/>
                  <a:pt x="2513" y="510"/>
                  <a:pt x="2513" y="694"/>
                </a:cubicBezTo>
                <a:cubicBezTo>
                  <a:pt x="2513" y="798"/>
                  <a:pt x="2593" y="885"/>
                  <a:pt x="2712" y="885"/>
                </a:cubicBezTo>
                <a:cubicBezTo>
                  <a:pt x="2928" y="885"/>
                  <a:pt x="2944" y="622"/>
                  <a:pt x="3406" y="622"/>
                </a:cubicBezTo>
                <a:cubicBezTo>
                  <a:pt x="3606" y="622"/>
                  <a:pt x="3781" y="662"/>
                  <a:pt x="3989" y="726"/>
                </a:cubicBezTo>
                <a:cubicBezTo>
                  <a:pt x="4986" y="1029"/>
                  <a:pt x="5440" y="1971"/>
                  <a:pt x="5449" y="2880"/>
                </a:cubicBezTo>
                <a:cubicBezTo>
                  <a:pt x="5453" y="3346"/>
                  <a:pt x="5322" y="3699"/>
                  <a:pt x="5321" y="3701"/>
                </a:cubicBezTo>
                <a:close/>
                <a:moveTo>
                  <a:pt x="2880" y="136"/>
                </a:moveTo>
                <a:cubicBezTo>
                  <a:pt x="1364" y="136"/>
                  <a:pt x="135" y="1364"/>
                  <a:pt x="135" y="2880"/>
                </a:cubicBezTo>
                <a:cubicBezTo>
                  <a:pt x="135" y="4396"/>
                  <a:pt x="1364" y="5624"/>
                  <a:pt x="2880" y="5624"/>
                </a:cubicBezTo>
                <a:cubicBezTo>
                  <a:pt x="4396" y="5624"/>
                  <a:pt x="5624" y="4396"/>
                  <a:pt x="5624" y="2880"/>
                </a:cubicBezTo>
                <a:cubicBezTo>
                  <a:pt x="5624" y="1372"/>
                  <a:pt x="4396" y="136"/>
                  <a:pt x="2880" y="136"/>
                </a:cubicBezTo>
                <a:close/>
                <a:moveTo>
                  <a:pt x="2880" y="5760"/>
                </a:moveTo>
                <a:cubicBezTo>
                  <a:pt x="1292" y="5760"/>
                  <a:pt x="0" y="4476"/>
                  <a:pt x="0" y="2880"/>
                </a:cubicBezTo>
                <a:cubicBezTo>
                  <a:pt x="0" y="1292"/>
                  <a:pt x="1292" y="0"/>
                  <a:pt x="2880" y="0"/>
                </a:cubicBezTo>
                <a:cubicBezTo>
                  <a:pt x="4467" y="0"/>
                  <a:pt x="5760" y="1292"/>
                  <a:pt x="5760" y="2880"/>
                </a:cubicBezTo>
                <a:cubicBezTo>
                  <a:pt x="5760" y="4476"/>
                  <a:pt x="4467" y="5760"/>
                  <a:pt x="2880" y="57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A4F8E5-5D16-47C8-92A4-A17418EDD6F4}"/>
              </a:ext>
            </a:extLst>
          </p:cNvPr>
          <p:cNvSpPr/>
          <p:nvPr/>
        </p:nvSpPr>
        <p:spPr>
          <a:xfrm>
            <a:off x="11865429" y="820977"/>
            <a:ext cx="515257" cy="5216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D3248-2968-4702-80F3-0365E60E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>
                <a:solidFill>
                  <a:schemeClr val="bg1"/>
                </a:solidFill>
              </a:rPr>
              <a:pPr/>
              <a:t>5</a:t>
            </a:fld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39" name="Picture 2" descr="Carol Surface - SVP and Chief Human Resources Officer | Medtronic">
            <a:extLst>
              <a:ext uri="{FF2B5EF4-FFF2-40B4-BE49-F238E27FC236}">
                <a16:creationId xmlns:a16="http://schemas.microsoft.com/office/drawing/2014/main" id="{96D83757-6D64-8D4F-B129-6DF8EBCF1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53" r="3663" b="8795"/>
          <a:stretch/>
        </p:blipFill>
        <p:spPr bwMode="auto">
          <a:xfrm>
            <a:off x="4482342" y="2173814"/>
            <a:ext cx="1042416" cy="1042416"/>
          </a:xfrm>
          <a:prstGeom prst="ellipse">
            <a:avLst/>
          </a:prstGeom>
          <a:solidFill>
            <a:schemeClr val="accent4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34B078-D9A5-453C-BB71-8FB09F353AF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04332" y="3703084"/>
            <a:ext cx="1042416" cy="1042416"/>
          </a:xfrm>
          <a:prstGeom prst="flowChartConnector">
            <a:avLst/>
          </a:prstGeom>
          <a:ln w="317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263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94233EA-AF49-476E-B1C4-6560BCED3634}"/>
              </a:ext>
            </a:extLst>
          </p:cNvPr>
          <p:cNvSpPr/>
          <p:nvPr/>
        </p:nvSpPr>
        <p:spPr>
          <a:xfrm>
            <a:off x="495300" y="1790700"/>
            <a:ext cx="11201400" cy="3942443"/>
          </a:xfrm>
          <a:prstGeom prst="roundRect">
            <a:avLst>
              <a:gd name="adj" fmla="val 59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B6D220-6C00-45D7-BC0C-70D9D64D3945}"/>
              </a:ext>
            </a:extLst>
          </p:cNvPr>
          <p:cNvSpPr/>
          <p:nvPr/>
        </p:nvSpPr>
        <p:spPr>
          <a:xfrm>
            <a:off x="0" y="0"/>
            <a:ext cx="12192000" cy="2292548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58B8A4-3101-4C85-91E2-A00825035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945" b="29880"/>
          <a:stretch/>
        </p:blipFill>
        <p:spPr>
          <a:xfrm>
            <a:off x="1" y="0"/>
            <a:ext cx="12192000" cy="2292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3CF205-4C78-4721-B1F3-E3062401D500}"/>
              </a:ext>
            </a:extLst>
          </p:cNvPr>
          <p:cNvSpPr txBox="1"/>
          <p:nvPr/>
        </p:nvSpPr>
        <p:spPr>
          <a:xfrm>
            <a:off x="5109025" y="2656115"/>
            <a:ext cx="5702300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Work hard to attract and develop a strong HR team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You will be surprised about how you are actually spending your time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Invest heavily in the upskilling of your HR teams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Create a brand for your HR teams, internally and externally</a:t>
            </a:r>
          </a:p>
        </p:txBody>
      </p:sp>
      <p:sp>
        <p:nvSpPr>
          <p:cNvPr id="10" name="Text Box 9231">
            <a:extLst>
              <a:ext uri="{FF2B5EF4-FFF2-40B4-BE49-F238E27FC236}">
                <a16:creationId xmlns:a16="http://schemas.microsoft.com/office/drawing/2014/main" id="{1561C3FE-9141-4097-B0CE-290A3D5B3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92" y="3015725"/>
            <a:ext cx="29757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GE Inspira Pitch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GE Inspira Pitc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E Inspira Pitch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GE Inspira Pitch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GE Inspira Pitch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3200" b="1" kern="0" dirty="0">
                <a:solidFill>
                  <a:schemeClr val="accent1"/>
                </a:solidFill>
                <a:latin typeface="GE Inspira Sans" panose="020B0503060000000003" pitchFamily="34" charset="0"/>
              </a:rPr>
              <a:t>FUNCTIONAL BUSINESS LEADER</a:t>
            </a:r>
            <a:endParaRPr lang="en-GB" sz="2800" b="1" kern="0" dirty="0">
              <a:solidFill>
                <a:schemeClr val="accent1"/>
              </a:solidFill>
              <a:latin typeface="GE Inspira Sans" panose="020B0503060000000003" pitchFamily="34" charset="0"/>
              <a:sym typeface="Wingdings 2" pitchFamily="18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A7D33-A4AC-4D91-BB9D-DDB1CBA8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17419"/>
            <a:ext cx="11201400" cy="1057710"/>
          </a:xfrm>
        </p:spPr>
        <p:txBody>
          <a:bodyPr/>
          <a:lstStyle/>
          <a:p>
            <a:pPr algn="ctr"/>
            <a:r>
              <a:rPr lang="en-US" spc="300" dirty="0">
                <a:solidFill>
                  <a:schemeClr val="bg1"/>
                </a:solidFill>
              </a:rPr>
              <a:t>YOU MUST DEVELOP A </a:t>
            </a:r>
            <a:br>
              <a:rPr lang="en-US" spc="300" dirty="0">
                <a:solidFill>
                  <a:schemeClr val="bg1"/>
                </a:solidFill>
              </a:rPr>
            </a:br>
            <a:r>
              <a:rPr lang="en-US" sz="4800" b="1" spc="300" dirty="0">
                <a:solidFill>
                  <a:schemeClr val="bg1"/>
                </a:solidFill>
              </a:rPr>
              <a:t>STRONG HR FUNCTION</a:t>
            </a:r>
            <a:endParaRPr lang="en-US" b="1" spc="300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D1C19E-CC18-40DD-A34D-06F35100181D}"/>
              </a:ext>
            </a:extLst>
          </p:cNvPr>
          <p:cNvSpPr/>
          <p:nvPr/>
        </p:nvSpPr>
        <p:spPr>
          <a:xfrm>
            <a:off x="1004455" y="5325732"/>
            <a:ext cx="10183091" cy="7812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A very strong HR Team is the very foundation for your personal effectiveness as a CHRO.  Ignore this at your peril!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50AE49-C336-4586-8868-2669381A8A1F}"/>
              </a:ext>
            </a:extLst>
          </p:cNvPr>
          <p:cNvCxnSpPr>
            <a:cxnSpLocks/>
          </p:cNvCxnSpPr>
          <p:nvPr/>
        </p:nvCxnSpPr>
        <p:spPr>
          <a:xfrm rot="5400000">
            <a:off x="2925899" y="3800555"/>
            <a:ext cx="2216136" cy="0"/>
          </a:xfrm>
          <a:prstGeom prst="line">
            <a:avLst/>
          </a:prstGeom>
          <a:noFill/>
          <a:ln w="76200" cap="rnd" cmpd="sng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0889F6C-A263-47E8-B35F-298D79A6E436}"/>
              </a:ext>
            </a:extLst>
          </p:cNvPr>
          <p:cNvSpPr/>
          <p:nvPr/>
        </p:nvSpPr>
        <p:spPr bwMode="auto">
          <a:xfrm rot="5400000">
            <a:off x="3540143" y="3523781"/>
            <a:ext cx="1512169" cy="553549"/>
          </a:xfrm>
          <a:prstGeom prst="triangle">
            <a:avLst>
              <a:gd name="adj" fmla="val 49955"/>
            </a:avLst>
          </a:prstGeom>
          <a:solidFill>
            <a:schemeClr val="accent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GE Inspira Sans "/>
              <a:ea typeface="+mn-ea"/>
              <a:cs typeface="+mn-cs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2741F21D-3822-47A8-AFFD-CD0B150BB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</p:spPr>
        <p:txBody>
          <a:bodyPr/>
          <a:lstStyle/>
          <a:p>
            <a:fld id="{00E6A5BD-C011-4A45-AA3A-201790FB7F2B}" type="slidenum">
              <a:rPr lang="en-CA" sz="800" smtClean="0"/>
              <a:pPr/>
              <a:t>6</a:t>
            </a:fld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671754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E23741C-EDD9-4695-AADA-45AD45B543FF}"/>
              </a:ext>
            </a:extLst>
          </p:cNvPr>
          <p:cNvSpPr/>
          <p:nvPr/>
        </p:nvSpPr>
        <p:spPr>
          <a:xfrm>
            <a:off x="0" y="0"/>
            <a:ext cx="12192000" cy="2292548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4FEC83-F840-44D9-9F1C-0CCAC1C63140}"/>
              </a:ext>
            </a:extLst>
          </p:cNvPr>
          <p:cNvSpPr/>
          <p:nvPr/>
        </p:nvSpPr>
        <p:spPr>
          <a:xfrm>
            <a:off x="7913298" y="-624114"/>
            <a:ext cx="4278702" cy="475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Suggest removing for a shorter deck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37B44-D468-4A66-B6C9-5F692A59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spc="600" dirty="0">
                <a:solidFill>
                  <a:schemeClr val="bg1"/>
                </a:solidFill>
              </a:rPr>
              <a:t>DOMAIN EXPERTISE MATTERS</a:t>
            </a:r>
            <a:br>
              <a:rPr lang="en-US" sz="4400" b="1" spc="600" dirty="0">
                <a:solidFill>
                  <a:schemeClr val="bg1"/>
                </a:solidFill>
              </a:rPr>
            </a:br>
            <a:r>
              <a:rPr lang="en-US" sz="2800" spc="300" dirty="0">
                <a:solidFill>
                  <a:schemeClr val="bg1"/>
                </a:solidFill>
              </a:rPr>
              <a:t>WHERE YOUR CEO EXPECTS FACT-BASED ANSWERS </a:t>
            </a:r>
            <a:endParaRPr lang="en-US" spc="300" dirty="0">
              <a:solidFill>
                <a:schemeClr val="bg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323A41-9CE8-4E6D-BC02-169E06F552DA}"/>
              </a:ext>
            </a:extLst>
          </p:cNvPr>
          <p:cNvGrpSpPr/>
          <p:nvPr/>
        </p:nvGrpSpPr>
        <p:grpSpPr>
          <a:xfrm>
            <a:off x="495300" y="1648864"/>
            <a:ext cx="11201400" cy="1424233"/>
            <a:chOff x="495300" y="1648864"/>
            <a:chExt cx="11201400" cy="142423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48EB0F1-4D5A-4F27-AA35-788745DBA2FA}"/>
                </a:ext>
              </a:extLst>
            </p:cNvPr>
            <p:cNvSpPr/>
            <p:nvPr/>
          </p:nvSpPr>
          <p:spPr>
            <a:xfrm>
              <a:off x="495300" y="1648864"/>
              <a:ext cx="11201400" cy="1424233"/>
            </a:xfrm>
            <a:prstGeom prst="roundRect">
              <a:avLst>
                <a:gd name="adj" fmla="val 11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C2A899-9F37-4906-A0BF-0114B1689B90}"/>
                </a:ext>
              </a:extLst>
            </p:cNvPr>
            <p:cNvSpPr/>
            <p:nvPr/>
          </p:nvSpPr>
          <p:spPr>
            <a:xfrm>
              <a:off x="682173" y="1883927"/>
              <a:ext cx="315235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2800" b="1" dirty="0">
                  <a:solidFill>
                    <a:schemeClr val="accent3"/>
                  </a:solidFill>
                </a:rPr>
                <a:t>EXECUTIVE COMPENSATION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D1DAB1-94E2-4A1C-9847-0313E8EEB66D}"/>
                </a:ext>
              </a:extLst>
            </p:cNvPr>
            <p:cNvSpPr txBox="1"/>
            <p:nvPr/>
          </p:nvSpPr>
          <p:spPr>
            <a:xfrm>
              <a:off x="4093029" y="1868538"/>
              <a:ext cx="7344228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are the ideal metrics to link the strategy of a company to the long-term incentive compensation design?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weighting should be attached to the long-term, strategic goals of the CEO, relative to the annual goals?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4CC78C-53AF-43C5-9F27-17D8E9E3A63C}"/>
              </a:ext>
            </a:extLst>
          </p:cNvPr>
          <p:cNvGrpSpPr/>
          <p:nvPr/>
        </p:nvGrpSpPr>
        <p:grpSpPr>
          <a:xfrm>
            <a:off x="495300" y="3166834"/>
            <a:ext cx="11201400" cy="1424233"/>
            <a:chOff x="495300" y="3166834"/>
            <a:chExt cx="11201400" cy="142423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7924DC4-6E49-4464-9B48-4720A1B865F3}"/>
                </a:ext>
              </a:extLst>
            </p:cNvPr>
            <p:cNvSpPr/>
            <p:nvPr/>
          </p:nvSpPr>
          <p:spPr>
            <a:xfrm>
              <a:off x="495300" y="3166834"/>
              <a:ext cx="11201400" cy="1424233"/>
            </a:xfrm>
            <a:prstGeom prst="roundRect">
              <a:avLst>
                <a:gd name="adj" fmla="val 11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3DA838-B86B-40E9-AA38-C48B75B378D7}"/>
                </a:ext>
              </a:extLst>
            </p:cNvPr>
            <p:cNvSpPr/>
            <p:nvPr/>
          </p:nvSpPr>
          <p:spPr>
            <a:xfrm>
              <a:off x="580143" y="3401897"/>
              <a:ext cx="335641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2800" b="1" dirty="0">
                  <a:solidFill>
                    <a:schemeClr val="accent3"/>
                  </a:solidFill>
                </a:rPr>
                <a:t>HUMAN CAPITAL INFRASTRUCTURE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E52974-380A-456C-A265-AFED67E0DC50}"/>
                </a:ext>
              </a:extLst>
            </p:cNvPr>
            <p:cNvSpPr txBox="1"/>
            <p:nvPr/>
          </p:nvSpPr>
          <p:spPr>
            <a:xfrm>
              <a:off x="4093029" y="3509618"/>
              <a:ext cx="734422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are the financial implications of moving from an on premises HCM system to a cloud-based HCM system?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is the business case for insourcing (or outsourcing) talent acquisition?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8883E3-1E33-459A-AA45-EF975F5F5D75}"/>
              </a:ext>
            </a:extLst>
          </p:cNvPr>
          <p:cNvGrpSpPr/>
          <p:nvPr/>
        </p:nvGrpSpPr>
        <p:grpSpPr>
          <a:xfrm>
            <a:off x="495300" y="4684805"/>
            <a:ext cx="11201400" cy="1424233"/>
            <a:chOff x="495300" y="4684805"/>
            <a:chExt cx="11201400" cy="142423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33648D6-AD3C-4211-828F-8ACB2645F9D7}"/>
                </a:ext>
              </a:extLst>
            </p:cNvPr>
            <p:cNvSpPr/>
            <p:nvPr/>
          </p:nvSpPr>
          <p:spPr>
            <a:xfrm>
              <a:off x="495300" y="4684805"/>
              <a:ext cx="11201400" cy="1424233"/>
            </a:xfrm>
            <a:prstGeom prst="roundRect">
              <a:avLst>
                <a:gd name="adj" fmla="val 11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3B77B8-84A8-4CEC-9C6C-6E493AEE5E8A}"/>
                </a:ext>
              </a:extLst>
            </p:cNvPr>
            <p:cNvSpPr/>
            <p:nvPr/>
          </p:nvSpPr>
          <p:spPr>
            <a:xfrm>
              <a:off x="682173" y="5135311"/>
              <a:ext cx="31523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accent3"/>
                  </a:solidFill>
                </a:rPr>
                <a:t>BENEFITS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989023-3C3E-457D-AD84-261B04227662}"/>
                </a:ext>
              </a:extLst>
            </p:cNvPr>
            <p:cNvSpPr txBox="1"/>
            <p:nvPr/>
          </p:nvSpPr>
          <p:spPr>
            <a:xfrm>
              <a:off x="4093029" y="4904479"/>
              <a:ext cx="7344228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is the acceptable amount of cost sharing to do with employees, relative to our competitors, and taking into account our profit pressures?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(if any) are the financial benefits of on-site medical clinics in our high employee locations?</a:t>
              </a:r>
            </a:p>
          </p:txBody>
        </p:sp>
      </p:grp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D627BAFE-0577-4E6A-9562-9D3474D26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</p:spPr>
        <p:txBody>
          <a:bodyPr/>
          <a:lstStyle/>
          <a:p>
            <a:fld id="{00E6A5BD-C011-4A45-AA3A-201790FB7F2B}" type="slidenum">
              <a:rPr lang="en-CA" sz="800" smtClean="0"/>
              <a:pPr/>
              <a:t>7</a:t>
            </a:fld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69778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1C5CE6-08D2-416E-93EC-383E45333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23" r="14780" b="39880"/>
          <a:stretch/>
        </p:blipFill>
        <p:spPr>
          <a:xfrm>
            <a:off x="1" y="0"/>
            <a:ext cx="12191998" cy="206210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B6D220-6C00-45D7-BC0C-70D9D64D3945}"/>
              </a:ext>
            </a:extLst>
          </p:cNvPr>
          <p:cNvSpPr/>
          <p:nvPr/>
        </p:nvSpPr>
        <p:spPr>
          <a:xfrm>
            <a:off x="0" y="1944914"/>
            <a:ext cx="12192000" cy="3817257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CF205-4C78-4721-B1F3-E3062401D500}"/>
              </a:ext>
            </a:extLst>
          </p:cNvPr>
          <p:cNvSpPr txBox="1"/>
          <p:nvPr/>
        </p:nvSpPr>
        <p:spPr>
          <a:xfrm>
            <a:off x="5109024" y="2984735"/>
            <a:ext cx="6299195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Major focus on critical role succession, especially in the C-Suite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Aligning compensation and rewards with shareholder interests is rapidly becoming more complex in age of ESG and/or activism</a:t>
            </a:r>
          </a:p>
        </p:txBody>
      </p:sp>
      <p:sp>
        <p:nvSpPr>
          <p:cNvPr id="10" name="Text Box 9231">
            <a:extLst>
              <a:ext uri="{FF2B5EF4-FFF2-40B4-BE49-F238E27FC236}">
                <a16:creationId xmlns:a16="http://schemas.microsoft.com/office/drawing/2014/main" id="{1561C3FE-9141-4097-B0CE-290A3D5B3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91" y="2723124"/>
            <a:ext cx="323065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GE Inspira Pitch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GE Inspira Pitc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E Inspira Pitch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GE Inspira Pitch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GE Inspira Pitch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defRPr/>
            </a:pPr>
            <a:r>
              <a:rPr lang="en-GB" sz="3200" b="1" kern="0" dirty="0">
                <a:solidFill>
                  <a:schemeClr val="bg1"/>
                </a:solidFill>
                <a:latin typeface="GE Inspira Sans" panose="020B0503060000000003" pitchFamily="34" charset="0"/>
              </a:rPr>
              <a:t>BOARD’S LEADER OF HUMAN CAPITAL</a:t>
            </a:r>
            <a:endParaRPr lang="en-GB" sz="3200" b="1" kern="0" dirty="0">
              <a:solidFill>
                <a:schemeClr val="bg1"/>
              </a:solidFill>
              <a:latin typeface="GE Inspira Sans" panose="020B0503060000000003" pitchFamily="34" charset="0"/>
              <a:sym typeface="Wingdings 2" pitchFamily="18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A7D33-A4AC-4D91-BB9D-DDB1CBA8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13095"/>
            <a:ext cx="11201400" cy="1057710"/>
          </a:xfrm>
        </p:spPr>
        <p:txBody>
          <a:bodyPr/>
          <a:lstStyle/>
          <a:p>
            <a:pPr algn="ctr">
              <a:defRPr/>
            </a:pPr>
            <a:r>
              <a:rPr lang="en-US" spc="300" dirty="0">
                <a:solidFill>
                  <a:schemeClr val="tx1"/>
                </a:solidFill>
              </a:rPr>
              <a:t>A Better Seat at </a:t>
            </a:r>
            <a:br>
              <a:rPr lang="en-US" spc="300" dirty="0">
                <a:solidFill>
                  <a:schemeClr val="tx1"/>
                </a:solidFill>
              </a:rPr>
            </a:br>
            <a:r>
              <a:rPr lang="en-US" sz="4800" b="1" spc="300" dirty="0">
                <a:solidFill>
                  <a:schemeClr val="tx1"/>
                </a:solidFill>
              </a:rPr>
              <a:t>THE BOARD TABLE</a:t>
            </a:r>
            <a:br>
              <a:rPr lang="en-US" spc="300" dirty="0">
                <a:solidFill>
                  <a:schemeClr val="tx1"/>
                </a:solidFill>
              </a:rPr>
            </a:br>
            <a:endParaRPr lang="en-US" sz="4800" b="1" spc="3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D1C19E-CC18-40DD-A34D-06F35100181D}"/>
              </a:ext>
            </a:extLst>
          </p:cNvPr>
          <p:cNvSpPr/>
          <p:nvPr/>
        </p:nvSpPr>
        <p:spPr>
          <a:xfrm>
            <a:off x="1371208" y="5318663"/>
            <a:ext cx="9449584" cy="7757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External trends are having a major effect on most public companies today.  Expect this to continue/intensify.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50AE49-C336-4586-8868-2669381A8A1F}"/>
              </a:ext>
            </a:extLst>
          </p:cNvPr>
          <p:cNvCxnSpPr>
            <a:cxnSpLocks/>
          </p:cNvCxnSpPr>
          <p:nvPr/>
        </p:nvCxnSpPr>
        <p:spPr>
          <a:xfrm rot="5400000">
            <a:off x="2925899" y="3757013"/>
            <a:ext cx="2216136" cy="0"/>
          </a:xfrm>
          <a:prstGeom prst="line">
            <a:avLst/>
          </a:prstGeom>
          <a:noFill/>
          <a:ln w="76200" cap="rnd" cmpd="sng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0889F6C-A263-47E8-B35F-298D79A6E436}"/>
              </a:ext>
            </a:extLst>
          </p:cNvPr>
          <p:cNvSpPr/>
          <p:nvPr/>
        </p:nvSpPr>
        <p:spPr bwMode="auto">
          <a:xfrm rot="5400000">
            <a:off x="3540143" y="3480239"/>
            <a:ext cx="1512169" cy="553549"/>
          </a:xfrm>
          <a:prstGeom prst="triangle">
            <a:avLst>
              <a:gd name="adj" fmla="val 49955"/>
            </a:avLst>
          </a:prstGeom>
          <a:solidFill>
            <a:schemeClr val="accent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GE Inspira Sans "/>
              <a:ea typeface="+mn-ea"/>
              <a:cs typeface="+mn-cs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B3D24516-249C-42B9-A859-C85547A7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</p:spPr>
        <p:txBody>
          <a:bodyPr/>
          <a:lstStyle/>
          <a:p>
            <a:fld id="{00E6A5BD-C011-4A45-AA3A-201790FB7F2B}" type="slidenum">
              <a:rPr lang="en-CA" sz="800" smtClean="0"/>
              <a:pPr/>
              <a:t>8</a:t>
            </a:fld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3223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1C5CE6-08D2-416E-93EC-383E45333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23" r="14780" b="39880"/>
          <a:stretch/>
        </p:blipFill>
        <p:spPr>
          <a:xfrm>
            <a:off x="1" y="0"/>
            <a:ext cx="12191998" cy="206210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B6D220-6C00-45D7-BC0C-70D9D64D3945}"/>
              </a:ext>
            </a:extLst>
          </p:cNvPr>
          <p:cNvSpPr/>
          <p:nvPr/>
        </p:nvSpPr>
        <p:spPr>
          <a:xfrm>
            <a:off x="0" y="1944914"/>
            <a:ext cx="12192000" cy="3817257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CF205-4C78-4721-B1F3-E3062401D500}"/>
              </a:ext>
            </a:extLst>
          </p:cNvPr>
          <p:cNvSpPr txBox="1"/>
          <p:nvPr/>
        </p:nvSpPr>
        <p:spPr>
          <a:xfrm>
            <a:off x="5109024" y="2582615"/>
            <a:ext cx="6299195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Strategies to acquire, develop and manage talent, especially those in critical roles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Employee Value Proposition … developing and extending your company’s employment brand that is credible internally and externally</a:t>
            </a:r>
          </a:p>
        </p:txBody>
      </p:sp>
      <p:sp>
        <p:nvSpPr>
          <p:cNvPr id="10" name="Text Box 9231">
            <a:extLst>
              <a:ext uri="{FF2B5EF4-FFF2-40B4-BE49-F238E27FC236}">
                <a16:creationId xmlns:a16="http://schemas.microsoft.com/office/drawing/2014/main" id="{1561C3FE-9141-4097-B0CE-290A3D5B3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91" y="2628038"/>
            <a:ext cx="323065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GE Inspira Pitch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GE Inspira Pitc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E Inspira Pitch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GE Inspira Pitch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GE Inspira Pitch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defRPr/>
            </a:pPr>
            <a:r>
              <a:rPr lang="en-GB" sz="3200" b="1" kern="0" dirty="0">
                <a:solidFill>
                  <a:schemeClr val="bg1"/>
                </a:solidFill>
                <a:latin typeface="GE Inspira Sans" panose="020B0503060000000003" pitchFamily="34" charset="0"/>
              </a:rPr>
              <a:t>CREATOR OF TALENT STRATEGY</a:t>
            </a:r>
            <a:endParaRPr lang="en-GB" sz="3200" b="1" kern="0" dirty="0">
              <a:solidFill>
                <a:schemeClr val="bg1"/>
              </a:solidFill>
              <a:latin typeface="GE Inspira Sans" panose="020B0503060000000003" pitchFamily="34" charset="0"/>
              <a:sym typeface="Wingdings 2" pitchFamily="18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A7D33-A4AC-4D91-BB9D-DDB1CBA8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84491"/>
            <a:ext cx="11201400" cy="1512169"/>
          </a:xfrm>
        </p:spPr>
        <p:txBody>
          <a:bodyPr/>
          <a:lstStyle/>
          <a:p>
            <a:pPr algn="ctr">
              <a:defRPr/>
            </a:pPr>
            <a:r>
              <a:rPr lang="en-US" spc="300" dirty="0">
                <a:solidFill>
                  <a:schemeClr val="tx1"/>
                </a:solidFill>
              </a:rPr>
              <a:t>HR Provides</a:t>
            </a:r>
            <a:br>
              <a:rPr lang="en-US" spc="300" dirty="0">
                <a:solidFill>
                  <a:schemeClr val="tx1"/>
                </a:solidFill>
              </a:rPr>
            </a:br>
            <a:r>
              <a:rPr lang="en-US" sz="4800" b="1" spc="300" dirty="0">
                <a:solidFill>
                  <a:schemeClr val="tx1"/>
                </a:solidFill>
              </a:rPr>
              <a:t>THE TALENT “FUEL”</a:t>
            </a:r>
            <a:br>
              <a:rPr lang="en-US" sz="4800" b="1" spc="300" dirty="0">
                <a:solidFill>
                  <a:schemeClr val="tx1"/>
                </a:solidFill>
              </a:rPr>
            </a:br>
            <a:r>
              <a:rPr lang="en-US" spc="300" dirty="0">
                <a:solidFill>
                  <a:schemeClr val="tx1"/>
                </a:solidFill>
              </a:rPr>
              <a:t>to the Business Rocket</a:t>
            </a:r>
            <a:endParaRPr lang="en-US" sz="4800" b="1" spc="3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50AE49-C336-4586-8868-2669381A8A1F}"/>
              </a:ext>
            </a:extLst>
          </p:cNvPr>
          <p:cNvCxnSpPr>
            <a:cxnSpLocks/>
          </p:cNvCxnSpPr>
          <p:nvPr/>
        </p:nvCxnSpPr>
        <p:spPr>
          <a:xfrm rot="5400000">
            <a:off x="2925899" y="3412043"/>
            <a:ext cx="2216136" cy="0"/>
          </a:xfrm>
          <a:prstGeom prst="line">
            <a:avLst/>
          </a:prstGeom>
          <a:noFill/>
          <a:ln w="76200" cap="rnd" cmpd="sng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0889F6C-A263-47E8-B35F-298D79A6E436}"/>
              </a:ext>
            </a:extLst>
          </p:cNvPr>
          <p:cNvSpPr/>
          <p:nvPr/>
        </p:nvSpPr>
        <p:spPr bwMode="auto">
          <a:xfrm rot="5400000">
            <a:off x="3540143" y="3135269"/>
            <a:ext cx="1512169" cy="553549"/>
          </a:xfrm>
          <a:prstGeom prst="triangle">
            <a:avLst>
              <a:gd name="adj" fmla="val 49955"/>
            </a:avLst>
          </a:prstGeom>
          <a:solidFill>
            <a:schemeClr val="accent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87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GE Inspira Sans 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70D13C-239F-4BA5-9CC2-DE5922FEB148}"/>
              </a:ext>
            </a:extLst>
          </p:cNvPr>
          <p:cNvSpPr/>
          <p:nvPr/>
        </p:nvSpPr>
        <p:spPr>
          <a:xfrm>
            <a:off x="495304" y="4795899"/>
            <a:ext cx="11201396" cy="129297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The “Great Resignation” is just the latest chapter in the evolving talent landscape…  replacing trends like “gig economy”.   </a:t>
            </a:r>
          </a:p>
          <a:p>
            <a:pPr lvl="0"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You will lead these “Future of Work” strategies.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1B281AAA-908A-422F-99E4-D90267ECD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</p:spPr>
        <p:txBody>
          <a:bodyPr/>
          <a:lstStyle/>
          <a:p>
            <a:fld id="{00E6A5BD-C011-4A45-AA3A-201790FB7F2B}" type="slidenum">
              <a:rPr lang="en-CA" sz="800" smtClean="0"/>
              <a:pPr/>
              <a:t>9</a:t>
            </a:fld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5566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GE">
  <a:themeElements>
    <a:clrScheme name="GE Office Colors">
      <a:dk1>
        <a:srgbClr val="63666A"/>
      </a:dk1>
      <a:lt1>
        <a:sysClr val="window" lastClr="FFFFFF"/>
      </a:lt1>
      <a:dk2>
        <a:srgbClr val="B1B3B3"/>
      </a:dk2>
      <a:lt2>
        <a:srgbClr val="F0F0F0"/>
      </a:lt2>
      <a:accent1>
        <a:srgbClr val="005EB8"/>
      </a:accent1>
      <a:accent2>
        <a:srgbClr val="63666A"/>
      </a:accent2>
      <a:accent3>
        <a:srgbClr val="00B5E2"/>
      </a:accent3>
      <a:accent4>
        <a:srgbClr val="13294B"/>
      </a:accent4>
      <a:accent5>
        <a:srgbClr val="B1B3B3"/>
      </a:accent5>
      <a:accent6>
        <a:srgbClr val="00BF6F"/>
      </a:accent6>
      <a:hlink>
        <a:srgbClr val="005CB9"/>
      </a:hlink>
      <a:folHlink>
        <a:srgbClr val="00B5E2"/>
      </a:folHlink>
    </a:clrScheme>
    <a:fontScheme name="GE Office Fonts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noFill/>
        <a:ln w="28575">
          <a:solidFill>
            <a:schemeClr val="accent2"/>
          </a:solidFill>
          <a:miter lim="800000"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84B6861-8CD3-49E5-B80A-3BC411B5D41C}" vid="{899B396D-C3F4-485E-A2F2-0692E15585E2}"/>
    </a:ext>
  </a:extLst>
</a:theme>
</file>

<file path=ppt/theme/theme2.xml><?xml version="1.0" encoding="utf-8"?>
<a:theme xmlns:a="http://schemas.openxmlformats.org/drawingml/2006/main" name="Office Theme">
  <a:themeElements>
    <a:clrScheme name="GE Colors">
      <a:dk1>
        <a:sysClr val="windowText" lastClr="000000"/>
      </a:dk1>
      <a:lt1>
        <a:sysClr val="window" lastClr="FFFFFF"/>
      </a:lt1>
      <a:dk2>
        <a:srgbClr val="B1B3B3"/>
      </a:dk2>
      <a:lt2>
        <a:srgbClr val="F0F0F0"/>
      </a:lt2>
      <a:accent1>
        <a:srgbClr val="005CB9"/>
      </a:accent1>
      <a:accent2>
        <a:srgbClr val="63666A"/>
      </a:accent2>
      <a:accent3>
        <a:srgbClr val="00B5E2"/>
      </a:accent3>
      <a:accent4>
        <a:srgbClr val="0A0A37"/>
      </a:accent4>
      <a:accent5>
        <a:srgbClr val="FE5000"/>
      </a:accent5>
      <a:accent6>
        <a:srgbClr val="00BF6F"/>
      </a:accent6>
      <a:hlink>
        <a:srgbClr val="005CB9"/>
      </a:hlink>
      <a:folHlink>
        <a:srgbClr val="00B5E2"/>
      </a:folHlink>
    </a:clrScheme>
    <a:fontScheme name="G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E Colors">
      <a:dk1>
        <a:sysClr val="windowText" lastClr="000000"/>
      </a:dk1>
      <a:lt1>
        <a:sysClr val="window" lastClr="FFFFFF"/>
      </a:lt1>
      <a:dk2>
        <a:srgbClr val="B1B3B3"/>
      </a:dk2>
      <a:lt2>
        <a:srgbClr val="F0F0F0"/>
      </a:lt2>
      <a:accent1>
        <a:srgbClr val="005CB9"/>
      </a:accent1>
      <a:accent2>
        <a:srgbClr val="63666A"/>
      </a:accent2>
      <a:accent3>
        <a:srgbClr val="00B5E2"/>
      </a:accent3>
      <a:accent4>
        <a:srgbClr val="0A0A37"/>
      </a:accent4>
      <a:accent5>
        <a:srgbClr val="FE5000"/>
      </a:accent5>
      <a:accent6>
        <a:srgbClr val="00BF6F"/>
      </a:accent6>
      <a:hlink>
        <a:srgbClr val="005CB9"/>
      </a:hlink>
      <a:folHlink>
        <a:srgbClr val="00B5E2"/>
      </a:folHlink>
    </a:clrScheme>
    <a:fontScheme name="G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3257</TotalTime>
  <Words>1386</Words>
  <Application>Microsoft Office PowerPoint</Application>
  <PresentationFormat>Widescreen</PresentationFormat>
  <Paragraphs>185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GE Inspira Pitch</vt:lpstr>
      <vt:lpstr>GE Inspira Sans</vt:lpstr>
      <vt:lpstr>GE Inspira Sans </vt:lpstr>
      <vt:lpstr>GE</vt:lpstr>
      <vt:lpstr>PowerPoint Presentation</vt:lpstr>
      <vt:lpstr>CHRO ROLE:  EVOLVING DYNAMICS</vt:lpstr>
      <vt:lpstr>PowerPoint Presentation</vt:lpstr>
      <vt:lpstr>MODEL OF A WORLD-CLASS CHRO 1.0</vt:lpstr>
      <vt:lpstr>PowerPoint Presentation</vt:lpstr>
      <vt:lpstr>YOU MUST DEVELOP A  STRONG HR FUNCTION</vt:lpstr>
      <vt:lpstr>DOMAIN EXPERTISE MATTERS WHERE YOUR CEO EXPECTS FACT-BASED ANSWERS </vt:lpstr>
      <vt:lpstr>A Better Seat at  THE BOARD TABLE </vt:lpstr>
      <vt:lpstr>HR Provides THE TALENT “FUEL” to the Business Rocket</vt:lpstr>
      <vt:lpstr>CHANGE LEADERSHIP One of Least Understood and Appreciated Role of Great HR</vt:lpstr>
      <vt:lpstr>CEO Owns Culture… GREAT CHROS NAVIGATE  </vt:lpstr>
      <vt:lpstr>PowerPoint Presentation</vt:lpstr>
      <vt:lpstr>Often an Outcome of NAILING THE OTHER PILLARS …</vt:lpstr>
      <vt:lpstr>Why do many CHROs STRUGGLE?</vt:lpstr>
      <vt:lpstr>GETTING READY FOR YOUR SOLO …</vt:lpstr>
      <vt:lpstr>SECRET THE CHRO IS THE SECOND BEST  JOB IN A COMPANY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Salvatore, Tina (GE Corporate)</dc:creator>
  <cp:lastModifiedBy>Quinn, Shelly</cp:lastModifiedBy>
  <cp:revision>229</cp:revision>
  <dcterms:created xsi:type="dcterms:W3CDTF">2019-10-26T13:26:15Z</dcterms:created>
  <dcterms:modified xsi:type="dcterms:W3CDTF">2021-10-08T20:45:09Z</dcterms:modified>
</cp:coreProperties>
</file>